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IRIS TUMOR DETECTION USING CNN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Iris tumors, so called intraocular tumors are kind of tumors that start in the iris; the colored part of the eye that surrounds the pupil.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There </a:t>
            </a:r>
            <a:r>
              <a:rPr lang="en-US" sz="2000" dirty="0" smtClean="0">
                <a:latin typeface="Times New Roman" pitchFamily="18" charset="0"/>
                <a:cs typeface="Times New Roman" pitchFamily="18" charset="0"/>
              </a:rPr>
              <a:t>is a need for an accurate and cost-effective iris tumor detection system since the available techniques used currently are still not efficient.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combination of the image processing different techniques has a great efficiency for the diagnosis and detection of the iris tumor. Image processing techniques improve the diagnosis of the tumor by enhancing the quality of the images, so the physicians diagnose properly.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990600"/>
            <a:ext cx="7714488" cy="4800600"/>
          </a:xfrm>
        </p:spPr>
        <p:txBody>
          <a:bodyPr>
            <a:noAutofit/>
          </a:bodyPr>
          <a:lstStyle/>
          <a:p>
            <a:pPr algn="just">
              <a:lnSpc>
                <a:spcPct val="150000"/>
              </a:lnSpc>
            </a:pPr>
            <a:r>
              <a:rPr lang="en-US" sz="2000" dirty="0" smtClean="0">
                <a:latin typeface="Times New Roman" pitchFamily="18" charset="0"/>
                <a:cs typeface="Times New Roman" pitchFamily="18" charset="0"/>
              </a:rPr>
              <a:t>Moreover, using some techniques such as edge detection and image fusion helps in detecting and segmenting the tumor, located in the iris.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aims to develop a detection system that automatically detects the presence of abnormalities or tumors in the iris.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suggested system combines different image processing techniques such as image filtering, images adding, canny edge detection, and image fusion.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762000"/>
            <a:ext cx="7498080" cy="5486400"/>
          </a:xfrm>
        </p:spPr>
        <p:txBody>
          <a:bodyPr>
            <a:normAutofit/>
          </a:bodyPr>
          <a:lstStyle/>
          <a:p>
            <a:pPr algn="just">
              <a:lnSpc>
                <a:spcPct val="150000"/>
              </a:lnSpc>
            </a:pPr>
            <a:r>
              <a:rPr lang="en-US" sz="2000" dirty="0" smtClean="0">
                <a:latin typeface="Times New Roman" pitchFamily="18" charset="0"/>
                <a:cs typeface="Times New Roman" pitchFamily="18" charset="0"/>
              </a:rPr>
              <a:t>These methods are used in order to analyze and segment the tumor into the iris, and then mark this abnormal region onto the original grayscale image.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iris images are obtained from a public database available on the internet, “Miles Research”.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computer experimental results proved that the proposed detection system can successfully segment an iris tumor, and mark it to be then superimposed on the original image using image fusion</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943600"/>
          </a:xfrm>
        </p:spPr>
        <p:txBody>
          <a:bodyPr>
            <a:noAutofit/>
          </a:bodyPr>
          <a:lstStyle/>
          <a:p>
            <a:pPr lvl="0" algn="just">
              <a:lnSpc>
                <a:spcPct val="150000"/>
              </a:lnSpc>
            </a:pPr>
            <a:r>
              <a:rPr lang="en-US" sz="2000" dirty="0" smtClean="0">
                <a:latin typeface="Times New Roman" pitchFamily="18" charset="0"/>
                <a:cs typeface="Times New Roman" pitchFamily="18" charset="0"/>
              </a:rPr>
              <a:t>The survey of various existing techniques provides a platform for the development of the novel techniques in this area as future work.</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Existing </a:t>
            </a:r>
            <a:r>
              <a:rPr lang="en-US" sz="2000" dirty="0" smtClean="0">
                <a:latin typeface="Times New Roman" pitchFamily="18" charset="0"/>
                <a:cs typeface="Times New Roman" pitchFamily="18" charset="0"/>
              </a:rPr>
              <a:t>iris recognition systems are heavily dependent on specific conditions, such as the distance of image acquisition and the stop-and-stare environment, which require significant user cooperation.</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Most </a:t>
            </a:r>
            <a:r>
              <a:rPr lang="en-US" sz="2000" dirty="0" smtClean="0">
                <a:latin typeface="Times New Roman" pitchFamily="18" charset="0"/>
                <a:cs typeface="Times New Roman" pitchFamily="18" charset="0"/>
              </a:rPr>
              <a:t>existing iris recognition algorithms are designed for highly controlled cooperative environments, which is the cause of their failure in non-cooperative environments, i.e., those that include noise, off-angles, motion blurs, glasses, hairs, </a:t>
            </a:r>
            <a:r>
              <a:rPr lang="en-US" sz="2000" dirty="0" err="1" smtClean="0">
                <a:latin typeface="Times New Roman" pitchFamily="18" charset="0"/>
                <a:cs typeface="Times New Roman" pitchFamily="18" charset="0"/>
              </a:rPr>
              <a:t>specular</a:t>
            </a:r>
            <a:r>
              <a:rPr lang="en-US" sz="2000" dirty="0" smtClean="0">
                <a:latin typeface="Times New Roman" pitchFamily="18" charset="0"/>
                <a:cs typeface="Times New Roman" pitchFamily="18" charset="0"/>
              </a:rPr>
              <a:t> reflection (SR), eyelids and eyelashes incorporation, and partially open eyes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Iris </a:t>
            </a:r>
            <a:r>
              <a:rPr lang="en-US" sz="2000" dirty="0" err="1" smtClean="0">
                <a:latin typeface="Times New Roman" pitchFamily="18" charset="0"/>
                <a:cs typeface="Times New Roman" pitchFamily="18" charset="0"/>
              </a:rPr>
              <a:t>DenseNet</a:t>
            </a:r>
            <a:r>
              <a:rPr lang="en-US" sz="2000" dirty="0" smtClean="0">
                <a:latin typeface="Times New Roman" pitchFamily="18" charset="0"/>
                <a:cs typeface="Times New Roman" pitchFamily="18" charset="0"/>
              </a:rPr>
              <a:t> is an end-to-end segmentation network that uses the complete image without prior pre-processing or other conventional image processing techniques with the best information gradient flow, which prevents the network from </a:t>
            </a:r>
            <a:r>
              <a:rPr lang="en-US" sz="2000" dirty="0" err="1" smtClean="0">
                <a:latin typeface="Times New Roman" pitchFamily="18" charset="0"/>
                <a:cs typeface="Times New Roman" pitchFamily="18" charset="0"/>
              </a:rPr>
              <a:t>overfitting</a:t>
            </a:r>
            <a:r>
              <a:rPr lang="en-US" sz="2000" dirty="0" smtClean="0">
                <a:latin typeface="Times New Roman" pitchFamily="18" charset="0"/>
                <a:cs typeface="Times New Roman" pitchFamily="18" charset="0"/>
              </a:rPr>
              <a:t> and vanishing gradient </a:t>
            </a:r>
            <a:r>
              <a:rPr lang="en-US" sz="2000" dirty="0" smtClean="0">
                <a:latin typeface="Times New Roman" pitchFamily="18" charset="0"/>
                <a:cs typeface="Times New Roman" pitchFamily="18" charset="0"/>
              </a:rPr>
              <a:t>problem.</a:t>
            </a:r>
          </a:p>
          <a:p>
            <a:pPr lvl="0" algn="just">
              <a:lnSpc>
                <a:spcPct val="150000"/>
              </a:lnSpc>
              <a:buNone/>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To address the issues of accurate segmentation without prior pre-processing and to develop a robust scheme for all types of environments, this study presents a densely connected fully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network (</a:t>
            </a:r>
            <a:r>
              <a:rPr lang="en-US" sz="2000" dirty="0" err="1" smtClean="0">
                <a:latin typeface="Times New Roman" pitchFamily="18" charset="0"/>
                <a:cs typeface="Times New Roman" pitchFamily="18" charset="0"/>
              </a:rPr>
              <a:t>IrisDenseNet</a:t>
            </a:r>
            <a:r>
              <a:rPr lang="en-US" sz="2000" dirty="0" smtClean="0">
                <a:latin typeface="Times New Roman" pitchFamily="18" charset="0"/>
                <a:cs typeface="Times New Roman" pitchFamily="18" charset="0"/>
              </a:rPr>
              <a:t>)-based approach to detect an accurate iris boundary with better information gradient flow due to dense connectivity</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proposed iris segmentation scheme can be used with inferior quality noisy images even in visible light environment.</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proposed method accurately identified the true boundary even in intense scenarios, such as glasses, off-angle eyes, rotated eyes, side view, and partially opened eyes. </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proposed a CNN-based segmentation method of the iris region based on the ROI defined by the rough iris boundary.</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proposed method can correctly segment the iris region irrespective of various noises in eye </a:t>
            </a:r>
            <a:r>
              <a:rPr lang="en-US" sz="2000" dirty="0" smtClean="0">
                <a:latin typeface="Times New Roman" pitchFamily="18" charset="0"/>
                <a:cs typeface="Times New Roman" pitchFamily="18" charset="0"/>
              </a:rPr>
              <a:t>image.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8674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The major challenge here is to achieve high performance on a mobile platform because of limitation of space, power, and cost of the system.</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err="1" smtClean="0">
                <a:latin typeface="Times New Roman" pitchFamily="18" charset="0"/>
                <a:cs typeface="Times New Roman" pitchFamily="18" charset="0"/>
              </a:rPr>
              <a:t>IrisDenseNet</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is a densely connected fully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network that proceeds in the feed-forward fashion with dense features for better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connectivity enhances the capability of the network and enables the feature reuse for better performance.</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Biometrics </a:t>
            </a:r>
            <a:r>
              <a:rPr lang="en-US" sz="2000" dirty="0" smtClean="0">
                <a:latin typeface="Times New Roman" pitchFamily="18" charset="0"/>
                <a:cs typeface="Times New Roman" pitchFamily="18" charset="0"/>
              </a:rPr>
              <a:t>in both physiological and behavioral forms are delivering an efficient platform for security metrics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362200"/>
                <a:gridCol w="205740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R="1905" algn="just">
                        <a:lnSpc>
                          <a:spcPct val="150000"/>
                        </a:lnSpc>
                        <a:spcAft>
                          <a:spcPts val="0"/>
                        </a:spcAft>
                      </a:pPr>
                      <a:r>
                        <a:rPr lang="en-US" sz="2000" dirty="0">
                          <a:latin typeface="Times New Roman"/>
                          <a:ea typeface="Times New Roman"/>
                          <a:cs typeface="Times New Roman"/>
                        </a:rPr>
                        <a:t>Congenital iris cysts</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Richard D </a:t>
                      </a:r>
                      <a:r>
                        <a:rPr lang="en-US" sz="2000" dirty="0" err="1">
                          <a:latin typeface="Times New Roman"/>
                          <a:ea typeface="Times New Roman"/>
                          <a:cs typeface="Times New Roman"/>
                        </a:rPr>
                        <a:t>Grutzmacher</a:t>
                      </a:r>
                      <a:r>
                        <a:rPr lang="en-US" sz="2000" dirty="0">
                          <a:latin typeface="Times New Roman"/>
                          <a:ea typeface="Times New Roman"/>
                          <a:cs typeface="Times New Roman"/>
                        </a:rPr>
                        <a:t>, Thomas D Lindquist, Mark E </a:t>
                      </a:r>
                      <a:r>
                        <a:rPr lang="en-US" sz="2000" dirty="0" err="1">
                          <a:latin typeface="Times New Roman"/>
                          <a:ea typeface="Times New Roman"/>
                          <a:cs typeface="Times New Roman"/>
                        </a:rPr>
                        <a:t>Chittum</a:t>
                      </a:r>
                      <a:r>
                        <a:rPr lang="en-US" sz="2000" dirty="0">
                          <a:latin typeface="Times New Roman"/>
                          <a:ea typeface="Times New Roman"/>
                          <a:cs typeface="Times New Roman"/>
                        </a:rPr>
                        <a:t>, Ann H Bunt-Milam, And Robert E </a:t>
                      </a:r>
                      <a:r>
                        <a:rPr lang="en-US" sz="2000" dirty="0" err="1">
                          <a:latin typeface="Times New Roman"/>
                          <a:ea typeface="Times New Roman"/>
                          <a:cs typeface="Times New Roman"/>
                        </a:rPr>
                        <a:t>Kalina</a:t>
                      </a:r>
                      <a:r>
                        <a:rPr lang="en-US" sz="2000" dirty="0">
                          <a:latin typeface="Times New Roman"/>
                          <a:ea typeface="Times New Roman"/>
                          <a:cs typeface="Times New Roman"/>
                        </a:rPr>
                        <a:t>,</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Unilateral, spontaneous, non-pigmented iris cysts appeared before the age of 2 years in four patients. Histopathological specimens obtained in three cases showed stratified to cuboidal, non-pigmented, epithelial lined cysts.</a:t>
                      </a:r>
                      <a:endParaRPr lang="en-IN" sz="1800">
                        <a:latin typeface="Calibri"/>
                        <a:ea typeface="Times New Roman"/>
                        <a:cs typeface="Times New Roman"/>
                      </a:endParaRPr>
                    </a:p>
                  </a:txBody>
                  <a:tcPr marL="68580" marR="68580" marT="0" marB="0"/>
                </a:tc>
              </a:tr>
              <a:tr h="370840">
                <a:tc>
                  <a:txBody>
                    <a:bodyPr/>
                    <a:lstStyle/>
                    <a:p>
                      <a:pPr marR="1905" algn="just">
                        <a:lnSpc>
                          <a:spcPct val="150000"/>
                        </a:lnSpc>
                        <a:spcAft>
                          <a:spcPts val="0"/>
                        </a:spcAft>
                      </a:pPr>
                      <a:r>
                        <a:rPr lang="en-US" sz="2000">
                          <a:latin typeface="Times New Roman"/>
                          <a:ea typeface="Times New Roman"/>
                          <a:cs typeface="Times New Roman"/>
                        </a:rPr>
                        <a:t>A Spatial Median Filter for Noise Removal in Digital Images</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James Church, Dr. Yixin Chen, and Dr. Stephen Rice, </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a:latin typeface="Times New Roman"/>
                          <a:ea typeface="Times New Roman"/>
                          <a:cs typeface="Times New Roman"/>
                        </a:rPr>
                        <a:t>The purpose of these algorithms is to remove noise from a signal that might occur through the transmission of an image.</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R="1905" algn="just">
                        <a:lnSpc>
                          <a:spcPct val="150000"/>
                        </a:lnSpc>
                        <a:spcAft>
                          <a:spcPts val="0"/>
                        </a:spcAft>
                      </a:pPr>
                      <a:r>
                        <a:rPr lang="en-US" sz="2000" dirty="0">
                          <a:latin typeface="Times New Roman"/>
                          <a:ea typeface="Times New Roman"/>
                          <a:cs typeface="Times New Roman"/>
                        </a:rPr>
                        <a:t>Retinal Image Analysis Using Morphological Process and Clustering Technique</a:t>
                      </a:r>
                      <a:endParaRPr lang="en-IN" sz="1800" dirty="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R.Radha and Bijee Lakshman, </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This paper proposes a method for the Retinal image analysis through efficient detection of exudates an d recognizes the retina to be normal or abnormal.</a:t>
                      </a:r>
                      <a:endParaRPr lang="en-IN" sz="1800">
                        <a:latin typeface="Calibri"/>
                        <a:ea typeface="Times New Roman"/>
                        <a:cs typeface="Times New Roman"/>
                      </a:endParaRPr>
                    </a:p>
                  </a:txBody>
                  <a:tcPr marL="68580" marR="68580" marT="0" marB="0"/>
                </a:tc>
              </a:tr>
              <a:tr h="370840">
                <a:tc>
                  <a:txBody>
                    <a:bodyPr/>
                    <a:lstStyle/>
                    <a:p>
                      <a:pPr marR="1905" algn="just">
                        <a:lnSpc>
                          <a:spcPct val="150000"/>
                        </a:lnSpc>
                        <a:spcAft>
                          <a:spcPts val="0"/>
                        </a:spcAft>
                      </a:pPr>
                      <a:r>
                        <a:rPr lang="en-US" sz="2000">
                          <a:latin typeface="Times New Roman"/>
                          <a:ea typeface="Times New Roman"/>
                          <a:cs typeface="Times New Roman"/>
                        </a:rPr>
                        <a:t>Image Segmentation of Blood Cells in Leukemia Patients</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a:latin typeface="Times New Roman"/>
                          <a:ea typeface="Times New Roman"/>
                          <a:cs typeface="Times New Roman"/>
                        </a:rPr>
                        <a:t>Khashman, A., Al-Zgoul, E., </a:t>
                      </a:r>
                      <a:endParaRPr lang="en-IN" sz="1800">
                        <a:latin typeface="Calibri"/>
                        <a:ea typeface="Times New Roman"/>
                        <a:cs typeface="Times New Roman"/>
                      </a:endParaRPr>
                    </a:p>
                  </a:txBody>
                  <a:tcPr marL="68580" marR="68580" marT="0" marB="0"/>
                </a:tc>
                <a:tc>
                  <a:txBody>
                    <a:bodyPr/>
                    <a:lstStyle/>
                    <a:p>
                      <a:pPr marR="1905" algn="just">
                        <a:lnSpc>
                          <a:spcPct val="150000"/>
                        </a:lnSpc>
                        <a:spcAft>
                          <a:spcPts val="0"/>
                        </a:spcAft>
                      </a:pPr>
                      <a:r>
                        <a:rPr lang="en-US" sz="2000" dirty="0" smtClean="0">
                          <a:latin typeface="Times New Roman"/>
                          <a:ea typeface="Times New Roman"/>
                          <a:cs typeface="Times New Roman"/>
                        </a:rPr>
                        <a:t>We </a:t>
                      </a:r>
                      <a:r>
                        <a:rPr lang="en-US" sz="2000" dirty="0">
                          <a:latin typeface="Times New Roman"/>
                          <a:ea typeface="Times New Roman"/>
                          <a:cs typeface="Times New Roman"/>
                        </a:rPr>
                        <a:t>propose the use of morphological analysis of microscopic images of leukemic blood cells for the identification purpose. </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447801"/>
            <a:ext cx="7315199" cy="48006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5334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pPr>
            <a:r>
              <a:rPr lang="en-US" sz="2000" dirty="0" smtClean="0">
                <a:latin typeface="Times New Roman" pitchFamily="18" charset="0"/>
                <a:cs typeface="Times New Roman" pitchFamily="18" charset="0"/>
              </a:rPr>
              <a:t>This paper presented a novel approach for the detection of the iris tumor using segmentation and image fusion.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developed system reads the </a:t>
            </a:r>
            <a:r>
              <a:rPr lang="en-US" sz="2000" dirty="0" err="1" smtClean="0">
                <a:latin typeface="Times New Roman" pitchFamily="18" charset="0"/>
                <a:cs typeface="Times New Roman" pitchFamily="18" charset="0"/>
              </a:rPr>
              <a:t>tumorous</a:t>
            </a:r>
            <a:r>
              <a:rPr lang="en-US" sz="2000" dirty="0" smtClean="0">
                <a:latin typeface="Times New Roman" pitchFamily="18" charset="0"/>
                <a:cs typeface="Times New Roman" pitchFamily="18" charset="0"/>
              </a:rPr>
              <a:t> iris image, processes it, and marks the regions of interest (</a:t>
            </a:r>
            <a:r>
              <a:rPr lang="en-US" sz="2000" dirty="0" err="1" smtClean="0">
                <a:latin typeface="Times New Roman" pitchFamily="18" charset="0"/>
                <a:cs typeface="Times New Roman" pitchFamily="18" charset="0"/>
              </a:rPr>
              <a:t>tumorous</a:t>
            </a:r>
            <a:r>
              <a:rPr lang="en-US" sz="2000" dirty="0" smtClean="0">
                <a:latin typeface="Times New Roman" pitchFamily="18" charset="0"/>
                <a:cs typeface="Times New Roman" pitchFamily="18" charset="0"/>
              </a:rPr>
              <a:t> regions) including pupil for the affected images.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However</a:t>
            </a:r>
            <a:r>
              <a:rPr lang="en-US" sz="2000" dirty="0" smtClean="0">
                <a:latin typeface="Times New Roman" pitchFamily="18" charset="0"/>
                <a:cs typeface="Times New Roman" pitchFamily="18" charset="0"/>
              </a:rPr>
              <a:t>, for the normal images, only pupils are marked since there are no tumors into the iris.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system has been tested for normal and abnormal images obtained from Miles Research and the experimental results were successful which proves that our effective system can be implemented into real life applications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50000"/>
              </a:lnSpc>
            </a:pPr>
            <a:r>
              <a:rPr lang="en-US" sz="2000" dirty="0" smtClean="0">
                <a:latin typeface="Times New Roman" pitchFamily="18" charset="0"/>
                <a:cs typeface="Times New Roman" pitchFamily="18" charset="0"/>
              </a:rPr>
              <a:t>[1] Heath grades, “Eye Cancer”, available: http://www.healthgrades.com/conditions/eye-cancer.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Richard D </a:t>
            </a:r>
            <a:r>
              <a:rPr lang="en-US" sz="2000" dirty="0" err="1" smtClean="0">
                <a:latin typeface="Times New Roman" pitchFamily="18" charset="0"/>
                <a:cs typeface="Times New Roman" pitchFamily="18" charset="0"/>
              </a:rPr>
              <a:t>Grutzmacher</a:t>
            </a:r>
            <a:r>
              <a:rPr lang="en-US" sz="2000" dirty="0" smtClean="0">
                <a:latin typeface="Times New Roman" pitchFamily="18" charset="0"/>
                <a:cs typeface="Times New Roman" pitchFamily="18" charset="0"/>
              </a:rPr>
              <a:t>, Thomas D Lindquist, Mark E </a:t>
            </a:r>
            <a:r>
              <a:rPr lang="en-US" sz="2000" dirty="0" err="1" smtClean="0">
                <a:latin typeface="Times New Roman" pitchFamily="18" charset="0"/>
                <a:cs typeface="Times New Roman" pitchFamily="18" charset="0"/>
              </a:rPr>
              <a:t>Chittum</a:t>
            </a:r>
            <a:r>
              <a:rPr lang="en-US" sz="2000" dirty="0" smtClean="0">
                <a:latin typeface="Times New Roman" pitchFamily="18" charset="0"/>
                <a:cs typeface="Times New Roman" pitchFamily="18" charset="0"/>
              </a:rPr>
              <a:t>, Ann H Bunt-Milam, And Robert E </a:t>
            </a:r>
            <a:r>
              <a:rPr lang="en-US" sz="2000" dirty="0" err="1" smtClean="0">
                <a:latin typeface="Times New Roman" pitchFamily="18" charset="0"/>
                <a:cs typeface="Times New Roman" pitchFamily="18" charset="0"/>
              </a:rPr>
              <a:t>Kalina</a:t>
            </a:r>
            <a:r>
              <a:rPr lang="en-US" sz="2000" dirty="0" smtClean="0">
                <a:latin typeface="Times New Roman" pitchFamily="18" charset="0"/>
                <a:cs typeface="Times New Roman" pitchFamily="18" charset="0"/>
              </a:rPr>
              <a:t>,” Congenital iris cysts”. British Journal of Ophthalmology, 1987, 71, p.p. 227-234H.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Cancer Research UK, available: http://www.cancerresearchuk.org/about-cancer/type/eyecancer/about/types-of-eye-cancer#mel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 The Eye Cancer Foundation Eye Cancer Network Education and Support for Eye Tumor Patients and Their Families, available: http://www.eyecancer.com/conditions/34/irismelanoma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Miles Research, available: http://www.milesresearch.com/main/links.htm.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848600" cy="6553200"/>
          </a:xfrm>
        </p:spPr>
        <p:txBody>
          <a:bodyPr>
            <a:noAutofit/>
          </a:bodyPr>
          <a:lstStyle/>
          <a:p>
            <a:pPr algn="just">
              <a:lnSpc>
                <a:spcPct val="150000"/>
              </a:lnSpc>
            </a:pPr>
            <a:r>
              <a:rPr lang="en-US" sz="2000" dirty="0" smtClean="0">
                <a:latin typeface="Times New Roman" pitchFamily="18" charset="0"/>
                <a:cs typeface="Times New Roman" pitchFamily="18" charset="0"/>
              </a:rPr>
              <a:t>[6] Digital image processing, available: http://www.tutorialspoint.com/dip/Grayscale_to_RGB_Conversio n.html.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[7] James Church, Dr. </a:t>
            </a:r>
            <a:r>
              <a:rPr lang="en-US" sz="2000" dirty="0" err="1" smtClean="0">
                <a:latin typeface="Times New Roman" pitchFamily="18" charset="0"/>
                <a:cs typeface="Times New Roman" pitchFamily="18" charset="0"/>
              </a:rPr>
              <a:t>Yixin</a:t>
            </a:r>
            <a:r>
              <a:rPr lang="en-US" sz="2000" dirty="0" smtClean="0">
                <a:latin typeface="Times New Roman" pitchFamily="18" charset="0"/>
                <a:cs typeface="Times New Roman" pitchFamily="18" charset="0"/>
              </a:rPr>
              <a:t> Chen, and Dr. Stephen Rice, “A Spatial Median Filter for Noise Removal in Digital Images”. </a:t>
            </a:r>
            <a:r>
              <a:rPr lang="en-US" sz="2000" dirty="0" err="1" smtClean="0">
                <a:latin typeface="Times New Roman" pitchFamily="18" charset="0"/>
                <a:cs typeface="Times New Roman" pitchFamily="18" charset="0"/>
              </a:rPr>
              <a:t>Southeastcon</a:t>
            </a:r>
            <a:r>
              <a:rPr lang="en-US" sz="2000" dirty="0" smtClean="0">
                <a:latin typeface="Times New Roman" pitchFamily="18" charset="0"/>
                <a:cs typeface="Times New Roman" pitchFamily="18" charset="0"/>
              </a:rPr>
              <a:t>, 2008. IEEE, p.p.618 – 623.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[8] </a:t>
            </a:r>
            <a:r>
              <a:rPr lang="en-US" sz="2000" dirty="0" err="1" smtClean="0">
                <a:latin typeface="Times New Roman" pitchFamily="18" charset="0"/>
                <a:cs typeface="Times New Roman" pitchFamily="18" charset="0"/>
              </a:rPr>
              <a:t>R.Radha</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Bijee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Lakshman</a:t>
            </a:r>
            <a:r>
              <a:rPr lang="en-US" sz="2000" dirty="0" smtClean="0">
                <a:latin typeface="Times New Roman" pitchFamily="18" charset="0"/>
                <a:cs typeface="Times New Roman" pitchFamily="18" charset="0"/>
              </a:rPr>
              <a:t>, “Retinal Image Analysis Using Morphological Process and Clustering Technique”. Signal &amp; Image Processing: An International Journal (SIPIJ) Vol.4, No.6, December 2013.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[9</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Lijun</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Ding, </a:t>
            </a:r>
            <a:r>
              <a:rPr lang="en-US" sz="2000" dirty="0" err="1" smtClean="0">
                <a:latin typeface="Times New Roman" pitchFamily="18" charset="0"/>
                <a:cs typeface="Times New Roman" pitchFamily="18" charset="0"/>
              </a:rPr>
              <a:t>Ardeshir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Goshtasby</a:t>
            </a:r>
            <a:r>
              <a:rPr lang="en-US" sz="2000" dirty="0" smtClean="0">
                <a:latin typeface="Times New Roman" pitchFamily="18" charset="0"/>
                <a:cs typeface="Times New Roman" pitchFamily="18" charset="0"/>
              </a:rPr>
              <a:t>, “On the Canny edge detector”. Pattern Recognition Society, 2001. p.p.721-725.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[10] Gonzalez and Woods, Digital Image Processing, Second Edition, </a:t>
            </a:r>
            <a:r>
              <a:rPr lang="en-US" sz="2000" dirty="0" err="1" smtClean="0">
                <a:latin typeface="Times New Roman" pitchFamily="18" charset="0"/>
                <a:cs typeface="Times New Roman" pitchFamily="18" charset="0"/>
              </a:rPr>
              <a:t>PrenticeHall</a:t>
            </a:r>
            <a:r>
              <a:rPr lang="en-US" sz="2000" dirty="0" smtClean="0">
                <a:latin typeface="Times New Roman" pitchFamily="18" charset="0"/>
                <a:cs typeface="Times New Roman" pitchFamily="18" charset="0"/>
              </a:rPr>
              <a:t>, pp. 108-120, 2002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1180</Words>
  <Application>Microsoft Office PowerPoint</Application>
  <PresentationFormat>On-screen Show (4:3)</PresentationFormat>
  <Paragraphs>92</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IRIS TUMOR DETECTION USING CNN</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2022-05-04T06:01:09Z</dcterms:modified>
</cp:coreProperties>
</file>