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 id="33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IOT BASED UNDERGROUND FAULT </a:t>
            </a:r>
            <a:r>
              <a:rPr lang="en-IN" b="1" dirty="0" smtClean="0">
                <a:latin typeface="Times New Roman" pitchFamily="18" charset="0"/>
                <a:cs typeface="Times New Roman" pitchFamily="18" charset="0"/>
              </a:rPr>
              <a:t>DETECTOR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7620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Cables are put underground to stay away from pointless obstruction. These force cables convey electrical force and when these cables are put underground it is extremely hard to decide the specific area of the deficiency happened.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numerous elements or purposes behind a deficiency to happen as, for example, burrowing, tremor, development work and so forth.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it don't have a clue about the specific area of the issue happened to the cable the fixing procedure identified with that cable is troublesome.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Underground cable framework is a most basic practice followed in the urban zones.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is expected to find the flaw in an underground cable lines from the base station to a precise area in kilometres.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framework identifies flaw with the assistance of potential divider organize laid over the cable.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 defect is found in a cable line, a voltage gets produced according to the resistors organize blend. This voltage is detected by the microcontroller and is refreshed to the client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182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143000" y="457200"/>
            <a:ext cx="777240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allows objects to be sensed and controlled remotely across existing network infrastructure, creating opportunities for more direct integration of the physical world into computer-based systems, and resulting in improved efficiency, accuracy and economic </a:t>
            </a:r>
            <a:r>
              <a:rPr lang="en-IN" sz="2000" dirty="0" smtClean="0">
                <a:latin typeface="Times New Roman" pitchFamily="18" charset="0"/>
                <a:cs typeface="Times New Roman" pitchFamily="18" charset="0"/>
              </a:rPr>
              <a:t>benefit.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augmented with sensors and actuators, the technology becomes an instance of the more general class of cyber-physical systems, which also encompasses technologies such as smart grids, homes, intelligent and smart cities.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thing is uniquely identifiable through its embedded computing system but is able to interoperate within the existing </a:t>
            </a:r>
            <a:r>
              <a:rPr lang="en-IN" sz="2000" dirty="0" smtClean="0">
                <a:latin typeface="Times New Roman" pitchFamily="18" charset="0"/>
                <a:cs typeface="Times New Roman" pitchFamily="18" charset="0"/>
              </a:rPr>
              <a:t>Internet infrastructure</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3716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area has been recognized we start to transmit high voltage over the broken cable to locate the specific area of the issue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wavelet peculiarity identification hypothesis is utilized as an amazing sign handling device to appraise the area of the issue in </a:t>
            </a:r>
            <a:r>
              <a:rPr lang="en-IN" sz="2000" dirty="0" err="1" smtClean="0">
                <a:latin typeface="Times New Roman" pitchFamily="18" charset="0"/>
                <a:cs typeface="Times New Roman" pitchFamily="18" charset="0"/>
              </a:rPr>
              <a:t>multiend</a:t>
            </a:r>
            <a:r>
              <a:rPr lang="en-IN" sz="2000" dirty="0" smtClean="0">
                <a:latin typeface="Times New Roman" pitchFamily="18" charset="0"/>
                <a:cs typeface="Times New Roman" pitchFamily="18" charset="0"/>
              </a:rPr>
              <a:t>-matured cable frameworks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deficiencies are handily recognized in this technique however the issue in this strategy is that in some overpopulated urban areas we cannot utilize this technique.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0480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1219200"/>
            <a:ext cx="777240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system proposed in this paper is used to find out the exact location of the fault and display it to the dedicated website over internet using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module, giving prior information to the authorized person at other end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uses the simple concept of OHMs law where a low DC voltage is applied at the feeder end through a series resistor.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proposes fault location model for underground power cable using microcontroller and the thing which is based on the internet means the information will transfer through the internet access.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143000" y="762000"/>
            <a:ext cx="7848600" cy="5791200"/>
          </a:xfrm>
        </p:spPr>
        <p:txBody>
          <a:bodyPr>
            <a:noAutofit/>
          </a:bodyPr>
          <a:lstStyle/>
          <a:p>
            <a:pPr algn="just">
              <a:lnSpc>
                <a:spcPct val="150000"/>
              </a:lnSpc>
            </a:pPr>
            <a:r>
              <a:rPr lang="en-IN" sz="2000" dirty="0" smtClean="0">
                <a:latin typeface="Times New Roman" pitchFamily="18" charset="0"/>
                <a:cs typeface="Times New Roman" pitchFamily="18" charset="0"/>
              </a:rPr>
              <a:t>In order to reduce the sensitivity of distribution networks to environmental influences underground voltage cables are highly used .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Current sensing part of cable represented as set of resistors &amp; switches are used as fault creators to indicate the fault at each </a:t>
            </a:r>
            <a:r>
              <a:rPr lang="en-IN" sz="2000" dirty="0" smtClean="0">
                <a:latin typeface="Times New Roman" pitchFamily="18" charset="0"/>
                <a:cs typeface="Times New Roman" pitchFamily="18" charset="0"/>
              </a:rPr>
              <a:t>location. In </a:t>
            </a:r>
            <a:r>
              <a:rPr lang="en-IN" sz="2000" dirty="0" smtClean="0">
                <a:latin typeface="Times New Roman" pitchFamily="18" charset="0"/>
                <a:cs typeface="Times New Roman" pitchFamily="18" charset="0"/>
              </a:rPr>
              <a:t>this system, a bridge rectifier is used because of its added advantage like good stability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Underground cables have been widely used in power distribution </a:t>
            </a:r>
            <a:r>
              <a:rPr lang="en-IN" sz="2000" dirty="0" smtClean="0">
                <a:latin typeface="Times New Roman" pitchFamily="18" charset="0"/>
                <a:cs typeface="Times New Roman" pitchFamily="18" charset="0"/>
              </a:rPr>
              <a:t>networks </a:t>
            </a:r>
            <a:r>
              <a:rPr lang="en-IN" sz="2000" dirty="0" smtClean="0">
                <a:latin typeface="Times New Roman" pitchFamily="18" charset="0"/>
                <a:cs typeface="Times New Roman" pitchFamily="18" charset="0"/>
              </a:rPr>
              <a:t>due to the advantages of underground connection, more enhanced security than overhead lines in adverse weather condition, less liable to damage by storms or lightning.</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141605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Fault location for underground power cable using distributed parameter approach</a:t>
                      </a:r>
                    </a:p>
                  </a:txBody>
                  <a:tcPr/>
                </a:tc>
                <a:tc>
                  <a:txBody>
                    <a:bodyPr/>
                    <a:lstStyle/>
                    <a:p>
                      <a:pPr algn="just">
                        <a:lnSpc>
                          <a:spcPct val="150000"/>
                        </a:lnSpc>
                      </a:pPr>
                      <a:r>
                        <a:rPr lang="en-IN" sz="2000" dirty="0" smtClean="0">
                          <a:latin typeface="Times New Roman" pitchFamily="18" charset="0"/>
                          <a:cs typeface="Times New Roman" pitchFamily="18" charset="0"/>
                        </a:rPr>
                        <a:t>Yang, Xia,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proposes an extensive fault location model for underground power cable in distribution system using voltage and current measurements at the sending-end.</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Improved GPS travelling wave fault locator for power cables by using wavelet analysis</a:t>
                      </a:r>
                    </a:p>
                  </a:txBody>
                  <a:tcPr/>
                </a:tc>
                <a:tc>
                  <a:txBody>
                    <a:bodyPr/>
                    <a:lstStyle/>
                    <a:p>
                      <a:pPr algn="just">
                        <a:lnSpc>
                          <a:spcPct val="150000"/>
                        </a:lnSpc>
                      </a:pPr>
                      <a:r>
                        <a:rPr lang="en-IN" sz="2000" dirty="0" smtClean="0">
                          <a:latin typeface="Times New Roman" pitchFamily="18" charset="0"/>
                          <a:cs typeface="Times New Roman" pitchFamily="18" charset="0"/>
                        </a:rPr>
                        <a:t>Zhao, W., Y. H. Song, and W. R. Chen.</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paper proposes an improved approach to cable-fault location, which is essentially based on synchronised sampling technique, wavelet analysis and travelling wave principle.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921280"/>
        </p:xfrm>
        <a:graphic>
          <a:graphicData uri="http://schemas.openxmlformats.org/drawingml/2006/table">
            <a:tbl>
              <a:tblPr firstRow="1" bandRow="1">
                <a:tableStyleId>{5C22544A-7EE6-4342-B048-85BDC9FD1C3A}</a:tableStyleId>
              </a:tblPr>
              <a:tblGrid>
                <a:gridCol w="2209800"/>
                <a:gridCol w="1981200"/>
                <a:gridCol w="3524250"/>
              </a:tblGrid>
              <a:tr h="3494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4536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Underground Cable Fault Locator</a:t>
                      </a:r>
                    </a:p>
                  </a:txBody>
                  <a:tcPr/>
                </a:tc>
                <a:tc>
                  <a:txBody>
                    <a:bodyPr/>
                    <a:lstStyle/>
                    <a:p>
                      <a:pPr algn="just">
                        <a:lnSpc>
                          <a:spcPct val="150000"/>
                        </a:lnSpc>
                      </a:pPr>
                      <a:r>
                        <a:rPr lang="en-IN" sz="2000" dirty="0" smtClean="0">
                          <a:latin typeface="Times New Roman" pitchFamily="18" charset="0"/>
                          <a:cs typeface="Times New Roman" pitchFamily="18" charset="0"/>
                        </a:rPr>
                        <a:t>Manish Paul, Raj </a:t>
                      </a:r>
                      <a:r>
                        <a:rPr lang="en-IN" sz="2000" dirty="0" err="1" smtClean="0">
                          <a:latin typeface="Times New Roman" pitchFamily="18" charset="0"/>
                          <a:cs typeface="Times New Roman" pitchFamily="18" charset="0"/>
                        </a:rPr>
                        <a:t>Kamal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Kakoti</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fault occurring at a particular distance and the respective phase is displayed on a LCD interfaced to the microcontroller. </a:t>
                      </a:r>
                      <a:endParaRPr lang="en-IN" sz="2000" dirty="0">
                        <a:latin typeface="Times New Roman" pitchFamily="18" charset="0"/>
                        <a:cs typeface="Times New Roman" pitchFamily="18" charset="0"/>
                      </a:endParaRPr>
                    </a:p>
                  </a:txBody>
                  <a:tcPr/>
                </a:tc>
              </a:tr>
              <a:tr h="310188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Two Terminal Fault Location on Unsymmetrical Transmission Lines</a:t>
                      </a:r>
                    </a:p>
                  </a:txBody>
                  <a:tcPr/>
                </a:tc>
                <a:tc>
                  <a:txBody>
                    <a:bodyPr/>
                    <a:lstStyle/>
                    <a:p>
                      <a:pPr algn="just">
                        <a:lnSpc>
                          <a:spcPct val="150000"/>
                        </a:lnSpc>
                      </a:pPr>
                      <a:r>
                        <a:rPr lang="en-IN" sz="2000" dirty="0" smtClean="0">
                          <a:latin typeface="Times New Roman" pitchFamily="18" charset="0"/>
                          <a:cs typeface="Times New Roman" pitchFamily="18" charset="0"/>
                        </a:rPr>
                        <a:t>Schulze, Member, IEEE and Peter </a:t>
                      </a:r>
                      <a:r>
                        <a:rPr lang="en-IN" sz="2000" dirty="0" err="1" smtClean="0">
                          <a:latin typeface="Times New Roman" pitchFamily="18" charset="0"/>
                          <a:cs typeface="Times New Roman" pitchFamily="18" charset="0"/>
                        </a:rPr>
                        <a:t>Schegner</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Due to the availability of highly accurate GPS based time references the investigation of two-terminal methods combined with signal analysis tools makes sense in the first place.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524000" y="1524000"/>
            <a:ext cx="7238999"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435608" y="14478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The paper IOT based underground fault detector is used for detecting any flaws in an underground cable system.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can clearly choose the region where the fault has occurred and can send the co-ordinates to the user as well as displays in the LCD display screen.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Henceforth </a:t>
            </a:r>
            <a:r>
              <a:rPr lang="en-IN" sz="2000" dirty="0" smtClean="0">
                <a:latin typeface="Times New Roman" pitchFamily="18" charset="0"/>
                <a:cs typeface="Times New Roman" pitchFamily="18" charset="0"/>
              </a:rPr>
              <a:t>the strategy used in this paper works in a consecutive way and ends up being helpful in discovery and area of deficiencies in underground cables.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Yang</a:t>
            </a:r>
            <a:r>
              <a:rPr lang="en-IN" sz="2000" dirty="0" smtClean="0">
                <a:latin typeface="Times New Roman" pitchFamily="18" charset="0"/>
                <a:cs typeface="Times New Roman" pitchFamily="18" charset="0"/>
              </a:rPr>
              <a:t>, Xia, “Fault location for underground power cable using distributed parameter approach" ,Power Systems, IEEE Transactions on 23.4 (2008): 1809-1816.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Westrom</a:t>
            </a:r>
            <a:r>
              <a:rPr lang="en-IN" sz="2000" dirty="0" smtClean="0">
                <a:latin typeface="Times New Roman" pitchFamily="18" charset="0"/>
                <a:cs typeface="Times New Roman" pitchFamily="18" charset="0"/>
              </a:rPr>
              <a:t>, Arthur C., and James W. Larsen, "Fault distance locator for underground cable circuits" , U.S. Patent No. 5,600,248. 4 Feb. 1997.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Zhao, W., Y. H. Song, and W. R. Chen. "Improved GPS travelling wave fault locator for power cables by using wavelet analysis. 23.5 (2001): 403-411.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.Ms </a:t>
            </a:r>
            <a:r>
              <a:rPr lang="en-IN" sz="2000" dirty="0" err="1" smtClean="0">
                <a:latin typeface="Times New Roman" pitchFamily="18" charset="0"/>
                <a:cs typeface="Times New Roman" pitchFamily="18" charset="0"/>
              </a:rPr>
              <a:t>Pradnya</a:t>
            </a:r>
            <a:r>
              <a:rPr lang="en-IN" sz="2000" dirty="0" smtClean="0">
                <a:latin typeface="Times New Roman" pitchFamily="18" charset="0"/>
                <a:cs typeface="Times New Roman" pitchFamily="18" charset="0"/>
              </a:rPr>
              <a:t> , A. </a:t>
            </a:r>
            <a:r>
              <a:rPr lang="en-IN" sz="2000" dirty="0" err="1" smtClean="0">
                <a:latin typeface="Times New Roman" pitchFamily="18" charset="0"/>
                <a:cs typeface="Times New Roman" pitchFamily="18" charset="0"/>
              </a:rPr>
              <a:t>Hukeri</a:t>
            </a:r>
            <a:r>
              <a:rPr lang="en-IN" sz="2000" dirty="0" smtClean="0">
                <a:latin typeface="Times New Roman" pitchFamily="18" charset="0"/>
                <a:cs typeface="Times New Roman" pitchFamily="18" charset="0"/>
              </a:rPr>
              <a:t>, Mr. P. B. </a:t>
            </a:r>
            <a:r>
              <a:rPr lang="en-IN" sz="2000" dirty="0" err="1" smtClean="0">
                <a:latin typeface="Times New Roman" pitchFamily="18" charset="0"/>
                <a:cs typeface="Times New Roman" pitchFamily="18" charset="0"/>
              </a:rPr>
              <a:t>Ghewari</a:t>
            </a:r>
            <a:r>
              <a:rPr lang="en-IN" sz="2000" dirty="0" smtClean="0">
                <a:latin typeface="Times New Roman" pitchFamily="18" charset="0"/>
                <a:cs typeface="Times New Roman" pitchFamily="18" charset="0"/>
              </a:rPr>
              <a:t>, “Paper On IOT Based technology” in IRJET,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4 , Issue: 01,pp 1580-1582, Jan 2017.</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57200"/>
            <a:ext cx="7650480" cy="5943600"/>
          </a:xfrm>
        </p:spPr>
        <p:txBody>
          <a:bodyPr>
            <a:noAutofit/>
          </a:bodyPr>
          <a:lstStyle/>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ZHANG Chao, KANG </a:t>
            </a:r>
            <a:r>
              <a:rPr lang="en-IN" sz="2000" dirty="0" err="1" smtClean="0">
                <a:latin typeface="Times New Roman" pitchFamily="18" charset="0"/>
                <a:cs typeface="Times New Roman" pitchFamily="18" charset="0"/>
              </a:rPr>
              <a:t>Xiaoning</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Xiuda</a:t>
            </a:r>
            <a:r>
              <a:rPr lang="en-IN" sz="2000" dirty="0" smtClean="0">
                <a:latin typeface="Times New Roman" pitchFamily="18" charset="0"/>
                <a:cs typeface="Times New Roman" pitchFamily="18" charset="0"/>
              </a:rPr>
              <a:t>, JIANG </a:t>
            </a:r>
            <a:r>
              <a:rPr lang="en-IN" sz="2000" dirty="0" err="1" smtClean="0">
                <a:latin typeface="Times New Roman" pitchFamily="18" charset="0"/>
                <a:cs typeface="Times New Roman" pitchFamily="18" charset="0"/>
              </a:rPr>
              <a:t>Shuai</a:t>
            </a:r>
            <a:r>
              <a:rPr lang="en-IN" sz="2000" dirty="0" smtClean="0">
                <a:latin typeface="Times New Roman" pitchFamily="18" charset="0"/>
                <a:cs typeface="Times New Roman" pitchFamily="18" charset="0"/>
              </a:rPr>
              <a:t>, QU </a:t>
            </a:r>
            <a:r>
              <a:rPr lang="en-IN" sz="2000" dirty="0" err="1" smtClean="0">
                <a:latin typeface="Times New Roman" pitchFamily="18" charset="0"/>
                <a:cs typeface="Times New Roman" pitchFamily="18" charset="0"/>
              </a:rPr>
              <a:t>Xiaoyun</a:t>
            </a:r>
            <a:r>
              <a:rPr lang="en-IN" sz="2000" dirty="0" smtClean="0">
                <a:latin typeface="Times New Roman" pitchFamily="18" charset="0"/>
                <a:cs typeface="Times New Roman" pitchFamily="18" charset="0"/>
              </a:rPr>
              <a:t> Shaanxi Key Laboratory of Smart Grid “On-line Incipient Faults Detection in Underground Cables Based on Single-end Sheath Currents” IEEE PES Asia-Pacific Power and Energy Conference,2016</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Schulze, Member, IEEE and Peter </a:t>
            </a:r>
            <a:r>
              <a:rPr lang="en-IN" sz="2000" dirty="0" err="1" smtClean="0">
                <a:latin typeface="Times New Roman" pitchFamily="18" charset="0"/>
                <a:cs typeface="Times New Roman" pitchFamily="18" charset="0"/>
              </a:rPr>
              <a:t>Schegner</a:t>
            </a:r>
            <a:r>
              <a:rPr lang="en-IN" sz="2000" dirty="0" smtClean="0">
                <a:latin typeface="Times New Roman" pitchFamily="18" charset="0"/>
                <a:cs typeface="Times New Roman" pitchFamily="18" charset="0"/>
              </a:rPr>
              <a:t>, ”Two Terminal Fault Location on Unsymmetrical Transmission Lines”,IEEE,2010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Sun, Wing Kin Lee1, </a:t>
            </a:r>
            <a:r>
              <a:rPr lang="en-IN" sz="2000" dirty="0" err="1" smtClean="0">
                <a:latin typeface="Times New Roman" pitchFamily="18" charset="0"/>
                <a:cs typeface="Times New Roman" pitchFamily="18" charset="0"/>
              </a:rPr>
              <a:t>Yunhe</a:t>
            </a:r>
            <a:r>
              <a:rPr lang="en-IN" sz="2000" dirty="0" smtClean="0">
                <a:latin typeface="Times New Roman" pitchFamily="18" charset="0"/>
                <a:cs typeface="Times New Roman" pitchFamily="18" charset="0"/>
              </a:rPr>
              <a:t> Hou1, and Philip W. T. Pong1 “Underground Power Cable Detection and Inspection Technology Based on Magnetic Field Sensing at Ground Surface Level” ,IEEE ,2014 </a:t>
            </a:r>
            <a:endParaRPr lang="en-IN"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a:bodyPr>
          <a:lstStyle/>
          <a:p>
            <a:pPr algn="just">
              <a:lnSpc>
                <a:spcPct val="170000"/>
              </a:lnSpc>
            </a:pPr>
            <a:r>
              <a:rPr lang="en-IN" sz="2000" dirty="0" smtClean="0">
                <a:latin typeface="Times New Roman" pitchFamily="18" charset="0"/>
                <a:cs typeface="Times New Roman" pitchFamily="18" charset="0"/>
              </a:rPr>
              <a:t>8. Manish Paul, Raj </a:t>
            </a:r>
            <a:r>
              <a:rPr lang="en-IN" sz="2000" dirty="0" err="1" smtClean="0">
                <a:latin typeface="Times New Roman" pitchFamily="18" charset="0"/>
                <a:cs typeface="Times New Roman" pitchFamily="18" charset="0"/>
              </a:rPr>
              <a:t>Kamal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Kakoti</a:t>
            </a:r>
            <a:r>
              <a:rPr lang="en-IN" sz="2000" dirty="0" smtClean="0">
                <a:latin typeface="Times New Roman" pitchFamily="18" charset="0"/>
                <a:cs typeface="Times New Roman" pitchFamily="18" charset="0"/>
              </a:rPr>
              <a:t>, “Underground Cable Fault Locator”, IARJSET, Vol.3, Issue 9, September 2016. </a:t>
            </a:r>
          </a:p>
          <a:p>
            <a:pPr algn="just">
              <a:lnSpc>
                <a:spcPct val="170000"/>
              </a:lnSpc>
            </a:pPr>
            <a:r>
              <a:rPr lang="en-IN" sz="2000" dirty="0" smtClean="0">
                <a:latin typeface="Times New Roman" pitchFamily="18" charset="0"/>
                <a:cs typeface="Times New Roman" pitchFamily="18" charset="0"/>
              </a:rPr>
              <a:t>9. Md. </a:t>
            </a:r>
            <a:r>
              <a:rPr lang="en-IN" sz="2000" dirty="0" err="1" smtClean="0">
                <a:latin typeface="Times New Roman" pitchFamily="18" charset="0"/>
                <a:cs typeface="Times New Roman" pitchFamily="18" charset="0"/>
              </a:rPr>
              <a:t>Fakhrul</a:t>
            </a:r>
            <a:r>
              <a:rPr lang="en-IN" sz="2000" dirty="0" smtClean="0">
                <a:latin typeface="Times New Roman" pitchFamily="18" charset="0"/>
                <a:cs typeface="Times New Roman" pitchFamily="18" charset="0"/>
              </a:rPr>
              <a:t> Islam, </a:t>
            </a:r>
            <a:r>
              <a:rPr lang="en-IN" sz="2000" dirty="0" err="1" smtClean="0">
                <a:latin typeface="Times New Roman" pitchFamily="18" charset="0"/>
                <a:cs typeface="Times New Roman" pitchFamily="18" charset="0"/>
              </a:rPr>
              <a:t>Amanullah</a:t>
            </a:r>
            <a:r>
              <a:rPr lang="en-IN" sz="2000" dirty="0" smtClean="0">
                <a:latin typeface="Times New Roman" pitchFamily="18" charset="0"/>
                <a:cs typeface="Times New Roman" pitchFamily="18" charset="0"/>
              </a:rPr>
              <a:t> M T </a:t>
            </a:r>
            <a:r>
              <a:rPr lang="en-IN" sz="2000" dirty="0" err="1" smtClean="0">
                <a:latin typeface="Times New Roman" pitchFamily="18" charset="0"/>
                <a:cs typeface="Times New Roman" pitchFamily="18" charset="0"/>
              </a:rPr>
              <a:t>Oo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Salahuddin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Azadl</a:t>
            </a:r>
            <a:r>
              <a:rPr lang="en-IN" sz="2000" dirty="0" smtClean="0">
                <a:latin typeface="Times New Roman" pitchFamily="18" charset="0"/>
                <a:cs typeface="Times New Roman" pitchFamily="18" charset="0"/>
              </a:rPr>
              <a:t>, “Locating Underground Cable Fault: A Review and Guideline for New Development”, 2013, IEEE. </a:t>
            </a:r>
          </a:p>
          <a:p>
            <a:pPr algn="just">
              <a:lnSpc>
                <a:spcPct val="17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Gilany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Mahmoud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Doaa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Khalil</a:t>
            </a:r>
            <a:r>
              <a:rPr lang="en-IN" sz="2000" dirty="0" smtClean="0">
                <a:latin typeface="Times New Roman" pitchFamily="18" charset="0"/>
                <a:cs typeface="Times New Roman" pitchFamily="18" charset="0"/>
              </a:rPr>
              <a:t> Ibrahim, and El </a:t>
            </a:r>
            <a:r>
              <a:rPr lang="en-IN" sz="2000" dirty="0" err="1" smtClean="0">
                <a:latin typeface="Times New Roman" pitchFamily="18" charset="0"/>
                <a:cs typeface="Times New Roman" pitchFamily="18" charset="0"/>
              </a:rPr>
              <a:t>Sayed</a:t>
            </a:r>
            <a:r>
              <a:rPr lang="en-IN" sz="2000" dirty="0" smtClean="0">
                <a:latin typeface="Times New Roman" pitchFamily="18" charset="0"/>
                <a:cs typeface="Times New Roman" pitchFamily="18" charset="0"/>
              </a:rPr>
              <a:t> Tag </a:t>
            </a:r>
            <a:r>
              <a:rPr lang="en-IN" sz="2000" dirty="0" err="1" smtClean="0">
                <a:latin typeface="Times New Roman" pitchFamily="18" charset="0"/>
                <a:cs typeface="Times New Roman" pitchFamily="18" charset="0"/>
              </a:rPr>
              <a:t>Eldin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-wave-based fault location scheme for multi-end-aged underground cable system." Power Delivery, IEEE Transactions on 22.1 (2007): 82-89.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1194</Words>
  <Application>Microsoft Office PowerPoint</Application>
  <PresentationFormat>On-screen Show (4:3)</PresentationFormat>
  <Paragraphs>87</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IOT BASED UNDERGROUND FAULT DETECTOR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2022-04-18T09:14:48Z</dcterms:modified>
</cp:coreProperties>
</file>