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328" r:id="rId4"/>
    <p:sldId id="260" r:id="rId5"/>
    <p:sldId id="263" r:id="rId6"/>
    <p:sldId id="330" r:id="rId7"/>
    <p:sldId id="296" r:id="rId8"/>
    <p:sldId id="295" r:id="rId9"/>
    <p:sldId id="331" r:id="rId10"/>
    <p:sldId id="323" r:id="rId11"/>
    <p:sldId id="329"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953000"/>
          </a:xfrm>
        </p:spPr>
        <p:txBody>
          <a:bodyPr>
            <a:normAutofit/>
          </a:bodyPr>
          <a:lstStyle/>
          <a:p>
            <a:pPr algn="ctr"/>
            <a:r>
              <a:rPr lang="en-IN" b="1" dirty="0" smtClean="0">
                <a:latin typeface="Times New Roman" pitchFamily="18" charset="0"/>
                <a:cs typeface="Times New Roman" pitchFamily="18" charset="0"/>
              </a:rPr>
              <a:t>IMAGE PIXEL BASED GRAPHICAL AUTHENTICATION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86400"/>
          </a:xfrm>
        </p:spPr>
        <p:txBody>
          <a:bodyPr>
            <a:noAutofit/>
          </a:bodyPr>
          <a:lstStyle/>
          <a:p>
            <a:pPr algn="just">
              <a:lnSpc>
                <a:spcPct val="150000"/>
              </a:lnSpc>
            </a:pPr>
            <a:r>
              <a:rPr lang="en-US" sz="2000" dirty="0" smtClean="0">
                <a:latin typeface="Times New Roman" pitchFamily="18" charset="0"/>
                <a:cs typeface="Times New Roman" pitchFamily="18" charset="0"/>
              </a:rPr>
              <a:t>In three level graphical, text and color file security system the authentication is done by image representation password.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Data </a:t>
            </a:r>
            <a:r>
              <a:rPr lang="en-US" sz="2000" dirty="0" smtClean="0">
                <a:latin typeface="Times New Roman" pitchFamily="18" charset="0"/>
                <a:cs typeface="Times New Roman" pitchFamily="18" charset="0"/>
              </a:rPr>
              <a:t>sharing is an important functionality in cloud storage.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this article, we show how to securely, efficiently, and flexibly share data with others in cloud storage.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We </a:t>
            </a:r>
            <a:r>
              <a:rPr lang="en-US" sz="2000" dirty="0" smtClean="0">
                <a:latin typeface="Times New Roman" pitchFamily="18" charset="0"/>
                <a:cs typeface="Times New Roman" pitchFamily="18" charset="0"/>
              </a:rPr>
              <a:t>describe new public-key cryptosystems which produce constant-size cipher texts such that efficient delegation of decryption rights for any set of cipher texts are possible.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smtClean="0">
                <a:latin typeface="Times New Roman" pitchFamily="18" charset="0"/>
                <a:cs typeface="Times New Roman" pitchFamily="18" charset="0"/>
              </a:rPr>
              <a:t>The novelty is that one can aggregate any set of secret keys and make them as compact as a single key, but encompassing the power of all the keys being aggregated.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other words, the secret key holder can release a constant-size aggregate key for flexible choices of cipher text set in cloud storage, but the other encrypted files outside the set remain confidential. </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19200" y="685800"/>
            <a:ext cx="7650480" cy="5867400"/>
          </a:xfrm>
        </p:spPr>
        <p:txBody>
          <a:bodyPr>
            <a:noAutofit/>
          </a:bodyPr>
          <a:lstStyle/>
          <a:p>
            <a:pPr algn="just">
              <a:lnSpc>
                <a:spcPct val="150000"/>
              </a:lnSpc>
            </a:pPr>
            <a:r>
              <a:rPr lang="en-US" sz="2000" dirty="0" smtClean="0">
                <a:latin typeface="Times New Roman" pitchFamily="18" charset="0"/>
                <a:cs typeface="Times New Roman" pitchFamily="18" charset="0"/>
              </a:rPr>
              <a:t>There exist several expressive ABE schemes where the decryption algorithm only requires a constant number of pairing computations.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security property of the ABE scheme with outsourced decryption guarantees that an adversary (including the malicious cloud server) be not able to learn anything about the encrypted message; however, the scheme provides no guarantee on the correctness of the transformation done by the cloud server.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the cloud computing setting, cloud service providers may have strong financial incentives to return incorrect answers, if such answers require less work and are unlikely to be detected by users.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609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In the proposed System, Graphical Password Security system is defined as the creation and proliferation of the personal computer, the globalization of ideas and other human acts, and the use of technology in exchanging files and providing access to more people.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Important communication files and documents via other related documents are often combined to create a multifaceted instructional delivery system.</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We included these kind elements because the student will enjoy and interest to using the </a:t>
            </a:r>
            <a:r>
              <a:rPr lang="en-US" sz="2000" dirty="0" smtClean="0">
                <a:latin typeface="Times New Roman" pitchFamily="18" charset="0"/>
                <a:cs typeface="Times New Roman" pitchFamily="18" charset="0"/>
              </a:rPr>
              <a:t>system</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descr="http://docsdrive.com/images/ansinet/jai/2014/fig3-2k14-161-171.gif"/>
          <p:cNvPicPr>
            <a:picLocks noGrp="1"/>
          </p:cNvPicPr>
          <p:nvPr>
            <p:ph idx="1"/>
          </p:nvPr>
        </p:nvPicPr>
        <p:blipFill>
          <a:blip r:embed="rId2"/>
          <a:srcRect/>
          <a:stretch>
            <a:fillRect/>
          </a:stretch>
        </p:blipFill>
        <p:spPr bwMode="auto">
          <a:xfrm>
            <a:off x="1752600" y="1447800"/>
            <a:ext cx="6705600" cy="4800600"/>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1066800"/>
            <a:ext cx="7498080" cy="5410200"/>
          </a:xfrm>
        </p:spPr>
        <p:txBody>
          <a:bodyPr>
            <a:noAutofit/>
          </a:bodyPr>
          <a:lstStyle/>
          <a:p>
            <a:pPr algn="just">
              <a:lnSpc>
                <a:spcPct val="150000"/>
              </a:lnSpc>
            </a:pPr>
            <a:r>
              <a:rPr lang="en-US" sz="2000" dirty="0" smtClean="0">
                <a:latin typeface="Times New Roman" pitchFamily="18" charset="0"/>
                <a:cs typeface="Times New Roman" pitchFamily="18" charset="0"/>
              </a:rPr>
              <a:t>In</a:t>
            </a: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this abstract we are trying to make our authentication system more user friendly and also we have tried to implement mature &amp; fast Shoulder Surfing Resistant Mechanism.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We </a:t>
            </a:r>
            <a:r>
              <a:rPr lang="en-US" sz="2000" dirty="0" smtClean="0">
                <a:latin typeface="Times New Roman" pitchFamily="18" charset="0"/>
                <a:cs typeface="Times New Roman" pitchFamily="18" charset="0"/>
              </a:rPr>
              <a:t>have considered graphical based systems and tried to reduce the efforts required by end-user to remember passwords</a:t>
            </a:r>
            <a:r>
              <a:rPr lang="en-US" sz="2000" dirty="0" smtClean="0">
                <a:latin typeface="Times New Roman" pitchFamily="18" charset="0"/>
                <a:cs typeface="Times New Roman" pitchFamily="18" charset="0"/>
              </a:rPr>
              <a:t>.</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 </a:t>
            </a:r>
            <a:r>
              <a:rPr lang="en-US" sz="2000" dirty="0" smtClean="0">
                <a:latin typeface="Times New Roman" pitchFamily="18" charset="0"/>
                <a:cs typeface="Times New Roman" pitchFamily="18" charset="0"/>
              </a:rPr>
              <a:t>look at the advancement in technology over the past few years tells us that the next era will have system security at its core. Thus Graphical Password may be accepted in future as a major authentication system</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286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152400"/>
            <a:ext cx="7790688" cy="6705600"/>
          </a:xfrm>
        </p:spPr>
        <p:txBody>
          <a:bodyPr>
            <a:noAutofit/>
          </a:bodyPr>
          <a:lstStyle/>
          <a:p>
            <a:pPr algn="just">
              <a:lnSpc>
                <a:spcPct val="150000"/>
              </a:lnSpc>
            </a:pPr>
            <a:r>
              <a:rPr lang="en-US" sz="2000" dirty="0" smtClean="0">
                <a:latin typeface="Times New Roman" pitchFamily="18" charset="0"/>
                <a:cs typeface="Times New Roman" pitchFamily="18" charset="0"/>
              </a:rPr>
              <a:t>[1] "Fundamentals of information systems security/access con-</a:t>
            </a:r>
            <a:r>
              <a:rPr lang="en-US" sz="2000" dirty="0" err="1" smtClean="0">
                <a:latin typeface="Times New Roman" pitchFamily="18" charset="0"/>
                <a:cs typeface="Times New Roman" pitchFamily="18" charset="0"/>
              </a:rPr>
              <a:t>trol</a:t>
            </a:r>
            <a:r>
              <a:rPr lang="en-US" sz="2000" dirty="0" smtClean="0">
                <a:latin typeface="Times New Roman" pitchFamily="18" charset="0"/>
                <a:cs typeface="Times New Roman" pitchFamily="18" charset="0"/>
              </a:rPr>
              <a:t> systems -</a:t>
            </a:r>
            <a:r>
              <a:rPr lang="en-US" sz="2000" dirty="0" err="1" smtClean="0">
                <a:latin typeface="Times New Roman" pitchFamily="18" charset="0"/>
                <a:cs typeface="Times New Roman" pitchFamily="18" charset="0"/>
              </a:rPr>
              <a:t>Wikibooks</a:t>
            </a:r>
            <a:r>
              <a:rPr lang="en-US" sz="2000" dirty="0" smtClean="0">
                <a:latin typeface="Times New Roman" pitchFamily="18" charset="0"/>
                <a:cs typeface="Times New Roman" pitchFamily="18" charset="0"/>
              </a:rPr>
              <a:t>, open books for an open world</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Accessed: Jan. 22, </a:t>
            </a:r>
            <a:r>
              <a:rPr lang="en-US" sz="2000" dirty="0" smtClean="0">
                <a:latin typeface="Times New Roman" pitchFamily="18" charset="0"/>
                <a:cs typeface="Times New Roman" pitchFamily="18" charset="0"/>
              </a:rPr>
              <a:t>2017.</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2] X. </a:t>
            </a:r>
            <a:r>
              <a:rPr lang="en-US" sz="2000" dirty="0" err="1" smtClean="0">
                <a:latin typeface="Times New Roman" pitchFamily="18" charset="0"/>
                <a:cs typeface="Times New Roman" pitchFamily="18" charset="0"/>
              </a:rPr>
              <a:t>Suo</a:t>
            </a:r>
            <a:r>
              <a:rPr lang="en-US" sz="2000" dirty="0" smtClean="0">
                <a:latin typeface="Times New Roman" pitchFamily="18" charset="0"/>
                <a:cs typeface="Times New Roman" pitchFamily="18" charset="0"/>
              </a:rPr>
              <a:t>, Y. Zhu, and G. S. Owen, "Graphical passwords: A survey," 21st Annual Computer Security Applications Conference (ACSAC’05</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[3] M. S. B. </a:t>
            </a:r>
            <a:r>
              <a:rPr lang="en-US" sz="2000" dirty="0" err="1" smtClean="0">
                <a:latin typeface="Times New Roman" pitchFamily="18" charset="0"/>
                <a:cs typeface="Times New Roman" pitchFamily="18" charset="0"/>
              </a:rPr>
              <a:t>Sahu</a:t>
            </a:r>
            <a:r>
              <a:rPr lang="en-US" sz="2000" dirty="0" smtClean="0">
                <a:latin typeface="Times New Roman" pitchFamily="18" charset="0"/>
                <a:cs typeface="Times New Roman" pitchFamily="18" charset="0"/>
              </a:rPr>
              <a:t>, and A. Singh, "Survey on various techniques of user authentication and graphical Password," International Journal of Computer Trends and Technology, vol. 16, no. 3, pp. 98–102, Oct. </a:t>
            </a:r>
            <a:r>
              <a:rPr lang="en-US" sz="2000" dirty="0" smtClean="0">
                <a:latin typeface="Times New Roman" pitchFamily="18" charset="0"/>
                <a:cs typeface="Times New Roman" pitchFamily="18" charset="0"/>
              </a:rPr>
              <a:t>2014</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[4] A. H. </a:t>
            </a:r>
            <a:r>
              <a:rPr lang="en-US" sz="2000" dirty="0" err="1" smtClean="0">
                <a:latin typeface="Times New Roman" pitchFamily="18" charset="0"/>
                <a:cs typeface="Times New Roman" pitchFamily="18" charset="0"/>
              </a:rPr>
              <a:t>Lashkari</a:t>
            </a:r>
            <a:r>
              <a:rPr lang="en-US" sz="2000" dirty="0" smtClean="0">
                <a:latin typeface="Times New Roman" pitchFamily="18" charset="0"/>
                <a:cs typeface="Times New Roman" pitchFamily="18" charset="0"/>
              </a:rPr>
              <a:t>, A. </a:t>
            </a:r>
            <a:r>
              <a:rPr lang="en-US" sz="2000" dirty="0" err="1" smtClean="0">
                <a:latin typeface="Times New Roman" pitchFamily="18" charset="0"/>
                <a:cs typeface="Times New Roman" pitchFamily="18" charset="0"/>
              </a:rPr>
              <a:t>Gani</a:t>
            </a:r>
            <a:r>
              <a:rPr lang="en-US" sz="2000" dirty="0" smtClean="0">
                <a:latin typeface="Times New Roman" pitchFamily="18" charset="0"/>
                <a:cs typeface="Times New Roman" pitchFamily="18" charset="0"/>
              </a:rPr>
              <a:t>, L. G. </a:t>
            </a:r>
            <a:r>
              <a:rPr lang="en-US" sz="2000" dirty="0" err="1" smtClean="0">
                <a:latin typeface="Times New Roman" pitchFamily="18" charset="0"/>
                <a:cs typeface="Times New Roman" pitchFamily="18" charset="0"/>
              </a:rPr>
              <a:t>Sabet</a:t>
            </a:r>
            <a:r>
              <a:rPr lang="en-US" sz="2000" dirty="0" smtClean="0">
                <a:latin typeface="Times New Roman" pitchFamily="18" charset="0"/>
                <a:cs typeface="Times New Roman" pitchFamily="18" charset="0"/>
              </a:rPr>
              <a:t>, and S. </a:t>
            </a:r>
            <a:r>
              <a:rPr lang="en-US" sz="2000" dirty="0" err="1" smtClean="0">
                <a:latin typeface="Times New Roman" pitchFamily="18" charset="0"/>
                <a:cs typeface="Times New Roman" pitchFamily="18" charset="0"/>
              </a:rPr>
              <a:t>Farmand</a:t>
            </a:r>
            <a:r>
              <a:rPr lang="en-US" sz="2000" dirty="0" smtClean="0">
                <a:latin typeface="Times New Roman" pitchFamily="18" charset="0"/>
                <a:cs typeface="Times New Roman" pitchFamily="18" charset="0"/>
              </a:rPr>
              <a:t>, "A new algorithm on Graphical User Authentication (GUA) based on multi-line grids," Scientific Research and Essays, vol. 5(24), pp. 3865–3875, Dec. 2010. </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2000" dirty="0" smtClean="0">
                <a:latin typeface="Times New Roman" pitchFamily="18" charset="0"/>
                <a:cs typeface="Times New Roman" pitchFamily="18" charset="0"/>
              </a:rPr>
              <a:t>[5] S. </a:t>
            </a:r>
            <a:r>
              <a:rPr lang="en-US" sz="2000" dirty="0" err="1" smtClean="0">
                <a:latin typeface="Times New Roman" pitchFamily="18" charset="0"/>
                <a:cs typeface="Times New Roman" pitchFamily="18" charset="0"/>
              </a:rPr>
              <a:t>Ramanan</a:t>
            </a:r>
            <a:r>
              <a:rPr lang="en-US" sz="2000" dirty="0" smtClean="0">
                <a:latin typeface="Times New Roman" pitchFamily="18" charset="0"/>
                <a:cs typeface="Times New Roman" pitchFamily="18" charset="0"/>
              </a:rPr>
              <a:t>, and B. J S, "A Survey on Different Graphical Password Authentication Techniques," International Journal of Innovative Research in Computer and Communication Engineering, vol. 2, issue 12, pp. 7594–7602, Dec. 2014</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[6] M. Burnett, and D. </a:t>
            </a:r>
            <a:r>
              <a:rPr lang="en-US" sz="2000" dirty="0" err="1" smtClean="0">
                <a:latin typeface="Times New Roman" pitchFamily="18" charset="0"/>
                <a:cs typeface="Times New Roman" pitchFamily="18" charset="0"/>
              </a:rPr>
              <a:t>Kleimann</a:t>
            </a:r>
            <a:r>
              <a:rPr lang="en-US" sz="2000" dirty="0" smtClean="0">
                <a:latin typeface="Times New Roman" pitchFamily="18" charset="0"/>
                <a:cs typeface="Times New Roman" pitchFamily="18" charset="0"/>
              </a:rPr>
              <a:t>, “Perfect passwords: Selection, protection, authentication,” United States: </a:t>
            </a:r>
            <a:r>
              <a:rPr lang="en-US" sz="2000" dirty="0" err="1" smtClean="0">
                <a:latin typeface="Times New Roman" pitchFamily="18" charset="0"/>
                <a:cs typeface="Times New Roman" pitchFamily="18" charset="0"/>
              </a:rPr>
              <a:t>Syngress</a:t>
            </a:r>
            <a:r>
              <a:rPr lang="en-US" sz="2000" dirty="0" smtClean="0">
                <a:latin typeface="Times New Roman" pitchFamily="18" charset="0"/>
                <a:cs typeface="Times New Roman" pitchFamily="18" charset="0"/>
              </a:rPr>
              <a:t> Media, U.S., 2005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[7] H. A. </a:t>
            </a:r>
            <a:r>
              <a:rPr lang="en-US" sz="2000" dirty="0" err="1" smtClean="0">
                <a:latin typeface="Times New Roman" pitchFamily="18" charset="0"/>
                <a:cs typeface="Times New Roman" pitchFamily="18" charset="0"/>
              </a:rPr>
              <a:t>Kute</a:t>
            </a:r>
            <a:r>
              <a:rPr lang="en-US" sz="2000" dirty="0" smtClean="0">
                <a:latin typeface="Times New Roman" pitchFamily="18" charset="0"/>
                <a:cs typeface="Times New Roman" pitchFamily="18" charset="0"/>
              </a:rPr>
              <a:t>, and D. N. </a:t>
            </a:r>
            <a:r>
              <a:rPr lang="en-US" sz="2000" dirty="0" err="1" smtClean="0">
                <a:latin typeface="Times New Roman" pitchFamily="18" charset="0"/>
                <a:cs typeface="Times New Roman" pitchFamily="18" charset="0"/>
              </a:rPr>
              <a:t>Rewadkar</a:t>
            </a:r>
            <a:r>
              <a:rPr lang="en-US" sz="2000" dirty="0" smtClean="0">
                <a:latin typeface="Times New Roman" pitchFamily="18" charset="0"/>
                <a:cs typeface="Times New Roman" pitchFamily="18" charset="0"/>
              </a:rPr>
              <a:t>, "Continuous User Identity Verification Using Biometric Traits for Secure Internet Services," International Journal of Innovative Research in Computer and Communication Engineering, vol. 3, issue. 8, pp. 7352–7357, Aug.2015.</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[8]</a:t>
            </a:r>
            <a:r>
              <a:rPr lang="en-US" sz="2000" dirty="0" smtClean="0">
                <a:latin typeface="Times New Roman" pitchFamily="18" charset="0"/>
                <a:cs typeface="Times New Roman" pitchFamily="18" charset="0"/>
              </a:rPr>
              <a:t> "Password," in Wikipedia, Wikimedia Foundation, 2017</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1238</TotalTime>
  <Words>669</Words>
  <Application>Microsoft Office PowerPoint</Application>
  <PresentationFormat>On-screen Show (4:3)</PresentationFormat>
  <Paragraphs>53</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IMAGE PIXEL BASED GRAPHICAL AUTHENTICATION SYSTEM</vt:lpstr>
      <vt:lpstr>Abstract</vt:lpstr>
      <vt:lpstr>Slide 3</vt:lpstr>
      <vt:lpstr>Existing System</vt:lpstr>
      <vt:lpstr>PROPOSED SYSTEM :</vt:lpstr>
      <vt:lpstr>Block Diagram</vt:lpstr>
      <vt:lpstr>SOFTWARE REQUIREMENTS:</vt:lpstr>
      <vt:lpstr>HARDWARE REQUIREMENTS:</vt:lpstr>
      <vt:lpstr>CONCLUSION</vt:lpstr>
      <vt:lpstr>REFERENCE</vt:lpstr>
      <vt:lpstr>Slide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2022-05-18T10:15:31Z</dcterms:modified>
</cp:coreProperties>
</file>