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US" b="1" dirty="0" smtClean="0"/>
              <a:t>HUMAN STRESS DETECTION AND PREDICTION USING </a:t>
            </a:r>
            <a:r>
              <a:rPr lang="en-US" b="1" dirty="0" smtClean="0"/>
              <a:t>ANN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smtClean="0">
                <a:latin typeface="Times New Roman" pitchFamily="18" charset="0"/>
                <a:cs typeface="Times New Roman" pitchFamily="18" charset="0"/>
              </a:rPr>
              <a:t>The present study aims to elucidate the main variables that increase the level of stress at the beginning of military conscription service using an artificial neural network (ANN)-based prediction model.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Random </a:t>
            </a:r>
            <a:r>
              <a:rPr lang="en-US" sz="2000" dirty="0" smtClean="0">
                <a:latin typeface="Times New Roman" pitchFamily="18" charset="0"/>
                <a:cs typeface="Times New Roman" pitchFamily="18" charset="0"/>
              </a:rPr>
              <a:t>sample data were obtained from one battalion of the Lithuanian Armed Forces, and a survey was conducted to generate data for the training and testing of the ANN models.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Using </a:t>
            </a:r>
            <a:r>
              <a:rPr lang="en-US" sz="2000" dirty="0" smtClean="0">
                <a:latin typeface="Times New Roman" pitchFamily="18" charset="0"/>
                <a:cs typeface="Times New Roman" pitchFamily="18" charset="0"/>
              </a:rPr>
              <a:t>nonlinearity in stress research, numerous ANN structures were constructed and verified to limit the optimal number of neurons, hidden layers, and transfer functions.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248400"/>
          </a:xfrm>
        </p:spPr>
        <p:txBody>
          <a:bodyPr>
            <a:noAutofit/>
          </a:bodyPr>
          <a:lstStyle/>
          <a:p>
            <a:pPr algn="just">
              <a:lnSpc>
                <a:spcPct val="150000"/>
              </a:lnSpc>
            </a:pPr>
            <a:r>
              <a:rPr lang="en-US" sz="2000" dirty="0" smtClean="0">
                <a:latin typeface="Times New Roman" pitchFamily="18" charset="0"/>
                <a:cs typeface="Times New Roman" pitchFamily="18" charset="0"/>
              </a:rPr>
              <a:t>The highest accuracy was obtained by the multilayer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neural network (MLPNN) with a 6-2-2 partition. A standardized rescaling method was used for covariates.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For </a:t>
            </a:r>
            <a:r>
              <a:rPr lang="en-US" sz="2000" dirty="0" smtClean="0">
                <a:latin typeface="Times New Roman" pitchFamily="18" charset="0"/>
                <a:cs typeface="Times New Roman" pitchFamily="18" charset="0"/>
              </a:rPr>
              <a:t>the activation function, the hyperbolic tangent was used with 20 units in one hidden layer as well as the back-propagation algorithm. The best ANN model was determined as the model that showed the smallest cross-entropy error, the correct classification rate, and the area under the ROC curve.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These </a:t>
            </a:r>
            <a:r>
              <a:rPr lang="en-US" sz="2000" dirty="0" smtClean="0">
                <a:latin typeface="Times New Roman" pitchFamily="18" charset="0"/>
                <a:cs typeface="Times New Roman" pitchFamily="18" charset="0"/>
              </a:rPr>
              <a:t>findings show, with high precision, that cohesion in a team and adaptation to military routines are two critical elements that have the greatest impact on the stress level of conscripts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classification accuracy of the anticipated scheme is higher when compared to the existing schemes, owing to the efficient classification and efficient preprocessing</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Due </a:t>
            </a:r>
            <a:r>
              <a:rPr lang="en-US" sz="2000" dirty="0" smtClean="0">
                <a:latin typeface="Times New Roman" pitchFamily="18" charset="0"/>
                <a:cs typeface="Times New Roman" pitchFamily="18" charset="0"/>
              </a:rPr>
              <a:t>to the less false negative errors, the sensitivity evaluation of the proposed FSVM is comparatively higher than that of the existing method, as well specificity is also encountered to be higher in FSVM due to its high true positive rate compared to the existing methods.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existing approach, stress can be predicted by face reading, interview, and other activities, people are analyses to each </a:t>
            </a:r>
            <a:r>
              <a:rPr lang="en-US" sz="2000" dirty="0" smtClean="0">
                <a:latin typeface="Times New Roman" pitchFamily="18" charset="0"/>
                <a:cs typeface="Times New Roman" pitchFamily="18" charset="0"/>
              </a:rPr>
              <a:t>other.</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Stress is a major problem facing our world today and it is important to develop an understanding of how an average person responds to stress in a typical activity like reading.</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genetic algorithm (GA) could help solve these problems by selecting subsets of features for optimizing ANN stress classifications.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can lead to the issue where the ratio for number of samples to the number of connections and weights in an ANN could be relatively small, which could affect classifications.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457200"/>
            <a:ext cx="7848600" cy="6400800"/>
          </a:xfrm>
        </p:spPr>
        <p:txBody>
          <a:bodyPr>
            <a:noAutofit/>
          </a:bodyPr>
          <a:lstStyle/>
          <a:p>
            <a:pPr lvl="0" algn="just">
              <a:lnSpc>
                <a:spcPct val="150000"/>
              </a:lnSpc>
            </a:pPr>
            <a:r>
              <a:rPr lang="en-US" sz="2000" dirty="0" smtClean="0">
                <a:latin typeface="Times New Roman" pitchFamily="18" charset="0"/>
                <a:cs typeface="Times New Roman" pitchFamily="18" charset="0"/>
              </a:rPr>
              <a:t>This paper proposes and tests a variety of ANNs that can be used to classify stress in reading using a novel set of stress response signals.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also proposes methods for ANNs to deal with hundreds of features derived from the response signals using a genetic algorithm (GA) based approach.</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proposed method ensures the accurate classification outcome which leads to efficient human life saving.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propose a novel mind-set acknowledgment structure that can distinguish five force levels for eight distinct kinds of mind-sets like clockwork.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A slight performance drop between binary stress detection and 3-class emotion </a:t>
            </a:r>
            <a:r>
              <a:rPr lang="en-US" sz="2000" dirty="0" err="1" smtClean="0">
                <a:latin typeface="Times New Roman" pitchFamily="18" charset="0"/>
                <a:cs typeface="Times New Roman" pitchFamily="18" charset="0"/>
              </a:rPr>
              <a:t>classifcation</a:t>
            </a:r>
            <a:r>
              <a:rPr lang="en-US" sz="2000" dirty="0" smtClean="0">
                <a:latin typeface="Times New Roman" pitchFamily="18" charset="0"/>
                <a:cs typeface="Times New Roman" pitchFamily="18" charset="0"/>
              </a:rPr>
              <a:t> is expected, as multi-class </a:t>
            </a:r>
            <a:r>
              <a:rPr lang="en-US" sz="2000" dirty="0" err="1" smtClean="0">
                <a:latin typeface="Times New Roman" pitchFamily="18" charset="0"/>
                <a:cs typeface="Times New Roman" pitchFamily="18" charset="0"/>
              </a:rPr>
              <a:t>classifcation</a:t>
            </a:r>
            <a:r>
              <a:rPr lang="en-US" sz="2000" dirty="0" smtClean="0">
                <a:latin typeface="Times New Roman" pitchFamily="18" charset="0"/>
                <a:cs typeface="Times New Roman" pitchFamily="18" charset="0"/>
              </a:rPr>
              <a:t> is a more challenging task than binary </a:t>
            </a:r>
            <a:r>
              <a:rPr lang="en-US" sz="2000" dirty="0" err="1" smtClean="0">
                <a:latin typeface="Times New Roman" pitchFamily="18" charset="0"/>
                <a:cs typeface="Times New Roman" pitchFamily="18" charset="0"/>
              </a:rPr>
              <a:t>classifcation</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performance drop of the traditional machine learning algorithms occurs for both binary stress detection and 3-class emotion </a:t>
            </a:r>
            <a:r>
              <a:rPr lang="en-US" sz="2000" dirty="0" err="1" smtClean="0">
                <a:latin typeface="Times New Roman" pitchFamily="18" charset="0"/>
                <a:cs typeface="Times New Roman" pitchFamily="18" charset="0"/>
              </a:rPr>
              <a:t>classifcation</a:t>
            </a:r>
            <a:r>
              <a:rPr lang="en-US" sz="2000" dirty="0" smtClean="0">
                <a:latin typeface="Times New Roman" pitchFamily="18" charset="0"/>
                <a:cs typeface="Times New Roman" pitchFamily="18" charset="0"/>
              </a:rPr>
              <a:t>, measuring physiological data from both the chest-worn sensors and the wrist-worn sensors.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adding signals from the ACC sensor should improve the performance of an ideal model, as more data points are being analyzed in the tasks performed.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524000"/>
            <a:ext cx="6857999" cy="4267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000" dirty="0" smtClean="0">
                <a:latin typeface="Times New Roman" pitchFamily="18" charset="0"/>
                <a:cs typeface="Times New Roman" pitchFamily="18" charset="0"/>
              </a:rPr>
              <a:t>A multilayer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neural network was trained by the back-propagation algorithm to specify the main stressors that remarkably increased the level of stress at the beginning of military conscription service.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findings demonstrate that the highest accuracy was attained using the multilayer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neural network (MLPNN) with 6-2-2 partition, the standardized rescaling method for covariates, and the activation function—a hyperbolic tangent with 20 units in one hidden layer and the back-propagation algorithm.</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6172200"/>
          </a:xfrm>
        </p:spPr>
        <p:txBody>
          <a:bodyPr>
            <a:noAutofit/>
          </a:bodyPr>
          <a:lstStyle/>
          <a:p>
            <a:pPr algn="just">
              <a:lnSpc>
                <a:spcPct val="150000"/>
              </a:lnSpc>
            </a:pPr>
            <a:r>
              <a:rPr lang="en-US"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Samele</a:t>
            </a:r>
            <a:r>
              <a:rPr lang="en-US" sz="1600" dirty="0" smtClean="0">
                <a:latin typeface="Times New Roman" pitchFamily="18" charset="0"/>
                <a:cs typeface="Times New Roman" pitchFamily="18" charset="0"/>
              </a:rPr>
              <a:t>, C.; Lees-Manning, H.; </a:t>
            </a:r>
            <a:r>
              <a:rPr lang="en-US" sz="1600" dirty="0" err="1" smtClean="0">
                <a:latin typeface="Times New Roman" pitchFamily="18" charset="0"/>
                <a:cs typeface="Times New Roman" pitchFamily="18" charset="0"/>
              </a:rPr>
              <a:t>Zamperoni</a:t>
            </a:r>
            <a:r>
              <a:rPr lang="en-US" sz="1600" dirty="0" smtClean="0">
                <a:latin typeface="Times New Roman" pitchFamily="18" charset="0"/>
                <a:cs typeface="Times New Roman" pitchFamily="18" charset="0"/>
              </a:rPr>
              <a:t>, V.; Goldie, I.; Thorpe, L.; Wooster, E.; </a:t>
            </a:r>
            <a:r>
              <a:rPr lang="en-US" sz="1600" dirty="0" err="1" smtClean="0">
                <a:latin typeface="Times New Roman" pitchFamily="18" charset="0"/>
                <a:cs typeface="Times New Roman" pitchFamily="18" charset="0"/>
              </a:rPr>
              <a:t>Giugliano</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O’sullivan</a:t>
            </a:r>
            <a:r>
              <a:rPr lang="en-US" sz="1600" dirty="0" smtClean="0">
                <a:latin typeface="Times New Roman" pitchFamily="18" charset="0"/>
                <a:cs typeface="Times New Roman" pitchFamily="18" charset="0"/>
              </a:rPr>
              <a:t>, C.; </a:t>
            </a:r>
            <a:r>
              <a:rPr lang="en-US" sz="1600" dirty="0" err="1" smtClean="0">
                <a:latin typeface="Times New Roman" pitchFamily="18" charset="0"/>
                <a:cs typeface="Times New Roman" pitchFamily="18" charset="0"/>
              </a:rPr>
              <a:t>Kousoulis</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Breedvelt</a:t>
            </a:r>
            <a:r>
              <a:rPr lang="en-US" sz="1600" dirty="0" smtClean="0">
                <a:latin typeface="Times New Roman" pitchFamily="18" charset="0"/>
                <a:cs typeface="Times New Roman" pitchFamily="18" charset="0"/>
              </a:rPr>
              <a:t>, J.; et al. Stress: Are We Coping? Mental Health Foundation: London, UK, 2018.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Nuhu</a:t>
            </a:r>
            <a:r>
              <a:rPr lang="en-US" sz="1600" dirty="0" smtClean="0">
                <a:latin typeface="Times New Roman" pitchFamily="18" charset="0"/>
                <a:cs typeface="Times New Roman" pitchFamily="18" charset="0"/>
              </a:rPr>
              <a:t>, F.; </a:t>
            </a:r>
            <a:r>
              <a:rPr lang="en-US" sz="1600" dirty="0" err="1" smtClean="0">
                <a:latin typeface="Times New Roman" pitchFamily="18" charset="0"/>
                <a:cs typeface="Times New Roman" pitchFamily="18" charset="0"/>
              </a:rPr>
              <a:t>Bhandari</a:t>
            </a:r>
            <a:r>
              <a:rPr lang="en-US" sz="1600" dirty="0" smtClean="0">
                <a:latin typeface="Times New Roman" pitchFamily="18" charset="0"/>
                <a:cs typeface="Times New Roman" pitchFamily="18" charset="0"/>
              </a:rPr>
              <a:t>, S. Oxidative Stress and Cardiovascular Complications in Chronic Kidney Disease, the Impact of </a:t>
            </a:r>
            <a:r>
              <a:rPr lang="en-US" sz="1600" dirty="0" err="1" smtClean="0">
                <a:latin typeface="Times New Roman" pitchFamily="18" charset="0"/>
                <a:cs typeface="Times New Roman" pitchFamily="18" charset="0"/>
              </a:rPr>
              <a:t>Anaemia</a:t>
            </a:r>
            <a:r>
              <a:rPr lang="en-US" sz="1600" dirty="0" smtClean="0">
                <a:latin typeface="Times New Roman" pitchFamily="18" charset="0"/>
                <a:cs typeface="Times New Roman" pitchFamily="18" charset="0"/>
              </a:rPr>
              <a:t>. Pharmaceuticals 2018, 11, 103.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Saha</a:t>
            </a:r>
            <a:r>
              <a:rPr lang="en-US" sz="1600" dirty="0" smtClean="0">
                <a:latin typeface="Times New Roman" pitchFamily="18" charset="0"/>
                <a:cs typeface="Times New Roman" pitchFamily="18" charset="0"/>
              </a:rPr>
              <a:t>, S.K.; Lee, S.B.; Won, J.; </a:t>
            </a:r>
            <a:r>
              <a:rPr lang="en-US" sz="1600" dirty="0" err="1" smtClean="0">
                <a:latin typeface="Times New Roman" pitchFamily="18" charset="0"/>
                <a:cs typeface="Times New Roman" pitchFamily="18" charset="0"/>
              </a:rPr>
              <a:t>Choi</a:t>
            </a:r>
            <a:r>
              <a:rPr lang="en-US" sz="1600" dirty="0" smtClean="0">
                <a:latin typeface="Times New Roman" pitchFamily="18" charset="0"/>
                <a:cs typeface="Times New Roman" pitchFamily="18" charset="0"/>
              </a:rPr>
              <a:t>, H.Y.; Kim, K.; Yang, G.M.; </a:t>
            </a:r>
            <a:r>
              <a:rPr lang="en-US" sz="1600" dirty="0" err="1" smtClean="0">
                <a:latin typeface="Times New Roman" pitchFamily="18" charset="0"/>
                <a:cs typeface="Times New Roman" pitchFamily="18" charset="0"/>
              </a:rPr>
              <a:t>Dayem</a:t>
            </a:r>
            <a:r>
              <a:rPr lang="en-US" sz="1600" dirty="0" smtClean="0">
                <a:latin typeface="Times New Roman" pitchFamily="18" charset="0"/>
                <a:cs typeface="Times New Roman" pitchFamily="18" charset="0"/>
              </a:rPr>
              <a:t>, A.A.; Cho, S.G. Correlation between Oxidative Stress, Nutrition, and Cancer Initiation. Int. J. Mol. Sci. 2017, 18, 1544.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Leightley</a:t>
            </a:r>
            <a:r>
              <a:rPr lang="en-US" sz="1600" dirty="0" smtClean="0">
                <a:latin typeface="Times New Roman" pitchFamily="18" charset="0"/>
                <a:cs typeface="Times New Roman" pitchFamily="18" charset="0"/>
              </a:rPr>
              <a:t>, D.; Williamson, V.; Darby, J.; Fear, N.T. Identifying Probable Post-Traumatic Stress Disorder: Applying Supervised Machine Learning to Data from a UK Military Cohort. J. </a:t>
            </a:r>
            <a:r>
              <a:rPr lang="en-US" sz="1600" dirty="0" err="1" smtClean="0">
                <a:latin typeface="Times New Roman" pitchFamily="18" charset="0"/>
                <a:cs typeface="Times New Roman" pitchFamily="18" charset="0"/>
              </a:rPr>
              <a:t>Ment</a:t>
            </a:r>
            <a:r>
              <a:rPr lang="en-US" sz="1600" dirty="0" smtClean="0">
                <a:latin typeface="Times New Roman" pitchFamily="18" charset="0"/>
                <a:cs typeface="Times New Roman" pitchFamily="18" charset="0"/>
              </a:rPr>
              <a:t>. Health 2019, 28, 34–41.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5. </a:t>
            </a:r>
            <a:r>
              <a:rPr lang="en-US" sz="1600" dirty="0" err="1" smtClean="0">
                <a:latin typeface="Times New Roman" pitchFamily="18" charset="0"/>
                <a:cs typeface="Times New Roman" pitchFamily="18" charset="0"/>
              </a:rPr>
              <a:t>Platania</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Castellano</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Petralia</a:t>
            </a:r>
            <a:r>
              <a:rPr lang="en-US" sz="1600" dirty="0" smtClean="0">
                <a:latin typeface="Times New Roman" pitchFamily="18" charset="0"/>
                <a:cs typeface="Times New Roman" pitchFamily="18" charset="0"/>
              </a:rPr>
              <a:t>, M.C.; </a:t>
            </a:r>
            <a:r>
              <a:rPr lang="en-US" sz="1600" dirty="0" err="1" smtClean="0">
                <a:latin typeface="Times New Roman" pitchFamily="18" charset="0"/>
                <a:cs typeface="Times New Roman" pitchFamily="18" charset="0"/>
              </a:rPr>
              <a:t>Digrandi</a:t>
            </a:r>
            <a:r>
              <a:rPr lang="en-US" sz="1600" dirty="0" smtClean="0">
                <a:latin typeface="Times New Roman" pitchFamily="18" charset="0"/>
                <a:cs typeface="Times New Roman" pitchFamily="18" charset="0"/>
              </a:rPr>
              <a:t>, F.; Coco, M.; </a:t>
            </a:r>
            <a:r>
              <a:rPr lang="en-US" sz="1600" dirty="0" err="1" smtClean="0">
                <a:latin typeface="Times New Roman" pitchFamily="18" charset="0"/>
                <a:cs typeface="Times New Roman" pitchFamily="18" charset="0"/>
              </a:rPr>
              <a:t>Pizzo</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di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Nuovo</a:t>
            </a:r>
            <a:r>
              <a:rPr lang="en-US" sz="1600" dirty="0" smtClean="0">
                <a:latin typeface="Times New Roman" pitchFamily="18" charset="0"/>
                <a:cs typeface="Times New Roman" pitchFamily="18" charset="0"/>
              </a:rPr>
              <a:t>, S. The Moderating Effect of the Dispositional Resilience on the Relationship between Post-Traumatic Stress Disorder and the Professional Quality of Life of the Military Returning from the Peacekeeping Operations. </a:t>
            </a:r>
            <a:r>
              <a:rPr lang="en-US" sz="1600" dirty="0" err="1" smtClean="0">
                <a:latin typeface="Times New Roman" pitchFamily="18" charset="0"/>
                <a:cs typeface="Times New Roman" pitchFamily="18" charset="0"/>
              </a:rPr>
              <a:t>Mediterr</a:t>
            </a:r>
            <a:r>
              <a:rPr lang="en-US" sz="1600" dirty="0" smtClean="0">
                <a:latin typeface="Times New Roman" pitchFamily="18" charset="0"/>
                <a:cs typeface="Times New Roman" pitchFamily="18" charset="0"/>
              </a:rPr>
              <a:t>. J. </a:t>
            </a:r>
            <a:r>
              <a:rPr lang="en-US" sz="1600" dirty="0" err="1" smtClean="0">
                <a:latin typeface="Times New Roman" pitchFamily="18" charset="0"/>
                <a:cs typeface="Times New Roman" pitchFamily="18" charset="0"/>
              </a:rPr>
              <a:t>Clin</a:t>
            </a:r>
            <a:r>
              <a:rPr lang="en-US" sz="1600" dirty="0" smtClean="0">
                <a:latin typeface="Times New Roman" pitchFamily="18" charset="0"/>
                <a:cs typeface="Times New Roman" pitchFamily="18" charset="0"/>
              </a:rPr>
              <a:t>. Psychol. 2020, 8, 1–21.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a:t>
            </a:r>
            <a:r>
              <a:rPr lang="en-US" sz="1600" dirty="0" err="1" smtClean="0">
                <a:latin typeface="Times New Roman" pitchFamily="18" charset="0"/>
                <a:cs typeface="Times New Roman" pitchFamily="18" charset="0"/>
              </a:rPr>
              <a:t>Purre</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Oja</a:t>
            </a:r>
            <a:r>
              <a:rPr lang="en-US" sz="1600" dirty="0" smtClean="0">
                <a:latin typeface="Times New Roman" pitchFamily="18" charset="0"/>
                <a:cs typeface="Times New Roman" pitchFamily="18" charset="0"/>
              </a:rPr>
              <a:t>, L. Mental health in the military context: Emotional states and help-seeking </a:t>
            </a:r>
            <a:r>
              <a:rPr lang="en-US" sz="1600" dirty="0" err="1" smtClean="0">
                <a:latin typeface="Times New Roman" pitchFamily="18" charset="0"/>
                <a:cs typeface="Times New Roman" pitchFamily="18" charset="0"/>
              </a:rPr>
              <a:t>behaviours</a:t>
            </a:r>
            <a:r>
              <a:rPr lang="en-US" sz="1600" dirty="0" smtClean="0">
                <a:latin typeface="Times New Roman" pitchFamily="18" charset="0"/>
                <a:cs typeface="Times New Roman" pitchFamily="18" charset="0"/>
              </a:rPr>
              <a:t> during conscription. Est. J. Mil. Stud. 2018, 6, 196–222.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Do, J.J.; Samuels, S.M. I Am a Warrior: An Analysis of the Military Masculine-Warrior Narrative Among U.S. Air Force Officer Candidates. Armed Forces Soc. 2021, 47, 25–47. [</a:t>
            </a:r>
            <a:r>
              <a:rPr lang="en-US" sz="1600" dirty="0" err="1" smtClean="0">
                <a:latin typeface="Times New Roman" pitchFamily="18" charset="0"/>
                <a:cs typeface="Times New Roman" pitchFamily="18" charset="0"/>
              </a:rPr>
              <a:t>CrossRef</a:t>
            </a:r>
            <a:r>
              <a:rPr lang="en-US"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8</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Bekesiene</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Hoskova-Mayerova</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Diliunas</a:t>
            </a:r>
            <a:r>
              <a:rPr lang="en-US" sz="1600" dirty="0" smtClean="0">
                <a:latin typeface="Times New Roman" pitchFamily="18" charset="0"/>
                <a:cs typeface="Times New Roman" pitchFamily="18" charset="0"/>
              </a:rPr>
              <a:t>, P. Structural Equation Modeling Using the Amos and Regression of Effective Organizational Commitment Indicators in Lithuanian Military Forces. In Proceedings of the Aplimat—16th Conference on Applied Mathematics 2017 Proceedings, Bratislava, Slovakia, 31 January–2 February 2017; pp. 91–102.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Song, Q.; Li, J.; </a:t>
            </a:r>
            <a:r>
              <a:rPr lang="en-US" sz="1600" dirty="0" err="1" smtClean="0">
                <a:latin typeface="Times New Roman" pitchFamily="18" charset="0"/>
                <a:cs typeface="Times New Roman" pitchFamily="18" charset="0"/>
              </a:rPr>
              <a:t>Duan</a:t>
            </a:r>
            <a:r>
              <a:rPr lang="en-US" sz="1600" dirty="0" smtClean="0">
                <a:latin typeface="Times New Roman" pitchFamily="18" charset="0"/>
                <a:cs typeface="Times New Roman" pitchFamily="18" charset="0"/>
              </a:rPr>
              <a:t>, H.; Yu, D.; Wang, Z. Towards to Sustainable Energy-Efficient City: A Case Study of Macau. Renew. Sustain. Energy Rev. 2017, 75, 504–514. [</a:t>
            </a:r>
            <a:r>
              <a:rPr lang="en-US" sz="1600" dirty="0" err="1" smtClean="0">
                <a:latin typeface="Times New Roman" pitchFamily="18" charset="0"/>
                <a:cs typeface="Times New Roman" pitchFamily="18" charset="0"/>
              </a:rPr>
              <a:t>CrossRef</a:t>
            </a:r>
            <a:r>
              <a:rPr lang="en-US"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a:t>
            </a:r>
            <a:r>
              <a:rPr lang="en-US" sz="1600" dirty="0" err="1" smtClean="0">
                <a:latin typeface="Times New Roman" pitchFamily="18" charset="0"/>
                <a:cs typeface="Times New Roman" pitchFamily="18" charset="0"/>
              </a:rPr>
              <a:t>Taherdangkoo</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Tatomir</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Taherdangkoo</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Qiu</a:t>
            </a:r>
            <a:r>
              <a:rPr lang="en-US" sz="1600" dirty="0" smtClean="0">
                <a:latin typeface="Times New Roman" pitchFamily="18" charset="0"/>
                <a:cs typeface="Times New Roman" pitchFamily="18" charset="0"/>
              </a:rPr>
              <a:t>, P.; </a:t>
            </a:r>
            <a:r>
              <a:rPr lang="en-US" sz="1600" dirty="0" err="1" smtClean="0">
                <a:latin typeface="Times New Roman" pitchFamily="18" charset="0"/>
                <a:cs typeface="Times New Roman" pitchFamily="18" charset="0"/>
              </a:rPr>
              <a:t>Sauter</a:t>
            </a:r>
            <a:r>
              <a:rPr lang="en-US" sz="1600" dirty="0" smtClean="0">
                <a:latin typeface="Times New Roman" pitchFamily="18" charset="0"/>
                <a:cs typeface="Times New Roman" pitchFamily="18" charset="0"/>
              </a:rPr>
              <a:t>, M. Nonlinear Autoregressive Neural Networks to Predict Hydraulic Fracturing Fluid Leakage into Shallow Groundwater. Water 2020, 12, 841. [</a:t>
            </a:r>
            <a:r>
              <a:rPr lang="en-US" sz="1600" dirty="0" err="1" smtClean="0">
                <a:latin typeface="Times New Roman" pitchFamily="18" charset="0"/>
                <a:cs typeface="Times New Roman" pitchFamily="18" charset="0"/>
              </a:rPr>
              <a:t>CrossRef</a:t>
            </a:r>
            <a:r>
              <a:rPr lang="en-US"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1235</TotalTime>
  <Words>1006</Words>
  <Application>Microsoft Office PowerPoint</Application>
  <PresentationFormat>On-screen Show (4:3)</PresentationFormat>
  <Paragraphs>67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HUMAN STRESS DETECTION AND PREDICTION USING ANN</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2022-05-07T06:04:51Z</dcterms:modified>
</cp:coreProperties>
</file>