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332" r:id="rId5"/>
    <p:sldId id="260" r:id="rId6"/>
    <p:sldId id="262" r:id="rId7"/>
    <p:sldId id="263" r:id="rId8"/>
    <p:sldId id="294" r:id="rId9"/>
    <p:sldId id="330" r:id="rId10"/>
    <p:sldId id="296" r:id="rId11"/>
    <p:sldId id="295" r:id="rId12"/>
    <p:sldId id="331" r:id="rId13"/>
    <p:sldId id="333"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7" d="100"/>
          <a:sy n="67" d="100"/>
        </p:scale>
        <p:origin x="-1464" y="-12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rmAutofit/>
          </a:bodyPr>
          <a:lstStyle/>
          <a:p>
            <a:pPr algn="ctr"/>
            <a:r>
              <a:rPr lang="en-IN" b="1" dirty="0" smtClean="0">
                <a:latin typeface="Times New Roman" pitchFamily="18" charset="0"/>
                <a:cs typeface="Times New Roman" pitchFamily="18" charset="0"/>
              </a:rPr>
              <a:t>FABRICATION OF SECURED WIRELESS CONTROLLER FOR TRAFFIC SIGNALS AND REDUCING SPEED OF VEHICLE BY USING SENSORS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685800"/>
            <a:ext cx="7772400" cy="6019800"/>
          </a:xfrm>
        </p:spPr>
        <p:txBody>
          <a:bodyPr>
            <a:noAutofit/>
          </a:bodyPr>
          <a:lstStyle/>
          <a:p>
            <a:pPr algn="just">
              <a:lnSpc>
                <a:spcPct val="150000"/>
              </a:lnSpc>
            </a:pPr>
            <a:r>
              <a:rPr lang="en-US" sz="2000" dirty="0" smtClean="0">
                <a:latin typeface="Times New Roman" pitchFamily="18" charset="0"/>
                <a:cs typeface="Times New Roman" pitchFamily="18" charset="0"/>
              </a:rPr>
              <a:t>This paper covers the design and implementation of an intelligent traffic management system for an isolated intersection.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Vehicle </a:t>
            </a:r>
            <a:r>
              <a:rPr lang="en-US" sz="2000" dirty="0" smtClean="0">
                <a:latin typeface="Times New Roman" pitchFamily="18" charset="0"/>
                <a:cs typeface="Times New Roman" pitchFamily="18" charset="0"/>
              </a:rPr>
              <a:t>Speed Detection is used to detect the speed of the running vehicle with the help of video and image processing techniques.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use camera to capture and analyzed the speed of the vehicle in real time.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detect the vehicle speed with the help of </a:t>
            </a:r>
            <a:r>
              <a:rPr lang="en-US" sz="2000" dirty="0" err="1" smtClean="0">
                <a:latin typeface="Times New Roman" pitchFamily="18" charset="0"/>
                <a:cs typeface="Times New Roman" pitchFamily="18" charset="0"/>
              </a:rPr>
              <a:t>Arduino</a:t>
            </a:r>
            <a:r>
              <a:rPr lang="en-US" sz="2000" dirty="0" smtClean="0">
                <a:latin typeface="Times New Roman" pitchFamily="18" charset="0"/>
                <a:cs typeface="Times New Roman" pitchFamily="18" charset="0"/>
              </a:rPr>
              <a:t> and IR sensor. Speeding is one of the major factor of all fatal motor vehicle crashes and accident.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790688" cy="6477000"/>
          </a:xfrm>
        </p:spPr>
        <p:txBody>
          <a:bodyPr>
            <a:noAutofit/>
          </a:bodyPr>
          <a:lstStyle/>
          <a:p>
            <a:pPr algn="just">
              <a:lnSpc>
                <a:spcPct val="150000"/>
              </a:lnSpc>
            </a:pPr>
            <a:r>
              <a:rPr lang="en-US" sz="2000" dirty="0" smtClean="0">
                <a:latin typeface="Times New Roman" pitchFamily="18" charset="0"/>
                <a:cs typeface="Times New Roman" pitchFamily="18" charset="0"/>
              </a:rPr>
              <a:t>This system is designed to reduce the road accidents in the development of the vehicle speed detector system by using an IR sensor, Camera, 16x2LCD, buzzer, LED and </a:t>
            </a:r>
            <a:r>
              <a:rPr lang="en-US" sz="2000" dirty="0" err="1" smtClean="0">
                <a:latin typeface="Times New Roman" pitchFamily="18" charset="0"/>
                <a:cs typeface="Times New Roman" pitchFamily="18" charset="0"/>
              </a:rPr>
              <a:t>Arduino</a:t>
            </a:r>
            <a:r>
              <a:rPr lang="en-US" sz="2000" dirty="0" smtClean="0">
                <a:latin typeface="Times New Roman" pitchFamily="18" charset="0"/>
                <a:cs typeface="Times New Roman" pitchFamily="18" charset="0"/>
              </a:rPr>
              <a:t> UNO.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system we don’t need any human work to record the vehicle speed and informs the nearest authorities about the driver and get punished for it.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vehicular traffic management system employs Field Programmable Gate Array (FPGA) as the central decision-making unit and combines its speed and high number of I/O with other system components such as the ESP8266 Wi-Fi module, to record real-time traffic information and apportion green time for each phase of traffic signal</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324600"/>
          </a:xfrm>
        </p:spPr>
        <p:txBody>
          <a:bodyPr>
            <a:noAutofit/>
          </a:bodyPr>
          <a:lstStyle/>
          <a:p>
            <a:pPr algn="just">
              <a:lnSpc>
                <a:spcPct val="150000"/>
              </a:lnSpc>
            </a:pPr>
            <a:r>
              <a:rPr lang="en-US" sz="2000" dirty="0" smtClean="0">
                <a:latin typeface="Times New Roman" pitchFamily="18" charset="0"/>
                <a:cs typeface="Times New Roman" pitchFamily="18" charset="0"/>
              </a:rPr>
              <a:t>The design and implementation incorporate three different operational modes namely, fixed time mode, sensor actuated mode and remote control mode, to alleviate vehicular traffic congestion and also reduce the risk of accidents at intersections.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incorporation of remote control mode, which enables an authorized personnel to remotely control the traffic, using a cloud-based application running on a portable device, makes this system different from previous works.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Simulation </a:t>
            </a:r>
            <a:r>
              <a:rPr lang="en-US" sz="2000" dirty="0" smtClean="0">
                <a:latin typeface="Times New Roman" pitchFamily="18" charset="0"/>
                <a:cs typeface="Times New Roman" pitchFamily="18" charset="0"/>
              </a:rPr>
              <a:t>using a prototype of the model on a model intersection, shows that the system can reduce waiting time and increase throughput at the intersections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943600"/>
          </a:xfrm>
        </p:spPr>
        <p:txBody>
          <a:bodyPr>
            <a:noAutofit/>
          </a:bodyPr>
          <a:lstStyle/>
          <a:p>
            <a:pPr lvl="0" algn="just">
              <a:lnSpc>
                <a:spcPct val="150000"/>
              </a:lnSpc>
            </a:pPr>
            <a:r>
              <a:rPr lang="en-US" sz="2000" dirty="0" smtClean="0">
                <a:latin typeface="Times New Roman" pitchFamily="18" charset="0"/>
                <a:cs typeface="Times New Roman" pitchFamily="18" charset="0"/>
              </a:rPr>
              <a:t>It is compatible with existed traffic signal controller so that it can be fast and cost−effectively deployed.</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existing method there is a radar gun which works on the principle of Doppler effect. By calculating the speed and if the speed exceeds the limit then camera will be ON and takes the picture of vehicle and sends the image to the server computer.</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order to fast and cost−effectively deploy the STSC system, our idea is that the RSU controller has to be compatible with the existed infrastructure so that there is no need to replace the traditional traffic controllers.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943600"/>
          </a:xfrm>
        </p:spPr>
        <p:txBody>
          <a:bodyPr>
            <a:noAutofit/>
          </a:bodyPr>
          <a:lstStyle/>
          <a:p>
            <a:pPr lvl="0" algn="just">
              <a:lnSpc>
                <a:spcPct val="150000"/>
              </a:lnSpc>
            </a:pPr>
            <a:r>
              <a:rPr lang="en-US" sz="2000" dirty="0" smtClean="0">
                <a:latin typeface="Times New Roman" pitchFamily="18" charset="0"/>
                <a:cs typeface="Times New Roman" pitchFamily="18" charset="0"/>
              </a:rPr>
              <a:t>The problem of vehicular traffic congestion is one that accompanies development and urbanization in every country.</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Urbanization </a:t>
            </a:r>
            <a:r>
              <a:rPr lang="en-US" sz="2000" dirty="0" smtClean="0">
                <a:latin typeface="Times New Roman" pitchFamily="18" charset="0"/>
                <a:cs typeface="Times New Roman" pitchFamily="18" charset="0"/>
              </a:rPr>
              <a:t>is inevitable and hence its accompanying road traffic congestion problem, various ways must be devised to reduce the road traffic congestion as much as possible.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One </a:t>
            </a:r>
            <a:r>
              <a:rPr lang="en-US" sz="2000" dirty="0" smtClean="0">
                <a:latin typeface="Times New Roman" pitchFamily="18" charset="0"/>
                <a:cs typeface="Times New Roman" pitchFamily="18" charset="0"/>
              </a:rPr>
              <a:t>attempt by government to handle the congestion problem is to construct more </a:t>
            </a:r>
            <a:r>
              <a:rPr lang="en-US" sz="2000" dirty="0" smtClean="0">
                <a:latin typeface="Times New Roman" pitchFamily="18" charset="0"/>
                <a:cs typeface="Times New Roman" pitchFamily="18" charset="0"/>
              </a:rPr>
              <a:t>roads.</a:t>
            </a:r>
            <a:r>
              <a:rPr lang="en-IN"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work seeks to address two main problems, heavy traffic jams during peak hours and allocation of green-time to roads when there is no traffic on them using image processing based traffic light controller.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1143000"/>
            <a:ext cx="7498080" cy="5334000"/>
          </a:xfrm>
        </p:spPr>
        <p:txBody>
          <a:bodyPr>
            <a:noAutofit/>
          </a:bodyPr>
          <a:lstStyle/>
          <a:p>
            <a:pPr lvl="0" algn="just">
              <a:lnSpc>
                <a:spcPct val="150000"/>
              </a:lnSpc>
            </a:pPr>
            <a:r>
              <a:rPr lang="en-US" sz="2000" dirty="0" smtClean="0">
                <a:latin typeface="Times New Roman" pitchFamily="18" charset="0"/>
                <a:cs typeface="Times New Roman" pitchFamily="18" charset="0"/>
              </a:rPr>
              <a:t>A camera sensor-based adaptive traffic signal control has been proposed. This project results in a vehicle counting device that can detect traffic density. PCA is used to </a:t>
            </a:r>
            <a:r>
              <a:rPr lang="en-US" sz="2000" dirty="0" err="1" smtClean="0">
                <a:latin typeface="Times New Roman" pitchFamily="18" charset="0"/>
                <a:cs typeface="Times New Roman" pitchFamily="18" charset="0"/>
              </a:rPr>
              <a:t>categorise</a:t>
            </a:r>
            <a:r>
              <a:rPr lang="en-US" sz="2000" dirty="0" smtClean="0">
                <a:latin typeface="Times New Roman" pitchFamily="18" charset="0"/>
                <a:cs typeface="Times New Roman" pitchFamily="18" charset="0"/>
              </a:rPr>
              <a:t> cars into different groups.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Smart Vehicle Over Speeding Detector detects the driving conditions to achieve good detection accuracy.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Over </a:t>
            </a:r>
            <a:r>
              <a:rPr lang="en-US" sz="2000" dirty="0" smtClean="0">
                <a:latin typeface="Times New Roman" pitchFamily="18" charset="0"/>
                <a:cs typeface="Times New Roman" pitchFamily="18" charset="0"/>
              </a:rPr>
              <a:t>speeding vehicles are tracked and reported to the relevant authority using the proposed device., thus avoiding accidents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rmAutofit/>
          </a:bodyPr>
          <a:lstStyle/>
          <a:p>
            <a:pPr lvl="0" algn="just">
              <a:lnSpc>
                <a:spcPct val="150000"/>
              </a:lnSpc>
            </a:pPr>
            <a:r>
              <a:rPr lang="en-US" sz="2000" dirty="0" smtClean="0">
                <a:latin typeface="Times New Roman" pitchFamily="18" charset="0"/>
                <a:cs typeface="Times New Roman" pitchFamily="18" charset="0"/>
              </a:rPr>
              <a:t>Easy to use.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has a simple design.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system may reduce manpower involvement in traffic management systems.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System reliable.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Helps to control accident.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remote control mode is used to grant access to emergency vehicles and whenever it becomes necessary for human conductors to step in (example, due to sensor malfunctioning).</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1" y="1447800"/>
            <a:ext cx="7162800" cy="45719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Autofit/>
          </a:bodyPr>
          <a:lstStyle/>
          <a:p>
            <a:pPr algn="just">
              <a:lnSpc>
                <a:spcPct val="150000"/>
              </a:lnSpc>
            </a:pPr>
            <a:r>
              <a:rPr lang="en-US" sz="2000" dirty="0" smtClean="0">
                <a:latin typeface="Times New Roman" pitchFamily="18" charset="0"/>
                <a:cs typeface="Times New Roman" pitchFamily="18" charset="0"/>
              </a:rPr>
              <a:t>This paper is presented vehicle speed detector system, which is detected using IR sensors in order to detect the speed of the vehicle. So, whenever someone brakes the laws, this device will detect their seed by calculating the time taken to travel between the initial and final point at a fixed distance.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GSM helps the police to perform their duties while sitting in the control room and provide their service with more ease and accuracy.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An intelligent traffic system has been designed and implemented. </a:t>
            </a:r>
            <a:endParaRPr lang="en-US" dirty="0" smtClean="0">
              <a:latin typeface="Times New Roman" pitchFamily="18" charset="0"/>
              <a:cs typeface="Times New Roman" pitchFamily="18" charset="0"/>
            </a:endParaRPr>
          </a:p>
          <a:p>
            <a:pPr algn="just">
              <a:lnSpc>
                <a:spcPct val="170000"/>
              </a:lnSpc>
              <a:buNone/>
            </a:pP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A </a:t>
            </a:r>
            <a:r>
              <a:rPr lang="en-US" dirty="0" smtClean="0">
                <a:latin typeface="Times New Roman" pitchFamily="18" charset="0"/>
                <a:cs typeface="Times New Roman" pitchFamily="18" charset="0"/>
              </a:rPr>
              <a:t>prototype of the system has been built and tested. Currently, the prototype is showcased in the College of Engineering Innovation Center, </a:t>
            </a:r>
            <a:r>
              <a:rPr lang="en-US" dirty="0" err="1" smtClean="0">
                <a:latin typeface="Times New Roman" pitchFamily="18" charset="0"/>
                <a:cs typeface="Times New Roman" pitchFamily="18" charset="0"/>
              </a:rPr>
              <a:t>Kwame</a:t>
            </a:r>
            <a:r>
              <a:rPr lang="en-US" dirty="0" smtClean="0">
                <a:latin typeface="Times New Roman" pitchFamily="18" charset="0"/>
                <a:cs typeface="Times New Roman" pitchFamily="18" charset="0"/>
              </a:rPr>
              <a:t> Nkrumah University of Science and technology, Kumasi - Ghana. </a:t>
            </a:r>
            <a:endParaRPr lang="en-US" dirty="0" smtClean="0">
              <a:latin typeface="Times New Roman" pitchFamily="18" charset="0"/>
              <a:cs typeface="Times New Roman" pitchFamily="18" charset="0"/>
            </a:endParaRPr>
          </a:p>
          <a:p>
            <a:pPr algn="just">
              <a:lnSpc>
                <a:spcPct val="170000"/>
              </a:lnSpc>
              <a:buNone/>
            </a:pP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Next </a:t>
            </a:r>
            <a:r>
              <a:rPr lang="en-US" dirty="0" smtClean="0">
                <a:latin typeface="Times New Roman" pitchFamily="18" charset="0"/>
                <a:cs typeface="Times New Roman" pitchFamily="18" charset="0"/>
              </a:rPr>
              <a:t>improvement will incorporate surveillance cameras to enable remote viewing for remote control and secondly will use the cloud database for coordination of traffic flow through adjacent intersections</a:t>
            </a:r>
            <a:r>
              <a:rPr lang="en-US" dirty="0" smtClean="0">
                <a:latin typeface="Times New Roman" pitchFamily="18" charset="0"/>
                <a:cs typeface="Times New Roman" pitchFamily="18" charset="0"/>
              </a:rPr>
              <a:t>.</a:t>
            </a:r>
            <a:endParaRPr lang="en-IN"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248400"/>
          </a:xfrm>
        </p:spPr>
        <p:txBody>
          <a:bodyPr>
            <a:noAutofit/>
          </a:bodyPr>
          <a:lstStyle/>
          <a:p>
            <a:pPr algn="just">
              <a:lnSpc>
                <a:spcPct val="150000"/>
              </a:lnSpc>
            </a:pPr>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Yasin</a:t>
            </a:r>
            <a:r>
              <a:rPr lang="en-US" sz="2000" dirty="0" smtClean="0">
                <a:latin typeface="Times New Roman" pitchFamily="18" charset="0"/>
                <a:cs typeface="Times New Roman" pitchFamily="18" charset="0"/>
              </a:rPr>
              <a:t> H. </a:t>
            </a:r>
            <a:r>
              <a:rPr lang="en-US" sz="2000" dirty="0" err="1" smtClean="0">
                <a:latin typeface="Times New Roman" pitchFamily="18" charset="0"/>
                <a:cs typeface="Times New Roman" pitchFamily="18" charset="0"/>
              </a:rPr>
              <a:t>Modelling</a:t>
            </a:r>
            <a:r>
              <a:rPr lang="en-US" sz="2000" dirty="0" smtClean="0">
                <a:latin typeface="Times New Roman" pitchFamily="18" charset="0"/>
                <a:cs typeface="Times New Roman" pitchFamily="18" charset="0"/>
              </a:rPr>
              <a:t> and Control of Hybrid Vehicle. International Journal of Innovative Technology and Interdisciplinary Sciences, 2019; 2(3); 212-222.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[2</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John: Car Speed Detector Using </a:t>
            </a:r>
            <a:r>
              <a:rPr lang="en-US" sz="2000" dirty="0" err="1" smtClean="0">
                <a:latin typeface="Times New Roman" pitchFamily="18" charset="0"/>
                <a:cs typeface="Times New Roman" pitchFamily="18" charset="0"/>
              </a:rPr>
              <a:t>Arduino</a:t>
            </a:r>
            <a:r>
              <a:rPr lang="en-US" sz="2000" dirty="0" smtClean="0">
                <a:latin typeface="Times New Roman" pitchFamily="18" charset="0"/>
                <a:cs typeface="Times New Roman" pitchFamily="18" charset="0"/>
              </a:rPr>
              <a:t>, (2018).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[3] </a:t>
            </a:r>
            <a:r>
              <a:rPr lang="en-US" sz="2000" dirty="0" err="1" smtClean="0">
                <a:latin typeface="Times New Roman" pitchFamily="18" charset="0"/>
                <a:cs typeface="Times New Roman" pitchFamily="18" charset="0"/>
              </a:rPr>
              <a:t>Ramzanzad</a:t>
            </a:r>
            <a:r>
              <a:rPr lang="en-US" sz="2000" dirty="0" smtClean="0">
                <a:latin typeface="Times New Roman" pitchFamily="18" charset="0"/>
                <a:cs typeface="Times New Roman" pitchFamily="18" charset="0"/>
              </a:rPr>
              <a:t> M. and </a:t>
            </a:r>
            <a:r>
              <a:rPr lang="en-US" sz="2000" dirty="0" err="1" smtClean="0">
                <a:latin typeface="Times New Roman" pitchFamily="18" charset="0"/>
                <a:cs typeface="Times New Roman" pitchFamily="18" charset="0"/>
              </a:rPr>
              <a:t>Rashidy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Kanan</a:t>
            </a:r>
            <a:r>
              <a:rPr lang="en-US" sz="2000" dirty="0" smtClean="0">
                <a:latin typeface="Times New Roman" pitchFamily="18" charset="0"/>
                <a:cs typeface="Times New Roman" pitchFamily="18" charset="0"/>
              </a:rPr>
              <a:t> H. A new method for design and implementation of intelligent traffic control system based on fuzzy logic using FPGA, 13th Iranian Conference on Fuzzy Systems (IFSC), Qazvin 2013, p. 1–4.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[4</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Qulin Tan, Juan Ling, Jun </a:t>
            </a:r>
            <a:r>
              <a:rPr lang="en-US" sz="2000" dirty="0" err="1" smtClean="0">
                <a:latin typeface="Times New Roman" pitchFamily="18" charset="0"/>
                <a:cs typeface="Times New Roman" pitchFamily="18" charset="0"/>
              </a:rPr>
              <a:t>Hu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Xiaochun</a:t>
            </a:r>
            <a:r>
              <a:rPr lang="en-US" sz="2000" dirty="0" smtClean="0">
                <a:latin typeface="Times New Roman" pitchFamily="18" charset="0"/>
                <a:cs typeface="Times New Roman" pitchFamily="18" charset="0"/>
              </a:rPr>
              <a:t> Qin, And </a:t>
            </a:r>
            <a:r>
              <a:rPr lang="en-US" sz="2000" dirty="0" err="1" smtClean="0">
                <a:latin typeface="Times New Roman" pitchFamily="18" charset="0"/>
                <a:cs typeface="Times New Roman" pitchFamily="18" charset="0"/>
              </a:rPr>
              <a:t>Jiping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Hu</a:t>
            </a:r>
            <a:r>
              <a:rPr lang="en-US" sz="2000" dirty="0" smtClean="0">
                <a:latin typeface="Times New Roman" pitchFamily="18" charset="0"/>
                <a:cs typeface="Times New Roman" pitchFamily="18" charset="0"/>
              </a:rPr>
              <a:t> - Vehicle Detection in High Resolution Satellite Remote Sensing Images Based on Deep Learning - 2020 and IEEE.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[5] El-</a:t>
            </a:r>
            <a:r>
              <a:rPr lang="en-US" sz="2000" dirty="0" err="1" smtClean="0">
                <a:latin typeface="Times New Roman" pitchFamily="18" charset="0"/>
                <a:cs typeface="Times New Roman" pitchFamily="18" charset="0"/>
              </a:rPr>
              <a:t>Medany</a:t>
            </a:r>
            <a:r>
              <a:rPr lang="en-US" sz="2000" dirty="0" smtClean="0">
                <a:latin typeface="Times New Roman" pitchFamily="18" charset="0"/>
                <a:cs typeface="Times New Roman" pitchFamily="18" charset="0"/>
              </a:rPr>
              <a:t> W. M. and </a:t>
            </a:r>
            <a:r>
              <a:rPr lang="en-US" sz="2000" dirty="0" err="1" smtClean="0">
                <a:latin typeface="Times New Roman" pitchFamily="18" charset="0"/>
                <a:cs typeface="Times New Roman" pitchFamily="18" charset="0"/>
              </a:rPr>
              <a:t>Hussain</a:t>
            </a:r>
            <a:r>
              <a:rPr lang="en-US" sz="2000" dirty="0" smtClean="0">
                <a:latin typeface="Times New Roman" pitchFamily="18" charset="0"/>
                <a:cs typeface="Times New Roman" pitchFamily="18" charset="0"/>
              </a:rPr>
              <a:t> M. R. (2007) FPGA-based advanced real traffic light controller system design.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2000" dirty="0" smtClean="0">
                <a:latin typeface="Times New Roman" pitchFamily="18" charset="0"/>
                <a:cs typeface="Times New Roman" pitchFamily="18" charset="0"/>
              </a:rPr>
              <a:t>[6</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Xiangmo</a:t>
            </a:r>
            <a:r>
              <a:rPr lang="en-US" sz="2000" dirty="0" smtClean="0">
                <a:latin typeface="Times New Roman" pitchFamily="18" charset="0"/>
                <a:cs typeface="Times New Roman" pitchFamily="18" charset="0"/>
              </a:rPr>
              <a:t> Zhao , </a:t>
            </a:r>
            <a:r>
              <a:rPr lang="en-US" sz="2000" dirty="0" err="1" smtClean="0">
                <a:latin typeface="Times New Roman" pitchFamily="18" charset="0"/>
                <a:cs typeface="Times New Roman" pitchFamily="18" charset="0"/>
              </a:rPr>
              <a:t>Huayue</a:t>
            </a:r>
            <a:r>
              <a:rPr lang="en-US" sz="2000" dirty="0" smtClean="0">
                <a:latin typeface="Times New Roman" pitchFamily="18" charset="0"/>
                <a:cs typeface="Times New Roman" pitchFamily="18" charset="0"/>
              </a:rPr>
              <a:t> Wu , </a:t>
            </a:r>
            <a:r>
              <a:rPr lang="en-US" sz="2000" dirty="0" err="1" smtClean="0">
                <a:latin typeface="Times New Roman" pitchFamily="18" charset="0"/>
                <a:cs typeface="Times New Roman" pitchFamily="18" charset="0"/>
              </a:rPr>
              <a:t>Zhigang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Xu</a:t>
            </a:r>
            <a:r>
              <a:rPr lang="en-US" sz="2000" dirty="0" smtClean="0">
                <a:latin typeface="Times New Roman" pitchFamily="18" charset="0"/>
                <a:cs typeface="Times New Roman" pitchFamily="18" charset="0"/>
              </a:rPr>
              <a:t> , And </a:t>
            </a:r>
            <a:r>
              <a:rPr lang="en-US" sz="2000" dirty="0" err="1" smtClean="0">
                <a:latin typeface="Times New Roman" pitchFamily="18" charset="0"/>
                <a:cs typeface="Times New Roman" pitchFamily="18" charset="0"/>
              </a:rPr>
              <a:t>Haigen</a:t>
            </a:r>
            <a:r>
              <a:rPr lang="en-US" sz="2000" dirty="0" smtClean="0">
                <a:latin typeface="Times New Roman" pitchFamily="18" charset="0"/>
                <a:cs typeface="Times New Roman" pitchFamily="18" charset="0"/>
              </a:rPr>
              <a:t> Min - Omni-Directional Obstacle Detection for Vehicles Based on Depth Camera - 2020 and IEEE</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[7] </a:t>
            </a:r>
            <a:r>
              <a:rPr lang="en-US" sz="2000" dirty="0" err="1" smtClean="0">
                <a:latin typeface="Times New Roman" pitchFamily="18" charset="0"/>
                <a:cs typeface="Times New Roman" pitchFamily="18" charset="0"/>
              </a:rPr>
              <a:t>Lahade</a:t>
            </a:r>
            <a:r>
              <a:rPr lang="en-US" sz="2000" dirty="0" smtClean="0">
                <a:latin typeface="Times New Roman" pitchFamily="18" charset="0"/>
                <a:cs typeface="Times New Roman" pitchFamily="18" charset="0"/>
              </a:rPr>
              <a:t> S. V and </a:t>
            </a:r>
            <a:r>
              <a:rPr lang="en-US" sz="2000" dirty="0" err="1" smtClean="0">
                <a:latin typeface="Times New Roman" pitchFamily="18" charset="0"/>
                <a:cs typeface="Times New Roman" pitchFamily="18" charset="0"/>
              </a:rPr>
              <a:t>Hirekhan</a:t>
            </a:r>
            <a:r>
              <a:rPr lang="en-US" sz="2000" dirty="0" smtClean="0">
                <a:latin typeface="Times New Roman" pitchFamily="18" charset="0"/>
                <a:cs typeface="Times New Roman" pitchFamily="18" charset="0"/>
              </a:rPr>
              <a:t> S. R. (2015) Intelligent and adaptive Traffic Light Controller (IA-TLC) using FPGA.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8] Nellore K. and </a:t>
            </a:r>
            <a:r>
              <a:rPr lang="en-US" sz="2000" dirty="0" err="1" smtClean="0">
                <a:latin typeface="Times New Roman" pitchFamily="18" charset="0"/>
                <a:cs typeface="Times New Roman" pitchFamily="18" charset="0"/>
              </a:rPr>
              <a:t>Hancke</a:t>
            </a:r>
            <a:r>
              <a:rPr lang="en-US" sz="2000" dirty="0" smtClean="0">
                <a:latin typeface="Times New Roman" pitchFamily="18" charset="0"/>
                <a:cs typeface="Times New Roman" pitchFamily="18" charset="0"/>
              </a:rPr>
              <a:t> G. P. Traffic management for emergency vehicle priority based on visual sensing,” Sensors (Switzerland), 2016; 16 (11); 1892.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[9] Heung T. H., Ho T. K. and Fung Y. F. Coordinated road-junction traffic control by dynamic programming, IEEE Transactions on Intelligent Transportation Systems, 2005; 6(3); 341-350.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[10] </a:t>
            </a:r>
            <a:r>
              <a:rPr lang="en-US" sz="2000" dirty="0" err="1" smtClean="0">
                <a:latin typeface="Times New Roman" pitchFamily="18" charset="0"/>
                <a:cs typeface="Times New Roman" pitchFamily="18" charset="0"/>
              </a:rPr>
              <a:t>Bhate</a:t>
            </a:r>
            <a:r>
              <a:rPr lang="en-US" sz="2000" dirty="0" smtClean="0">
                <a:latin typeface="Times New Roman" pitchFamily="18" charset="0"/>
                <a:cs typeface="Times New Roman" pitchFamily="18" charset="0"/>
              </a:rPr>
              <a:t> S., </a:t>
            </a:r>
            <a:r>
              <a:rPr lang="en-US" sz="2000" dirty="0" err="1" smtClean="0">
                <a:latin typeface="Times New Roman" pitchFamily="18" charset="0"/>
                <a:cs typeface="Times New Roman" pitchFamily="18" charset="0"/>
              </a:rPr>
              <a:t>Kulkarni</a:t>
            </a:r>
            <a:r>
              <a:rPr lang="en-US" sz="2000" dirty="0" smtClean="0">
                <a:latin typeface="Times New Roman" pitchFamily="18" charset="0"/>
                <a:cs typeface="Times New Roman" pitchFamily="18" charset="0"/>
              </a:rPr>
              <a:t> P., </a:t>
            </a:r>
            <a:r>
              <a:rPr lang="en-US" sz="2000" dirty="0" err="1" smtClean="0">
                <a:latin typeface="Times New Roman" pitchFamily="18" charset="0"/>
                <a:cs typeface="Times New Roman" pitchFamily="18" charset="0"/>
              </a:rPr>
              <a:t>Lagad</a:t>
            </a:r>
            <a:r>
              <a:rPr lang="en-US" sz="2000" dirty="0" smtClean="0">
                <a:latin typeface="Times New Roman" pitchFamily="18" charset="0"/>
                <a:cs typeface="Times New Roman" pitchFamily="18" charset="0"/>
              </a:rPr>
              <a:t> S., </a:t>
            </a:r>
            <a:r>
              <a:rPr lang="en-US" sz="2000" dirty="0" err="1" smtClean="0">
                <a:latin typeface="Times New Roman" pitchFamily="18" charset="0"/>
                <a:cs typeface="Times New Roman" pitchFamily="18" charset="0"/>
              </a:rPr>
              <a:t>Shinde</a:t>
            </a:r>
            <a:r>
              <a:rPr lang="en-US" sz="2000" dirty="0" smtClean="0">
                <a:latin typeface="Times New Roman" pitchFamily="18" charset="0"/>
                <a:cs typeface="Times New Roman" pitchFamily="18" charset="0"/>
              </a:rPr>
              <a:t> M. and </a:t>
            </a:r>
            <a:r>
              <a:rPr lang="en-US" sz="2000" dirty="0" err="1" smtClean="0">
                <a:latin typeface="Times New Roman" pitchFamily="18" charset="0"/>
                <a:cs typeface="Times New Roman" pitchFamily="18" charset="0"/>
              </a:rPr>
              <a:t>Patil</a:t>
            </a:r>
            <a:r>
              <a:rPr lang="en-US" sz="2000" dirty="0" smtClean="0">
                <a:latin typeface="Times New Roman" pitchFamily="18" charset="0"/>
                <a:cs typeface="Times New Roman" pitchFamily="18" charset="0"/>
              </a:rPr>
              <a:t> S. (2018)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based Intelligent Traffic Signal System for Emergency vehicles. </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1243</TotalTime>
  <Words>1058</Words>
  <Application>Microsoft Office PowerPoint</Application>
  <PresentationFormat>On-screen Show (4:3)</PresentationFormat>
  <Paragraphs>78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FABRICATION OF SECURED WIRELESS CONTROLLER FOR TRAFFIC SIGNALS AND REDUCING SPEED OF VEHICLE BY USING SENSORS</vt:lpstr>
      <vt:lpstr>Abstract</vt:lpstr>
      <vt:lpstr>Slide 3</vt:lpstr>
      <vt:lpstr>Slide 4</vt:lpstr>
      <vt:lpstr>Existing System</vt:lpstr>
      <vt:lpstr>Disadvantage of Existing System</vt:lpstr>
      <vt:lpstr>PROPOSED SYSTEM :</vt:lpstr>
      <vt:lpstr>ADVANTAGE</vt:lpstr>
      <vt:lpstr>Block Diagram</vt:lpstr>
      <vt:lpstr>SOFTWARE REQUIREMENTS:</vt:lpstr>
      <vt:lpstr>HARDWARE REQUIREMENTS:</vt:lpstr>
      <vt:lpstr>CONCLUSION</vt:lpstr>
      <vt:lpstr>Slide 13</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2022-05-18T09:59:17Z</dcterms:modified>
</cp:coreProperties>
</file>