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322" r:id="rId2"/>
    <p:sldId id="325" r:id="rId3"/>
    <p:sldId id="328" r:id="rId4"/>
    <p:sldId id="260" r:id="rId5"/>
    <p:sldId id="262" r:id="rId6"/>
    <p:sldId id="263" r:id="rId7"/>
    <p:sldId id="294" r:id="rId8"/>
    <p:sldId id="327" r:id="rId9"/>
    <p:sldId id="330" r:id="rId10"/>
    <p:sldId id="331" r:id="rId11"/>
    <p:sldId id="332"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588" autoAdjust="0"/>
    <p:restoredTop sz="94660" autoAdjust="0"/>
  </p:normalViewPr>
  <p:slideViewPr>
    <p:cSldViewPr>
      <p:cViewPr>
        <p:scale>
          <a:sx n="69" d="100"/>
          <a:sy n="69" d="100"/>
        </p:scale>
        <p:origin x="-1404"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EC972C4-EB71-4B5D-97AB-FA29D3ADA83A}" type="datetimeFigureOut">
              <a:rPr lang="en-US" smtClean="0"/>
              <a:pPr/>
              <a:t>5/18/2022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6864B00-E2B9-4CC1-BE06-1727B9986E6F}" type="slidenum">
              <a:rPr lang="en-US" smtClean="0"/>
              <a:pPr/>
              <a:t>‹#›</a:t>
            </a:fld>
            <a:endParaRPr lang="en-US"/>
          </a:p>
        </p:txBody>
      </p:sp>
    </p:spTree>
    <p:extLst>
      <p:ext uri="{BB962C8B-B14F-4D97-AF65-F5344CB8AC3E}">
        <p14:creationId xmlns="" xmlns:p14="http://schemas.microsoft.com/office/powerpoint/2010/main" val="315829316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 xmlns:p14="http://schemas.microsoft.com/office/powerpoint/2010/main" val="143572286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EB5306-4ACF-4DA3-8DEF-1B51A24C6FB2}" type="slidenum">
              <a:rPr lang="en-US" smtClean="0"/>
              <a:pPr/>
              <a:t>1</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836196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EB5306-4ACF-4DA3-8DEF-1B51A24C6FB2}" type="slidenum">
              <a:rPr lang="en-US" smtClean="0"/>
              <a:pPr/>
              <a:t>2</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2547463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9CB95CC5-78AD-4CCF-88EB-9D55C0F8F2AD}" type="datetime1">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B7D6879-041F-4234-8318-768DF2D8EB29}" type="datetime1">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C644305-B058-422E-9602-1B5B7925548D}" type="datetime1">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46BC22F-3ECB-4B6C-87DA-37999C45B4CE}" type="datetime1">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C9BDBC9-616D-43FA-8BF1-0280400A8763}" type="datetime1">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5598A60F-1045-4127-B884-F58F08575618}" type="datetime1">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DD04C1F8-5AE0-4DF3-BD5C-273F22027F08}" type="datetime1">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340278D-B979-44E4-89A3-FAE33D2B0BE2}" type="datetime1">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CB0F5C8-9C45-46A6-863B-66CD3E020867}" type="datetime1">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DD3EC3A-DA74-499A-9A21-5ADD10315492}" type="datetime1">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652CDB3-E3F4-447A-85C3-ECDC2D41AEA3}" type="datetime1">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0C4E338-97C0-4595-9FD1-5AA34AFE669D}" type="datetime1">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214422"/>
            <a:ext cx="7498080" cy="4286280"/>
          </a:xfrm>
        </p:spPr>
        <p:txBody>
          <a:bodyPr>
            <a:normAutofit fontScale="90000"/>
          </a:bodyPr>
          <a:lstStyle/>
          <a:p>
            <a:pPr algn="ctr">
              <a:lnSpc>
                <a:spcPct val="150000"/>
              </a:lnSpc>
            </a:pP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ENVIRONMENT </a:t>
            </a:r>
            <a:r>
              <a:rPr lang="en-US" sz="3200" b="1" dirty="0" smtClean="0">
                <a:latin typeface="Times New Roman" pitchFamily="18" charset="0"/>
                <a:cs typeface="Times New Roman" pitchFamily="18" charset="0"/>
              </a:rPr>
              <a:t>MONITORING SYSTEM IN INDUSTRY USING IOT</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2000" b="1" dirty="0" smtClean="0">
                <a:latin typeface="Times New Roman" pitchFamily="18" charset="0"/>
                <a:cs typeface="Times New Roman" pitchFamily="18" charset="0"/>
              </a:rPr>
              <a:t/>
            </a:r>
            <a:br>
              <a:rPr lang="en-US" sz="20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IN" sz="3200" dirty="0" smtClean="0">
                <a:latin typeface="Times New Roman" pitchFamily="18" charset="0"/>
                <a:cs typeface="Times New Roman" pitchFamily="18" charset="0"/>
              </a:rPr>
              <a:t/>
            </a:r>
            <a:br>
              <a:rPr lang="en-IN" sz="3200" dirty="0" smtClean="0">
                <a:latin typeface="Times New Roman" pitchFamily="18" charset="0"/>
                <a:cs typeface="Times New Roman" pitchFamily="18" charset="0"/>
              </a:rPr>
            </a:br>
            <a:endParaRPr lang="en-US" sz="3200" b="1" dirty="0">
              <a:latin typeface="Times New Roman" pitchFamily="18" charset="0"/>
              <a:cs typeface="Times New Roman" pitchFamily="18" charset="0"/>
            </a:endParaRPr>
          </a:p>
        </p:txBody>
      </p:sp>
      <p:sp>
        <p:nvSpPr>
          <p:cNvPr id="8" name="Slide Number Placeholder 7"/>
          <p:cNvSpPr>
            <a:spLocks noGrp="1"/>
          </p:cNvSpPr>
          <p:nvPr>
            <p:ph type="sldNum" sz="quarter" idx="12"/>
          </p:nvPr>
        </p:nvSpPr>
        <p:spPr/>
        <p:txBody>
          <a:bodyPr/>
          <a:lstStyle/>
          <a:p>
            <a:fld id="{B6F15528-21DE-4FAA-801E-634DDDAF4B2B}"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285728"/>
            <a:ext cx="7498080" cy="9144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285852" y="1071546"/>
            <a:ext cx="7562088" cy="5072098"/>
          </a:xfrm>
        </p:spPr>
        <p:txBody>
          <a:bodyPr>
            <a:noAutofit/>
          </a:bodyPr>
          <a:lstStyle/>
          <a:p>
            <a:pPr algn="just">
              <a:lnSpc>
                <a:spcPct val="150000"/>
              </a:lnSpc>
            </a:pPr>
            <a:r>
              <a:rPr lang="en-IN" sz="2000" dirty="0" smtClean="0">
                <a:latin typeface="Times New Roman" pitchFamily="18" charset="0"/>
                <a:cs typeface="Times New Roman" pitchFamily="18" charset="0"/>
              </a:rPr>
              <a:t>Environmental </a:t>
            </a:r>
            <a:r>
              <a:rPr lang="en-IN" sz="2000" dirty="0" smtClean="0">
                <a:latin typeface="Times New Roman" pitchFamily="18" charset="0"/>
                <a:cs typeface="Times New Roman" pitchFamily="18" charset="0"/>
              </a:rPr>
              <a:t>monitoring is must for all industries as its conditions majorly affect our prosperity, solace and efficiency.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a:t>
            </a:r>
            <a:r>
              <a:rPr lang="en-IN" sz="2000" dirty="0" smtClean="0">
                <a:latin typeface="Times New Roman" pitchFamily="18" charset="0"/>
                <a:cs typeface="Times New Roman" pitchFamily="18" charset="0"/>
              </a:rPr>
              <a:t>it is such an essential aspect that have an immense effect on health of operating personnel &amp; other parameters like fire, smoke, dust and intruder detection along with weather forecasting in industries.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the systems that are in current use are complex, expensive, lack of reliability and unable to provide real time results on timely basis. </a:t>
            </a:r>
            <a:endParaRPr lang="en-US" sz="2000" dirty="0" smtClean="0">
              <a:latin typeface="Times New Roman" pitchFamily="18" charset="0"/>
              <a:cs typeface="Times New Roman" pitchFamily="18" charset="0"/>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967434"/>
          </a:xfrm>
        </p:spPr>
        <p:txBody>
          <a:bodyPr>
            <a:normAutofit/>
          </a:bodyPr>
          <a:lstStyle/>
          <a:p>
            <a:pPr algn="just">
              <a:lnSpc>
                <a:spcPct val="150000"/>
              </a:lnSpc>
            </a:pPr>
            <a:r>
              <a:rPr lang="en-IN" sz="2000" dirty="0" smtClean="0">
                <a:latin typeface="Times New Roman" pitchFamily="18" charset="0"/>
                <a:cs typeface="Times New Roman" pitchFamily="18" charset="0"/>
              </a:rPr>
              <a:t>Hence </a:t>
            </a:r>
            <a:r>
              <a:rPr lang="en-IN" sz="2000" dirty="0" smtClean="0">
                <a:latin typeface="Times New Roman" pitchFamily="18" charset="0"/>
                <a:cs typeface="Times New Roman" pitchFamily="18" charset="0"/>
              </a:rPr>
              <a:t>there is a need of a monitoring &amp; alerting system which is cost effective and efficient.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system is not only a reliable solution for the environment surveillance but also an inexpensive and efficient one with effective visualization, which can be implemented in industries for real time analysis.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Industrial </a:t>
            </a:r>
            <a:r>
              <a:rPr lang="en-IN" sz="2000" dirty="0" smtClean="0">
                <a:latin typeface="Times New Roman" pitchFamily="18" charset="0"/>
                <a:cs typeface="Times New Roman" pitchFamily="18" charset="0"/>
              </a:rPr>
              <a:t>Internet of Things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is one best technology for this kind of application where there is a need of monitoring and alerting mechanism with the communication between devices using with unique identifiers (UID’s) over a network</a:t>
            </a:r>
            <a:endParaRPr lang="en-IN" sz="20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500042"/>
            <a:ext cx="7498080" cy="1000132"/>
          </a:xfrm>
        </p:spPr>
        <p:txBody>
          <a:bodyPr>
            <a:normAutofit/>
          </a:bodyPr>
          <a:lstStyle/>
          <a:p>
            <a:r>
              <a:rPr lang="en-US" dirty="0" smtClean="0"/>
              <a:t>Existing System</a:t>
            </a:r>
            <a:endParaRPr lang="en-US" dirty="0"/>
          </a:p>
        </p:txBody>
      </p:sp>
      <p:sp>
        <p:nvSpPr>
          <p:cNvPr id="3" name="Content Placeholder 2"/>
          <p:cNvSpPr>
            <a:spLocks noGrp="1"/>
          </p:cNvSpPr>
          <p:nvPr>
            <p:ph idx="1"/>
          </p:nvPr>
        </p:nvSpPr>
        <p:spPr>
          <a:xfrm>
            <a:off x="1357290" y="1428736"/>
            <a:ext cx="7498080" cy="4929222"/>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extensive activities causing pollution in industrial manufacturing factory.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system is used through which the level of sound and the existence of the harmful gases in the surroundings area can be detected.</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Industry </a:t>
            </a:r>
            <a:r>
              <a:rPr lang="en-US" sz="2000" dirty="0" smtClean="0">
                <a:latin typeface="Times New Roman" pitchFamily="18" charset="0"/>
                <a:cs typeface="Times New Roman" pitchFamily="18" charset="0"/>
              </a:rPr>
              <a:t>should take on new class of materials including oxide materials and their composites that can rival existing innovation regarding great strength and work for significant time frames without need for any re-alignment.</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214290"/>
            <a:ext cx="7498080" cy="571504"/>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57290" y="714356"/>
            <a:ext cx="7498080" cy="5786478"/>
          </a:xfrm>
        </p:spPr>
        <p:txBody>
          <a:bodyPr>
            <a:noAutofit/>
          </a:bodyPr>
          <a:lstStyle/>
          <a:p>
            <a:pPr algn="just">
              <a:lnSpc>
                <a:spcPct val="150000"/>
              </a:lnSpc>
            </a:pPr>
            <a:r>
              <a:rPr lang="en-IN" sz="2000" dirty="0" smtClean="0">
                <a:latin typeface="Times New Roman" pitchFamily="18" charset="0"/>
                <a:cs typeface="Times New Roman" pitchFamily="18" charset="0"/>
              </a:rPr>
              <a:t>An optical sensor is coordinated to the framework so it can empower the client to assess the thickness level of particulate issues progressively.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such large scale sensor deployment, there are data collection, data management, connection, and power consumption issues.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Air </a:t>
            </a:r>
            <a:r>
              <a:rPr lang="en-IN" sz="2000" dirty="0" smtClean="0">
                <a:latin typeface="Times New Roman" pitchFamily="18" charset="0"/>
                <a:cs typeface="Times New Roman" pitchFamily="18" charset="0"/>
              </a:rPr>
              <a:t>quality is a major concern nowadays that requires monitoring of several parameters responsible for this problem. Beside industry's positive effects, industries have negative impacts; one of it is the industrial harmful pollution outputs that affect both the world climate and the local production environments.</a:t>
            </a:r>
          </a:p>
        </p:txBody>
      </p:sp>
      <p:sp>
        <p:nvSpPr>
          <p:cNvPr id="7" name="Slide Number Placeholder 6"/>
          <p:cNvSpPr>
            <a:spLocks noGrp="1"/>
          </p:cNvSpPr>
          <p:nvPr>
            <p:ph type="sldNum" sz="quarter" idx="12"/>
          </p:nvPr>
        </p:nvSpPr>
        <p:spPr/>
        <p:txBody>
          <a:bodyPr/>
          <a:lstStyle/>
          <a:p>
            <a:fld id="{B6F15528-21DE-4FAA-801E-634DDDAF4B2B}"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21429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1071546"/>
            <a:ext cx="7772400" cy="5286412"/>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solution for monitoring the noise and air pollution levels in industrial environment or particular area of interest using embedded computing system is proposed.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gas concentration reaches the threshold values used in the program then it will send an </a:t>
            </a:r>
            <a:r>
              <a:rPr lang="en-IN" sz="2000" dirty="0" err="1" smtClean="0">
                <a:latin typeface="Times New Roman" pitchFamily="18" charset="0"/>
                <a:cs typeface="Times New Roman" pitchFamily="18" charset="0"/>
              </a:rPr>
              <a:t>sms</a:t>
            </a:r>
            <a:r>
              <a:rPr lang="en-IN" sz="2000" dirty="0" smtClean="0">
                <a:latin typeface="Times New Roman" pitchFamily="18" charset="0"/>
                <a:cs typeface="Times New Roman" pitchFamily="18" charset="0"/>
              </a:rPr>
              <a:t> alert to the user, so the user will be aware of the situation and takes necessary action to prevent the damage.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toxic gases are forming in chemical industries, drainage, food wastes, and unused wells, vehicles etc.</a:t>
            </a:r>
          </a:p>
        </p:txBody>
      </p:sp>
      <p:sp>
        <p:nvSpPr>
          <p:cNvPr id="7" name="Slide Number Placeholder 6"/>
          <p:cNvSpPr>
            <a:spLocks noGrp="1"/>
          </p:cNvSpPr>
          <p:nvPr>
            <p:ph type="sldNum" sz="quarter" idx="12"/>
          </p:nvPr>
        </p:nvSpPr>
        <p:spPr/>
        <p:txBody>
          <a:bodyPr/>
          <a:lstStyle/>
          <a:p>
            <a:fld id="{B6F15528-21DE-4FAA-801E-634DDDAF4B2B}"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214290"/>
            <a:ext cx="7498080" cy="914400"/>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71538" y="928670"/>
            <a:ext cx="7866888" cy="5643602"/>
          </a:xfrm>
        </p:spPr>
        <p:txBody>
          <a:bodyPr>
            <a:normAutofit/>
          </a:bodyPr>
          <a:lstStyle/>
          <a:p>
            <a:pPr algn="just">
              <a:lnSpc>
                <a:spcPct val="150000"/>
              </a:lnSpc>
            </a:pPr>
            <a:r>
              <a:rPr lang="en-IN" sz="2000" dirty="0" smtClean="0">
                <a:latin typeface="Times New Roman" pitchFamily="18" charset="0"/>
                <a:cs typeface="Times New Roman" pitchFamily="18" charset="0"/>
              </a:rPr>
              <a:t>All these parameters of environment are essential to monitor so that efficiency of industries will be increased.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work is focused on, utilizing the interdisciplinary advances in different engineering fields, to suggest a new design form with modified capabilities of an efficient, real time, reliable and realizable, at low cost, industrial environment monitoring 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efficient environmental monitoring system is required to monitor and assess the conditions just in case of exceeding the prescribed level of parameters (e.g., noise, CO and radiation levels).</a:t>
            </a:r>
          </a:p>
        </p:txBody>
      </p:sp>
      <p:sp>
        <p:nvSpPr>
          <p:cNvPr id="7" name="Slide Number Placeholder 6"/>
          <p:cNvSpPr>
            <a:spLocks noGrp="1"/>
          </p:cNvSpPr>
          <p:nvPr>
            <p:ph type="sldNum" sz="quarter" idx="12"/>
          </p:nvPr>
        </p:nvSpPr>
        <p:spPr/>
        <p:txBody>
          <a:bodyPr/>
          <a:lstStyle/>
          <a:p>
            <a:fld id="{B6F15528-21DE-4FAA-801E-634DDDAF4B2B}"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 xmlns:p14="http://schemas.microsoft.com/office/powerpoint/2010/main" val="2106785387"/>
              </p:ext>
            </p:extLst>
          </p:nvPr>
        </p:nvGraphicFramePr>
        <p:xfrm>
          <a:off x="1071538" y="285728"/>
          <a:ext cx="7867650" cy="5490779"/>
        </p:xfrm>
        <a:graphic>
          <a:graphicData uri="http://schemas.openxmlformats.org/drawingml/2006/table">
            <a:tbl>
              <a:tblPr firstRow="1" bandRow="1">
                <a:tableStyleId>{5C22544A-7EE6-4342-B048-85BDC9FD1C3A}</a:tableStyleId>
              </a:tblPr>
              <a:tblGrid>
                <a:gridCol w="2438392"/>
                <a:gridCol w="2133608"/>
                <a:gridCol w="3295650"/>
              </a:tblGrid>
              <a:tr h="337760">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2989235">
                <a:tc>
                  <a:txBody>
                    <a:bodyPr/>
                    <a:lstStyle/>
                    <a:p>
                      <a:pPr algn="just">
                        <a:lnSpc>
                          <a:spcPct val="150000"/>
                        </a:lnSpc>
                      </a:pPr>
                      <a:r>
                        <a:rPr lang="en-IN" sz="2000" dirty="0" smtClean="0">
                          <a:latin typeface="Times New Roman" pitchFamily="18" charset="0"/>
                          <a:cs typeface="Times New Roman" pitchFamily="18" charset="0"/>
                        </a:rPr>
                        <a:t>Optimizing</a:t>
                      </a:r>
                      <a:r>
                        <a:rPr lang="en-IN" sz="2000" baseline="0" dirty="0" smtClean="0">
                          <a:latin typeface="Times New Roman" pitchFamily="18" charset="0"/>
                          <a:cs typeface="Times New Roman" pitchFamily="18" charset="0"/>
                        </a:rPr>
                        <a:t> sensor deployment and maintenance costs for large-scale environmental monitoring</a:t>
                      </a:r>
                      <a:endParaRPr lang="en-IN"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err="1" smtClean="0">
                          <a:latin typeface="Times New Roman" pitchFamily="18" charset="0"/>
                          <a:cs typeface="Times New Roman" pitchFamily="18" charset="0"/>
                        </a:rPr>
                        <a:t>Xiaofan</a:t>
                      </a:r>
                      <a:r>
                        <a:rPr lang="en-IN" sz="2000" dirty="0" smtClean="0">
                          <a:latin typeface="Times New Roman" pitchFamily="18" charset="0"/>
                          <a:cs typeface="Times New Roman" pitchFamily="18" charset="0"/>
                        </a:rPr>
                        <a:t> Yu; </a:t>
                      </a:r>
                      <a:r>
                        <a:rPr lang="en-IN" sz="2000" dirty="0" err="1" smtClean="0">
                          <a:latin typeface="Times New Roman" pitchFamily="18" charset="0"/>
                          <a:cs typeface="Times New Roman" pitchFamily="18" charset="0"/>
                        </a:rPr>
                        <a:t>Kazim</a:t>
                      </a:r>
                      <a:r>
                        <a:rPr lang="en-IN" sz="2000" dirty="0" smtClean="0">
                          <a:latin typeface="Times New Roman" pitchFamily="18" charset="0"/>
                          <a:cs typeface="Times New Roman" pitchFamily="18" charset="0"/>
                        </a:rPr>
                        <a:t> Ergun; </a:t>
                      </a:r>
                      <a:r>
                        <a:rPr lang="en-IN" sz="2000" dirty="0" err="1" smtClean="0">
                          <a:latin typeface="Times New Roman" pitchFamily="18" charset="0"/>
                          <a:cs typeface="Times New Roman" pitchFamily="18" charset="0"/>
                        </a:rPr>
                        <a:t>Ludmila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Cherkasova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Tajana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Šimunić</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Rosing</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this article, we formulate a sensor deployment problem to preventively minimize maintenance costs while ensuring tolerable sensing quality and complete connectivity.</a:t>
                      </a:r>
                      <a:endParaRPr lang="en-IN" sz="2000" dirty="0">
                        <a:latin typeface="Times New Roman" pitchFamily="18" charset="0"/>
                        <a:cs typeface="Times New Roman" pitchFamily="18" charset="0"/>
                      </a:endParaRPr>
                    </a:p>
                  </a:txBody>
                  <a:tcPr/>
                </a:tc>
              </a:tr>
              <a:tr h="1887979">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Industry 4.0: Industrial internet of things (IIOT)</a:t>
                      </a:r>
                    </a:p>
                  </a:txBody>
                  <a:tcPr/>
                </a:tc>
                <a:tc>
                  <a:txBody>
                    <a:bodyPr/>
                    <a:lstStyle/>
                    <a:p>
                      <a:pPr algn="just">
                        <a:lnSpc>
                          <a:spcPct val="150000"/>
                        </a:lnSpc>
                      </a:pPr>
                      <a:r>
                        <a:rPr lang="en-IN" sz="2000" dirty="0" err="1" smtClean="0">
                          <a:latin typeface="Times New Roman" pitchFamily="18" charset="0"/>
                          <a:cs typeface="Times New Roman" pitchFamily="18" charset="0"/>
                        </a:rPr>
                        <a:t>Munirathinam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Sathyan</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An explosion of smart devices and technologies has allowed mankind to</a:t>
                      </a:r>
                      <a:r>
                        <a:rPr kumimoji="0" lang="en-IN" sz="2000" b="0" i="0" kern="1200" baseline="0" dirty="0" smtClean="0">
                          <a:solidFill>
                            <a:schemeClr val="dk1"/>
                          </a:solidFill>
                          <a:latin typeface="Times New Roman" pitchFamily="18" charset="0"/>
                          <a:ea typeface="+mn-ea"/>
                          <a:cs typeface="Times New Roman" pitchFamily="18" charset="0"/>
                        </a:rPr>
                        <a:t> </a:t>
                      </a:r>
                      <a:r>
                        <a:rPr kumimoji="0" lang="en-IN" sz="2000" b="0" i="0" kern="1200" dirty="0" smtClean="0">
                          <a:solidFill>
                            <a:schemeClr val="dk1"/>
                          </a:solidFill>
                          <a:latin typeface="Times New Roman" pitchFamily="18" charset="0"/>
                          <a:ea typeface="+mn-ea"/>
                          <a:cs typeface="Times New Roman" pitchFamily="18" charset="0"/>
                        </a:rPr>
                        <a:t>be in constant communication anywhere.</a:t>
                      </a:r>
                      <a:endParaRPr lang="en-IN" sz="2000" dirty="0">
                        <a:latin typeface="Times New Roman" pitchFamily="18" charset="0"/>
                        <a:cs typeface="Times New Roman" pitchFamily="18" charset="0"/>
                      </a:endParaRPr>
                    </a:p>
                  </a:txBody>
                  <a:tcPr/>
                </a:tc>
              </a:tr>
            </a:tbl>
          </a:graphicData>
        </a:graphic>
      </p:graphicFrame>
      <p:sp>
        <p:nvSpPr>
          <p:cNvPr id="6" name="Slide Number Placeholder 5"/>
          <p:cNvSpPr>
            <a:spLocks noGrp="1"/>
          </p:cNvSpPr>
          <p:nvPr>
            <p:ph type="sldNum" sz="quarter" idx="12"/>
          </p:nvPr>
        </p:nvSpPr>
        <p:spPr/>
        <p:txBody>
          <a:bodyPr/>
          <a:lstStyle/>
          <a:p>
            <a:fld id="{B6F15528-21DE-4FAA-801E-634DDDAF4B2B}"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285728"/>
            <a:ext cx="7498080" cy="1066800"/>
          </a:xfrm>
        </p:spPr>
        <p:txBody>
          <a:bodyPr/>
          <a:lstStyle/>
          <a:p>
            <a:r>
              <a:rPr lang="en-US" dirty="0" smtClean="0"/>
              <a:t>Block Diagram</a:t>
            </a:r>
            <a:endParaRPr lang="en-US" dirty="0"/>
          </a:p>
        </p:txBody>
      </p:sp>
      <p:sp>
        <p:nvSpPr>
          <p:cNvPr id="8" name="Slide Number Placeholder 7"/>
          <p:cNvSpPr>
            <a:spLocks noGrp="1"/>
          </p:cNvSpPr>
          <p:nvPr>
            <p:ph type="sldNum" sz="quarter" idx="12"/>
          </p:nvPr>
        </p:nvSpPr>
        <p:spPr/>
        <p:txBody>
          <a:bodyPr/>
          <a:lstStyle/>
          <a:p>
            <a:fld id="{B6F15528-21DE-4FAA-801E-634DDDAF4B2B}" type="slidenum">
              <a:rPr lang="en-US" smtClean="0"/>
              <a:pPr/>
              <a:t>9</a:t>
            </a:fld>
            <a:endParaRPr lang="en-US"/>
          </a:p>
        </p:txBody>
      </p:sp>
      <p:pic>
        <p:nvPicPr>
          <p:cNvPr id="1026" name="Picture 2"/>
          <p:cNvPicPr>
            <a:picLocks noGrp="1" noChangeAspect="1" noChangeArrowheads="1"/>
          </p:cNvPicPr>
          <p:nvPr>
            <p:ph idx="1"/>
          </p:nvPr>
        </p:nvPicPr>
        <p:blipFill>
          <a:blip r:embed="rId2"/>
          <a:srcRect/>
          <a:stretch>
            <a:fillRect/>
          </a:stretch>
        </p:blipFill>
        <p:spPr bwMode="auto">
          <a:xfrm>
            <a:off x="1643042" y="1500174"/>
            <a:ext cx="6915152" cy="470059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285728"/>
            <a:ext cx="7498080" cy="857256"/>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57290" y="1285860"/>
            <a:ext cx="7498080" cy="5072098"/>
          </a:xfrm>
        </p:spPr>
        <p:txBody>
          <a:bodyPr>
            <a:noAutofit/>
          </a:bodyPr>
          <a:lstStyle/>
          <a:p>
            <a:pPr algn="just">
              <a:lnSpc>
                <a:spcPct val="150000"/>
              </a:lnSpc>
            </a:pPr>
            <a:r>
              <a:rPr lang="en-IN" sz="2000" dirty="0" smtClean="0">
                <a:latin typeface="Times New Roman" pitchFamily="18" charset="0"/>
                <a:cs typeface="Times New Roman" pitchFamily="18" charset="0"/>
              </a:rPr>
              <a:t>Environment monitoring with alerting system for an industry is designed, which is a low power, low cost, efficient model for real-time surveillance purpose.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completely avoids the manual intervention by facilitating monitoring and alerting action in order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environmental surveillance.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can be implemented to various industries based on application. </a:t>
            </a:r>
            <a:endParaRPr lang="en-US" sz="2000" dirty="0">
              <a:latin typeface="Times New Roman" pitchFamily="18" charset="0"/>
              <a:cs typeface="Times New Roman" pitchFamily="18" charset="0"/>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14356"/>
            <a:ext cx="7498080" cy="5572164"/>
          </a:xfrm>
        </p:spPr>
        <p:txBody>
          <a:bodyPr>
            <a:noAutofit/>
          </a:bodyPr>
          <a:lstStyle/>
          <a:p>
            <a:pPr algn="just">
              <a:lnSpc>
                <a:spcPct val="150000"/>
              </a:lnSpc>
            </a:pPr>
            <a:r>
              <a:rPr lang="en-IN" sz="2000" dirty="0" smtClean="0">
                <a:latin typeface="Times New Roman" pitchFamily="18" charset="0"/>
                <a:cs typeface="Times New Roman" pitchFamily="18" charset="0"/>
              </a:rPr>
              <a:t>It has many functionalities like detection of fire, dust, smoke and intruders along with gas detection facility and weather forecasting.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is very handy and reliable solution to user by which it is avoiding complexity in installing and maintaining.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a:t>
            </a:r>
            <a:r>
              <a:rPr lang="en-IN" sz="2000" dirty="0" smtClean="0">
                <a:latin typeface="Times New Roman" pitchFamily="18" charset="0"/>
                <a:cs typeface="Times New Roman" pitchFamily="18" charset="0"/>
              </a:rPr>
              <a:t>can be visualized at any time through the app and cloud storage.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Implementation </a:t>
            </a:r>
            <a:r>
              <a:rPr lang="en-IN" sz="2000" dirty="0" smtClean="0">
                <a:latin typeface="Times New Roman" pitchFamily="18" charset="0"/>
                <a:cs typeface="Times New Roman" pitchFamily="18" charset="0"/>
              </a:rPr>
              <a:t>of this system to industries will improve the environmental surveillance in an exponential manner.</a:t>
            </a:r>
            <a:endParaRPr lang="en-US" sz="2000" dirty="0" smtClean="0">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096000"/>
          </a:xfrm>
        </p:spPr>
        <p:txBody>
          <a:bodyPr>
            <a:noAutofit/>
          </a:bodyPr>
          <a:lstStyle/>
          <a:p>
            <a:pPr algn="just">
              <a:lnSpc>
                <a:spcPct val="160000"/>
              </a:lnSpc>
            </a:pPr>
            <a:r>
              <a:rPr lang="en-IN" sz="2000" dirty="0" smtClean="0">
                <a:latin typeface="Times New Roman" pitchFamily="18" charset="0"/>
                <a:cs typeface="Times New Roman" pitchFamily="18" charset="0"/>
              </a:rPr>
              <a:t>[1] He, Y., </a:t>
            </a:r>
            <a:r>
              <a:rPr lang="en-IN" sz="2000" dirty="0" err="1" smtClean="0">
                <a:latin typeface="Times New Roman" pitchFamily="18" charset="0"/>
                <a:cs typeface="Times New Roman" pitchFamily="18" charset="0"/>
              </a:rPr>
              <a:t>Guo</a:t>
            </a:r>
            <a:r>
              <a:rPr lang="en-IN" sz="2000" dirty="0" smtClean="0">
                <a:latin typeface="Times New Roman" pitchFamily="18" charset="0"/>
                <a:cs typeface="Times New Roman" pitchFamily="18" charset="0"/>
              </a:rPr>
              <a:t>, J., &amp; </a:t>
            </a:r>
            <a:r>
              <a:rPr lang="en-IN" sz="2000" dirty="0" err="1" smtClean="0">
                <a:latin typeface="Times New Roman" pitchFamily="18" charset="0"/>
                <a:cs typeface="Times New Roman" pitchFamily="18" charset="0"/>
              </a:rPr>
              <a:t>Zheng</a:t>
            </a:r>
            <a:r>
              <a:rPr lang="en-IN" sz="2000" dirty="0" smtClean="0">
                <a:latin typeface="Times New Roman" pitchFamily="18" charset="0"/>
                <a:cs typeface="Times New Roman" pitchFamily="18" charset="0"/>
              </a:rPr>
              <a:t>, X. (2018). From surveillance to digital twin: Challenges and recent advances of signal processing for industrial internet of things. IEEE Signal Processing Magazine, 35(5), 120-129. </a:t>
            </a: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Munirathinam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Sathyan</a:t>
            </a:r>
            <a:r>
              <a:rPr lang="en-IN" sz="2000" dirty="0" smtClean="0">
                <a:latin typeface="Times New Roman" pitchFamily="18" charset="0"/>
                <a:cs typeface="Times New Roman" pitchFamily="18" charset="0"/>
              </a:rPr>
              <a:t>. "Industry 4.0: Industrial internet of things (IIOT)." Advances in computers. Vol. 117. No. 1. Elsevier, 2020. 129-164. </a:t>
            </a:r>
          </a:p>
          <a:p>
            <a:pPr algn="just">
              <a:lnSpc>
                <a:spcPct val="16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Shilpa</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Khodve</a:t>
            </a:r>
            <a:r>
              <a:rPr lang="en-IN" sz="2000" dirty="0" smtClean="0">
                <a:latin typeface="Times New Roman" pitchFamily="18" charset="0"/>
                <a:cs typeface="Times New Roman" pitchFamily="18" charset="0"/>
              </a:rPr>
              <a:t>, A. N. </a:t>
            </a:r>
            <a:r>
              <a:rPr lang="en-IN" sz="2000" dirty="0" err="1" smtClean="0">
                <a:latin typeface="Times New Roman" pitchFamily="18" charset="0"/>
                <a:cs typeface="Times New Roman" pitchFamily="18" charset="0"/>
              </a:rPr>
              <a:t>Kulkarni,”Web</a:t>
            </a:r>
            <a:r>
              <a:rPr lang="en-IN" sz="2000" dirty="0" smtClean="0">
                <a:latin typeface="Times New Roman" pitchFamily="18" charset="0"/>
                <a:cs typeface="Times New Roman" pitchFamily="18" charset="0"/>
              </a:rPr>
              <a:t> Based Air Pollution Monitoring System” International Journal of Science and Research (IJSR),2014.</a:t>
            </a:r>
          </a:p>
          <a:p>
            <a:pPr algn="just">
              <a:lnSpc>
                <a:spcPct val="160000"/>
              </a:lnSpc>
            </a:pPr>
            <a:r>
              <a:rPr lang="en-IN" sz="2000" dirty="0" smtClean="0">
                <a:latin typeface="Times New Roman" pitchFamily="18" charset="0"/>
                <a:cs typeface="Times New Roman" pitchFamily="18" charset="0"/>
              </a:rPr>
              <a:t>[4] Internet of Things Platform” ,International Conference on Intelligent Computing and Control Systems (ICCS),IEEE,2019.</a:t>
            </a:r>
          </a:p>
          <a:p>
            <a:pPr algn="just">
              <a:lnSpc>
                <a:spcPct val="160000"/>
              </a:lnSpc>
            </a:pPr>
            <a:endParaRPr lang="en-IN" sz="2000" dirty="0">
              <a:latin typeface="Times New Roman" pitchFamily="18" charset="0"/>
              <a:cs typeface="Times New Roman" pitchFamily="18" charset="0"/>
            </a:endParaRPr>
          </a:p>
          <a:p>
            <a:pPr algn="just">
              <a:lnSpc>
                <a:spcPct val="160000"/>
              </a:lnSpc>
            </a:pPr>
            <a:endParaRPr lang="en-IN" sz="2000" dirty="0" smtClean="0">
              <a:latin typeface="Times New Roman" pitchFamily="18" charset="0"/>
              <a:cs typeface="Times New Roman" pitchFamily="18" charset="0"/>
            </a:endParaRPr>
          </a:p>
          <a:p>
            <a:pPr algn="just">
              <a:lnSpc>
                <a:spcPct val="160000"/>
              </a:lnSpc>
            </a:pPr>
            <a:endParaRPr lang="en-US" sz="2000" dirty="0" smtClean="0">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12</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1396</TotalTime>
  <Words>894</Words>
  <Application>Microsoft Office PowerPoint</Application>
  <PresentationFormat>On-screen Show (4:3)</PresentationFormat>
  <Paragraphs>81</Paragraphs>
  <Slides>12</Slides>
  <Notes>4</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     ENVIRONMENT MONITORING SYSTEM IN INDUSTRY USING IOT     </vt:lpstr>
      <vt:lpstr>Abstract</vt:lpstr>
      <vt:lpstr>Slide 3</vt:lpstr>
      <vt:lpstr>Existing System</vt:lpstr>
      <vt:lpstr>Disadvantage of Existing System</vt:lpstr>
      <vt:lpstr>PROPOSED SYSTEM :</vt:lpstr>
      <vt:lpstr>ADVANTAGE</vt:lpstr>
      <vt:lpstr>Slide 8</vt:lpstr>
      <vt:lpstr>Block Diagram</vt:lpstr>
      <vt:lpstr>CONCLUSION</vt:lpstr>
      <vt:lpstr>Slide 11</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606</cp:revision>
  <dcterms:created xsi:type="dcterms:W3CDTF">2006-08-16T00:00:00Z</dcterms:created>
  <dcterms:modified xsi:type="dcterms:W3CDTF">2022-05-18T07:59:46Z</dcterms:modified>
</cp:coreProperties>
</file>