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724400"/>
          </a:xfrm>
        </p:spPr>
        <p:txBody>
          <a:bodyPr>
            <a:normAutofit/>
          </a:bodyPr>
          <a:lstStyle/>
          <a:p>
            <a:pPr algn="ctr"/>
            <a:r>
              <a:rPr lang="en-IN" b="1" dirty="0" smtClean="0">
                <a:latin typeface="Times New Roman" pitchFamily="18" charset="0"/>
                <a:cs typeface="Times New Roman" pitchFamily="18" charset="0"/>
              </a:rPr>
              <a:t>Enhancing Remembrance of Password as an Image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pPr>
            <a:r>
              <a:rPr lang="en-US" sz="2000" dirty="0" smtClean="0">
                <a:latin typeface="Times New Roman" pitchFamily="18" charset="0"/>
                <a:cs typeface="Times New Roman" pitchFamily="18" charset="0"/>
              </a:rPr>
              <a:t>This paper focuses on changing the system of having ‘text’ as password as people tend to often forget their passwords and have to recover it.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Proposing </a:t>
            </a:r>
            <a:r>
              <a:rPr lang="en-US" sz="2000" dirty="0" smtClean="0">
                <a:latin typeface="Times New Roman" pitchFamily="18" charset="0"/>
                <a:cs typeface="Times New Roman" pitchFamily="18" charset="0"/>
              </a:rPr>
              <a:t>the system of having picture as a password which is kept encrypted in a database and decrypted and matched to check for authorization of user.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has been scientifically proven that it’s easier for a human mind to remember a picture, something they can see rather than text</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762000"/>
            <a:ext cx="7498080" cy="5791200"/>
          </a:xfrm>
        </p:spPr>
        <p:txBody>
          <a:bodyPr>
            <a:noAutofit/>
          </a:bodyPr>
          <a:lstStyle/>
          <a:p>
            <a:pPr lvl="0" algn="just">
              <a:lnSpc>
                <a:spcPct val="150000"/>
              </a:lnSpc>
            </a:pPr>
            <a:r>
              <a:rPr lang="en-US" sz="2000" dirty="0" smtClean="0">
                <a:latin typeface="Times New Roman" pitchFamily="18" charset="0"/>
                <a:cs typeface="Times New Roman" pitchFamily="18" charset="0"/>
              </a:rPr>
              <a:t>We argue that this is because existing password schemes do not fully leverage humans’ cognitive strengths, and we thus examine techniques to enhance password </a:t>
            </a:r>
            <a:r>
              <a:rPr lang="en-US" sz="2000" dirty="0" err="1" smtClean="0">
                <a:latin typeface="Times New Roman" pitchFamily="18" charset="0"/>
                <a:cs typeface="Times New Roman" pitchFamily="18" charset="0"/>
              </a:rPr>
              <a:t>memorability</a:t>
            </a:r>
            <a:r>
              <a:rPr lang="en-US" sz="2000" dirty="0" smtClean="0">
                <a:latin typeface="Times New Roman" pitchFamily="18" charset="0"/>
                <a:cs typeface="Times New Roman" pitchFamily="18" charset="0"/>
              </a:rPr>
              <a:t> that incorporate scientific understanding of long-term memory.</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All </a:t>
            </a:r>
            <a:r>
              <a:rPr lang="en-US" sz="2000" dirty="0" smtClean="0">
                <a:latin typeface="Times New Roman" pitchFamily="18" charset="0"/>
                <a:cs typeface="Times New Roman" pitchFamily="18" charset="0"/>
              </a:rPr>
              <a:t>of these were significantly higher than the control conditions representing existing graphical password schemes.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existing </a:t>
            </a:r>
            <a:r>
              <a:rPr lang="en-US" sz="2000" dirty="0" err="1" smtClean="0">
                <a:latin typeface="Times New Roman" pitchFamily="18" charset="0"/>
                <a:cs typeface="Times New Roman" pitchFamily="18" charset="0"/>
              </a:rPr>
              <a:t>cognometric</a:t>
            </a:r>
            <a:r>
              <a:rPr lang="en-US" sz="2000" dirty="0" smtClean="0">
                <a:latin typeface="Times New Roman" pitchFamily="18" charset="0"/>
                <a:cs typeface="Times New Roman" pitchFamily="18" charset="0"/>
              </a:rPr>
              <a:t> graphical password schemes, mouse input is used to select an image, where the images in a portfolio remain the same but are positioned randomly each time that a portfolio is loaded to compensate for shoulder surfing risk during login.</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Traditional user-chosen textual passwords suffer from security problems because of password reuse and predictable patterns.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usability and security problems of using cognitive questions for authentication, and several other studies point out the vulnerability of this approach to targeted guessing attacks.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made a deeper investigation of this issue through a direct comparison between schemes offering different combinations of cues, and we found that spatial cues did not significantly contribute to enhance </a:t>
            </a:r>
            <a:r>
              <a:rPr lang="en-US" sz="2000" dirty="0" err="1" smtClean="0">
                <a:latin typeface="Times New Roman" pitchFamily="18" charset="0"/>
                <a:cs typeface="Times New Roman" pitchFamily="18" charset="0"/>
              </a:rPr>
              <a:t>memorability</a:t>
            </a:r>
            <a:r>
              <a:rPr lang="en-US" sz="2000" dirty="0" smtClean="0">
                <a:latin typeface="Times New Roman" pitchFamily="18" charset="0"/>
                <a:cs typeface="Times New Roman" pitchFamily="18" charset="0"/>
              </a:rPr>
              <a:t>, while verbal cues made a significant contribution in this regard.</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990600"/>
            <a:ext cx="7498080" cy="5562600"/>
          </a:xfrm>
        </p:spPr>
        <p:txBody>
          <a:bodyPr>
            <a:noAutofit/>
          </a:bodyPr>
          <a:lstStyle/>
          <a:p>
            <a:pPr lvl="0" algn="just">
              <a:lnSpc>
                <a:spcPct val="150000"/>
              </a:lnSpc>
            </a:pPr>
            <a:r>
              <a:rPr lang="en-US" sz="2000" dirty="0" smtClean="0">
                <a:latin typeface="Times New Roman" pitchFamily="18" charset="0"/>
                <a:cs typeface="Times New Roman" pitchFamily="18" charset="0"/>
              </a:rPr>
              <a:t>A new graphical password authentication technique is proposed which is resistant to shoulder surfing and also other types of possible attacks to some extent.</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Our </a:t>
            </a:r>
            <a:r>
              <a:rPr lang="en-US" sz="2000" dirty="0" smtClean="0">
                <a:latin typeface="Times New Roman" pitchFamily="18" charset="0"/>
                <a:cs typeface="Times New Roman" pitchFamily="18" charset="0"/>
              </a:rPr>
              <a:t>proposed technique is resistant to shoulder surfing to some extent and also to other possible attacks. It is a combination of recognition and recall based approach.</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 </a:t>
            </a:r>
            <a:r>
              <a:rPr lang="en-US" sz="2000" dirty="0" smtClean="0">
                <a:latin typeface="Times New Roman" pitchFamily="18" charset="0"/>
                <a:cs typeface="Times New Roman" pitchFamily="18" charset="0"/>
              </a:rPr>
              <a:t>proposed system provides a strong security against brute force and guessing attacks as it has a good combination of two types of graphical passwords.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15000"/>
          </a:xfrm>
        </p:spPr>
        <p:txBody>
          <a:bodyPr>
            <a:normAutofit/>
          </a:bodyPr>
          <a:lstStyle/>
          <a:p>
            <a:pPr lvl="0" algn="just">
              <a:lnSpc>
                <a:spcPct val="150000"/>
              </a:lnSpc>
            </a:pPr>
            <a:r>
              <a:rPr lang="en-US" sz="2000" dirty="0" smtClean="0">
                <a:latin typeface="Times New Roman" pitchFamily="18" charset="0"/>
                <a:cs typeface="Times New Roman" pitchFamily="18" charset="0"/>
              </a:rPr>
              <a:t>The top performance of the system-generated mnemonic and picture condition was due, at least in part, to picture creation.</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encoding helps people to remember and retrieve the processed information efficiently over an extended period of time.</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JPEG </a:t>
            </a:r>
            <a:r>
              <a:rPr lang="en-US" sz="2000" dirty="0" smtClean="0">
                <a:latin typeface="Times New Roman" pitchFamily="18" charset="0"/>
                <a:cs typeface="Times New Roman" pitchFamily="18" charset="0"/>
              </a:rPr>
              <a:t>compression uses DCT to transform successive sub-image blocks (8x8 pixels) into 64 DCT coefficients.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Data </a:t>
            </a:r>
            <a:r>
              <a:rPr lang="en-US" sz="2000" dirty="0" smtClean="0">
                <a:latin typeface="Times New Roman" pitchFamily="18" charset="0"/>
                <a:cs typeface="Times New Roman" pitchFamily="18" charset="0"/>
              </a:rPr>
              <a:t>is inserted into these coefficients‘ insignificant bits. However, altering any single coefficient would affect the entire 64 block pixels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1" y="1447800"/>
            <a:ext cx="7010400" cy="449580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8382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This paper is tried to improve the remembrance of password as a picture. It is prove that human being is more convenient to remember a picture than a text.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is an attempt to improve the process of normal password system to some other manners. We are try to develop a software to implement this process of remembrance password as a picture.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the future enhancement we will implement this system where we can encrypt the whole data in the image and also the image can also be encrypted so in this way there will be implementation of the double protection of the data</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50000"/>
              </a:lnSpc>
            </a:pPr>
            <a:r>
              <a:rPr lang="en-US" sz="1600" dirty="0" smtClean="0">
                <a:latin typeface="Times New Roman" pitchFamily="18" charset="0"/>
                <a:cs typeface="Times New Roman" pitchFamily="18" charset="0"/>
              </a:rPr>
              <a:t>[1</a:t>
            </a:r>
            <a:r>
              <a:rPr lang="en-US" sz="1600" dirty="0" smtClean="0">
                <a:latin typeface="Times New Roman" pitchFamily="18" charset="0"/>
                <a:cs typeface="Times New Roman" pitchFamily="18" charset="0"/>
              </a:rPr>
              <a:t>] Ross J. Anderson and Fabien A. P. </a:t>
            </a:r>
            <a:r>
              <a:rPr lang="en-US" sz="1600" dirty="0" err="1" smtClean="0">
                <a:latin typeface="Times New Roman" pitchFamily="18" charset="0"/>
                <a:cs typeface="Times New Roman" pitchFamily="18" charset="0"/>
              </a:rPr>
              <a:t>Petitcolas</a:t>
            </a:r>
            <a:r>
              <a:rPr lang="en-US" sz="1600" dirty="0" smtClean="0">
                <a:latin typeface="Times New Roman" pitchFamily="18" charset="0"/>
                <a:cs typeface="Times New Roman" pitchFamily="18" charset="0"/>
              </a:rPr>
              <a:t>, (1998), ‘On The Limits Of </a:t>
            </a:r>
            <a:r>
              <a:rPr lang="en-US" sz="1600" dirty="0" err="1" smtClean="0">
                <a:latin typeface="Times New Roman" pitchFamily="18" charset="0"/>
                <a:cs typeface="Times New Roman" pitchFamily="18" charset="0"/>
              </a:rPr>
              <a:t>Steganography</a:t>
            </a:r>
            <a:r>
              <a:rPr lang="en-US" sz="1600" dirty="0" smtClean="0">
                <a:latin typeface="Times New Roman" pitchFamily="18" charset="0"/>
                <a:cs typeface="Times New Roman" pitchFamily="18" charset="0"/>
              </a:rPr>
              <a:t>’, IEEE Journal On Selected Areas In Communication, ISSN: 0733-8716, </a:t>
            </a:r>
            <a:r>
              <a:rPr lang="en-US" sz="1600" dirty="0" err="1" smtClean="0">
                <a:latin typeface="Times New Roman" pitchFamily="18" charset="0"/>
                <a:cs typeface="Times New Roman" pitchFamily="18" charset="0"/>
              </a:rPr>
              <a:t>Vol</a:t>
            </a:r>
            <a:r>
              <a:rPr lang="en-US" sz="1600" dirty="0" smtClean="0">
                <a:latin typeface="Times New Roman" pitchFamily="18" charset="0"/>
                <a:cs typeface="Times New Roman" pitchFamily="18" charset="0"/>
              </a:rPr>
              <a:t>: 16, Issue: 4, Pg. 474- 481, May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[2</a:t>
            </a:r>
            <a:r>
              <a:rPr lang="en-US" sz="1600" dirty="0" smtClean="0">
                <a:latin typeface="Times New Roman" pitchFamily="18" charset="0"/>
                <a:cs typeface="Times New Roman" pitchFamily="18" charset="0"/>
              </a:rPr>
              <a:t>] Jing-Ming </a:t>
            </a:r>
            <a:r>
              <a:rPr lang="en-US" sz="1600" dirty="0" err="1" smtClean="0">
                <a:latin typeface="Times New Roman" pitchFamily="18" charset="0"/>
                <a:cs typeface="Times New Roman" pitchFamily="18" charset="0"/>
              </a:rPr>
              <a:t>Guo</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Thanh</a:t>
            </a:r>
            <a:r>
              <a:rPr lang="en-US" sz="1600" dirty="0" smtClean="0">
                <a:latin typeface="Times New Roman" pitchFamily="18" charset="0"/>
                <a:cs typeface="Times New Roman" pitchFamily="18" charset="0"/>
              </a:rPr>
              <a:t>-Nam Le, (2010), ‘Secret Communication Using JPEG Double Compression’, IEEE Signal Processing Letters, ISSN: 1558-2361, </a:t>
            </a:r>
            <a:r>
              <a:rPr lang="en-US" sz="1600" dirty="0" err="1" smtClean="0">
                <a:latin typeface="Times New Roman" pitchFamily="18" charset="0"/>
                <a:cs typeface="Times New Roman" pitchFamily="18" charset="0"/>
              </a:rPr>
              <a:t>Vol</a:t>
            </a:r>
            <a:r>
              <a:rPr lang="en-US" sz="1600" dirty="0" smtClean="0">
                <a:latin typeface="Times New Roman" pitchFamily="18" charset="0"/>
                <a:cs typeface="Times New Roman" pitchFamily="18" charset="0"/>
              </a:rPr>
              <a:t>: 17, Issue: 10, pg. 879-882, 23 August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[3</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Qian</a:t>
            </a:r>
            <a:r>
              <a:rPr lang="en-US" sz="1600" dirty="0" smtClean="0">
                <a:latin typeface="Times New Roman" pitchFamily="18" charset="0"/>
                <a:cs typeface="Times New Roman" pitchFamily="18" charset="0"/>
              </a:rPr>
              <a:t> Mao, </a:t>
            </a:r>
            <a:r>
              <a:rPr lang="en-US" sz="1600" dirty="0" err="1" smtClean="0">
                <a:latin typeface="Times New Roman" pitchFamily="18" charset="0"/>
                <a:cs typeface="Times New Roman" pitchFamily="18" charset="0"/>
              </a:rPr>
              <a:t>KarunanithiBharanitharan</a:t>
            </a:r>
            <a:r>
              <a:rPr lang="en-US" sz="1600" dirty="0" smtClean="0">
                <a:latin typeface="Times New Roman" pitchFamily="18" charset="0"/>
                <a:cs typeface="Times New Roman" pitchFamily="18" charset="0"/>
              </a:rPr>
              <a:t>, Chin-Chen Chang, (2015), ‘Multi-round dynamic swap optimization for </a:t>
            </a:r>
            <a:r>
              <a:rPr lang="en-US" sz="1600" dirty="0" err="1" smtClean="0">
                <a:latin typeface="Times New Roman" pitchFamily="18" charset="0"/>
                <a:cs typeface="Times New Roman" pitchFamily="18" charset="0"/>
              </a:rPr>
              <a:t>tablebased</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steganography</a:t>
            </a:r>
            <a:r>
              <a:rPr lang="en-US" sz="1600" dirty="0" smtClean="0">
                <a:latin typeface="Times New Roman" pitchFamily="18" charset="0"/>
                <a:cs typeface="Times New Roman" pitchFamily="18" charset="0"/>
              </a:rPr>
              <a:t>’, IET Image Processing, ISSN: 1751- 9667, </a:t>
            </a:r>
            <a:r>
              <a:rPr lang="en-US" sz="1600" dirty="0" err="1" smtClean="0">
                <a:latin typeface="Times New Roman" pitchFamily="18" charset="0"/>
                <a:cs typeface="Times New Roman" pitchFamily="18" charset="0"/>
              </a:rPr>
              <a:t>Vol</a:t>
            </a:r>
            <a:r>
              <a:rPr lang="en-US" sz="1600" dirty="0" smtClean="0">
                <a:latin typeface="Times New Roman" pitchFamily="18" charset="0"/>
                <a:cs typeface="Times New Roman" pitchFamily="18" charset="0"/>
              </a:rPr>
              <a:t>: 9, Issue: 12, pg. 1073-1082, 23 November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[4</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Weiming</a:t>
            </a:r>
            <a:r>
              <a:rPr lang="en-US" sz="1600" dirty="0" smtClean="0">
                <a:latin typeface="Times New Roman" pitchFamily="18" charset="0"/>
                <a:cs typeface="Times New Roman" pitchFamily="18" charset="0"/>
              </a:rPr>
              <a:t> Zhang, </a:t>
            </a:r>
            <a:r>
              <a:rPr lang="en-US" sz="1600" dirty="0" err="1" smtClean="0">
                <a:latin typeface="Times New Roman" pitchFamily="18" charset="0"/>
                <a:cs typeface="Times New Roman" pitchFamily="18" charset="0"/>
              </a:rPr>
              <a:t>Hui</a:t>
            </a:r>
            <a:r>
              <a:rPr lang="en-US" sz="1600" dirty="0" smtClean="0">
                <a:latin typeface="Times New Roman" pitchFamily="18" charset="0"/>
                <a:cs typeface="Times New Roman" pitchFamily="18" charset="0"/>
              </a:rPr>
              <a:t> Wang, </a:t>
            </a:r>
            <a:r>
              <a:rPr lang="en-US" sz="1600" dirty="0" err="1" smtClean="0">
                <a:latin typeface="Times New Roman" pitchFamily="18" charset="0"/>
                <a:cs typeface="Times New Roman" pitchFamily="18" charset="0"/>
              </a:rPr>
              <a:t>DongdongHou</a:t>
            </a:r>
            <a:r>
              <a:rPr lang="en-US" sz="1600" dirty="0" smtClean="0">
                <a:latin typeface="Times New Roman" pitchFamily="18" charset="0"/>
                <a:cs typeface="Times New Roman" pitchFamily="18" charset="0"/>
              </a:rPr>
              <a:t>, and </a:t>
            </a:r>
            <a:r>
              <a:rPr lang="en-US" sz="1600" dirty="0" err="1" smtClean="0">
                <a:latin typeface="Times New Roman" pitchFamily="18" charset="0"/>
                <a:cs typeface="Times New Roman" pitchFamily="18" charset="0"/>
              </a:rPr>
              <a:t>Nenghai</a:t>
            </a:r>
            <a:r>
              <a:rPr lang="en-US" sz="1600" dirty="0" smtClean="0">
                <a:latin typeface="Times New Roman" pitchFamily="18" charset="0"/>
                <a:cs typeface="Times New Roman" pitchFamily="18" charset="0"/>
              </a:rPr>
              <a:t> Yu, (2016), ‘Reversible Data Hiding in Encrypted Images by Reversible Image Transformation’, IEEE Transactions On Multimedia, ISSN: 1941-0077, </a:t>
            </a:r>
            <a:r>
              <a:rPr lang="en-US" sz="1600" dirty="0" err="1" smtClean="0">
                <a:latin typeface="Times New Roman" pitchFamily="18" charset="0"/>
                <a:cs typeface="Times New Roman" pitchFamily="18" charset="0"/>
              </a:rPr>
              <a:t>Vol</a:t>
            </a:r>
            <a:r>
              <a:rPr lang="en-US" sz="1600" dirty="0" smtClean="0">
                <a:latin typeface="Times New Roman" pitchFamily="18" charset="0"/>
                <a:cs typeface="Times New Roman" pitchFamily="18" charset="0"/>
              </a:rPr>
              <a:t>: 18, Issue: 8, Pg. 1469- 1479, 17 May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[5</a:t>
            </a:r>
            <a:r>
              <a:rPr lang="en-US" sz="1600" dirty="0" smtClean="0">
                <a:latin typeface="Times New Roman" pitchFamily="18" charset="0"/>
                <a:cs typeface="Times New Roman" pitchFamily="18" charset="0"/>
              </a:rPr>
              <a:t>] Yu-Chi Chen, </a:t>
            </a:r>
            <a:r>
              <a:rPr lang="en-US" sz="1600" dirty="0" err="1" smtClean="0">
                <a:latin typeface="Times New Roman" pitchFamily="18" charset="0"/>
                <a:cs typeface="Times New Roman" pitchFamily="18" charset="0"/>
              </a:rPr>
              <a:t>GwoboaHorng</a:t>
            </a:r>
            <a:r>
              <a:rPr lang="en-US" sz="1600" dirty="0" smtClean="0">
                <a:latin typeface="Times New Roman" pitchFamily="18" charset="0"/>
                <a:cs typeface="Times New Roman" pitchFamily="18" charset="0"/>
              </a:rPr>
              <a:t>, and Du-</a:t>
            </a:r>
            <a:r>
              <a:rPr lang="en-US" sz="1600" dirty="0" err="1" smtClean="0">
                <a:latin typeface="Times New Roman" pitchFamily="18" charset="0"/>
                <a:cs typeface="Times New Roman" pitchFamily="18" charset="0"/>
              </a:rPr>
              <a:t>Shiau</a:t>
            </a:r>
            <a:r>
              <a:rPr lang="en-US" sz="1600" dirty="0" smtClean="0">
                <a:latin typeface="Times New Roman" pitchFamily="18" charset="0"/>
                <a:cs typeface="Times New Roman" pitchFamily="18" charset="0"/>
              </a:rPr>
              <a:t> Tsai, (2012), ‘Cheating Prevention in Visual Cryptography’, IEEE TRANSACTIONS ON IMAGE PROCESSING, ISSN: 1941- 0042, </a:t>
            </a:r>
            <a:r>
              <a:rPr lang="en-US" sz="1600" dirty="0" err="1" smtClean="0">
                <a:latin typeface="Times New Roman" pitchFamily="18" charset="0"/>
                <a:cs typeface="Times New Roman" pitchFamily="18" charset="0"/>
              </a:rPr>
              <a:t>Vol</a:t>
            </a:r>
            <a:r>
              <a:rPr lang="en-US" sz="1600" dirty="0" smtClean="0">
                <a:latin typeface="Times New Roman" pitchFamily="18" charset="0"/>
                <a:cs typeface="Times New Roman" pitchFamily="18" charset="0"/>
              </a:rPr>
              <a:t>: 21, Issue: 7, Pg. 3319-3323, 6 March </a:t>
            </a:r>
            <a:endParaRPr lang="en-IN" sz="1600" dirty="0" smtClean="0">
              <a:latin typeface="Times New Roman" pitchFamily="18" charset="0"/>
              <a:cs typeface="Times New Roman" pitchFamily="18" charset="0"/>
            </a:endParaRPr>
          </a:p>
          <a:p>
            <a:pPr algn="just">
              <a:lnSpc>
                <a:spcPct val="150000"/>
              </a:lnSpc>
              <a:buNone/>
            </a:pP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US" sz="1500" dirty="0" smtClean="0">
                <a:latin typeface="Times New Roman" pitchFamily="18" charset="0"/>
                <a:cs typeface="Times New Roman" pitchFamily="18" charset="0"/>
              </a:rPr>
              <a:t>[6] Deepak Kumar, </a:t>
            </a:r>
            <a:r>
              <a:rPr lang="en-US" sz="1500" dirty="0" err="1" smtClean="0">
                <a:latin typeface="Times New Roman" pitchFamily="18" charset="0"/>
                <a:cs typeface="Times New Roman" pitchFamily="18" charset="0"/>
              </a:rPr>
              <a:t>Shailendra</a:t>
            </a:r>
            <a:r>
              <a:rPr lang="en-US" sz="1500" dirty="0" smtClean="0">
                <a:latin typeface="Times New Roman" pitchFamily="18" charset="0"/>
                <a:cs typeface="Times New Roman" pitchFamily="18" charset="0"/>
              </a:rPr>
              <a:t> Singh, (2011), ‘Secret Data Writing Using DNA Sequences’, International Conference On Emerging Trends In Networks And Computer Communications(ETNCC), ISSN : 978-1-4577-0240-2, 22 April, Udaipur, India </a:t>
            </a:r>
            <a:endParaRPr lang="en-IN" sz="1500" dirty="0" smtClean="0">
              <a:latin typeface="Times New Roman" pitchFamily="18" charset="0"/>
              <a:cs typeface="Times New Roman" pitchFamily="18" charset="0"/>
            </a:endParaRPr>
          </a:p>
          <a:p>
            <a:pPr algn="just">
              <a:lnSpc>
                <a:spcPct val="170000"/>
              </a:lnSpc>
            </a:pPr>
            <a:r>
              <a:rPr lang="en-US" sz="1500" dirty="0" smtClean="0">
                <a:latin typeface="Times New Roman" pitchFamily="18" charset="0"/>
                <a:cs typeface="Times New Roman" pitchFamily="18" charset="0"/>
              </a:rPr>
              <a:t>[7] </a:t>
            </a:r>
            <a:r>
              <a:rPr lang="en-US" sz="1500" dirty="0" err="1" smtClean="0">
                <a:latin typeface="Times New Roman" pitchFamily="18" charset="0"/>
                <a:cs typeface="Times New Roman" pitchFamily="18" charset="0"/>
              </a:rPr>
              <a:t>Mrs.G.Prema</a:t>
            </a:r>
            <a:r>
              <a:rPr lang="en-US" sz="1500" dirty="0" smtClean="0">
                <a:latin typeface="Times New Roman" pitchFamily="18" charset="0"/>
                <a:cs typeface="Times New Roman" pitchFamily="18" charset="0"/>
              </a:rPr>
              <a:t>, </a:t>
            </a:r>
            <a:r>
              <a:rPr lang="en-US" sz="1500" dirty="0" err="1" smtClean="0">
                <a:latin typeface="Times New Roman" pitchFamily="18" charset="0"/>
                <a:cs typeface="Times New Roman" pitchFamily="18" charset="0"/>
              </a:rPr>
              <a:t>S.Natarajan</a:t>
            </a:r>
            <a:r>
              <a:rPr lang="en-US" sz="1500" dirty="0" smtClean="0">
                <a:latin typeface="Times New Roman" pitchFamily="18" charset="0"/>
                <a:cs typeface="Times New Roman" pitchFamily="18" charset="0"/>
              </a:rPr>
              <a:t>, ‘</a:t>
            </a:r>
            <a:r>
              <a:rPr lang="en-US" sz="1500" dirty="0" err="1" smtClean="0">
                <a:latin typeface="Times New Roman" pitchFamily="18" charset="0"/>
                <a:cs typeface="Times New Roman" pitchFamily="18" charset="0"/>
              </a:rPr>
              <a:t>Steganography</a:t>
            </a:r>
            <a:r>
              <a:rPr lang="en-US" sz="1500" dirty="0" smtClean="0">
                <a:latin typeface="Times New Roman" pitchFamily="18" charset="0"/>
                <a:cs typeface="Times New Roman" pitchFamily="18" charset="0"/>
              </a:rPr>
              <a:t> using Genetic Algorithm along with Visual Cryptography for Wireless Network Application’, International Conference On Information Communication And Embedded Systems(ICICES), 21-23 Feb, Chennai, India </a:t>
            </a:r>
            <a:endParaRPr lang="en-IN" sz="1500" dirty="0" smtClean="0">
              <a:latin typeface="Times New Roman" pitchFamily="18" charset="0"/>
              <a:cs typeface="Times New Roman" pitchFamily="18" charset="0"/>
            </a:endParaRPr>
          </a:p>
          <a:p>
            <a:pPr algn="just">
              <a:lnSpc>
                <a:spcPct val="170000"/>
              </a:lnSpc>
            </a:pPr>
            <a:r>
              <a:rPr lang="en-US" sz="1500" dirty="0" smtClean="0">
                <a:latin typeface="Times New Roman" pitchFamily="18" charset="0"/>
                <a:cs typeface="Times New Roman" pitchFamily="18" charset="0"/>
              </a:rPr>
              <a:t>[</a:t>
            </a:r>
            <a:r>
              <a:rPr lang="en-US" sz="1500" dirty="0" smtClean="0">
                <a:latin typeface="Times New Roman" pitchFamily="18" charset="0"/>
                <a:cs typeface="Times New Roman" pitchFamily="18" charset="0"/>
              </a:rPr>
              <a:t>8</a:t>
            </a:r>
            <a:r>
              <a:rPr lang="en-US" sz="1500" dirty="0" smtClean="0">
                <a:latin typeface="Times New Roman" pitchFamily="18" charset="0"/>
                <a:cs typeface="Times New Roman" pitchFamily="18" charset="0"/>
              </a:rPr>
              <a:t>] </a:t>
            </a:r>
            <a:r>
              <a:rPr lang="en-US" sz="1500" dirty="0" err="1" smtClean="0">
                <a:latin typeface="Times New Roman" pitchFamily="18" charset="0"/>
                <a:cs typeface="Times New Roman" pitchFamily="18" charset="0"/>
              </a:rPr>
              <a:t>SoodehAhani</a:t>
            </a:r>
            <a:r>
              <a:rPr lang="en-US" sz="1500" dirty="0" smtClean="0">
                <a:latin typeface="Times New Roman" pitchFamily="18" charset="0"/>
                <a:cs typeface="Times New Roman" pitchFamily="18" charset="0"/>
              </a:rPr>
              <a:t>, </a:t>
            </a:r>
            <a:r>
              <a:rPr lang="en-US" sz="1500" dirty="0" err="1" smtClean="0">
                <a:latin typeface="Times New Roman" pitchFamily="18" charset="0"/>
                <a:cs typeface="Times New Roman" pitchFamily="18" charset="0"/>
              </a:rPr>
              <a:t>ShahrokhGhaemmaghami</a:t>
            </a:r>
            <a:r>
              <a:rPr lang="en-US" sz="1500" dirty="0" smtClean="0">
                <a:latin typeface="Times New Roman" pitchFamily="18" charset="0"/>
                <a:cs typeface="Times New Roman" pitchFamily="18" charset="0"/>
              </a:rPr>
              <a:t>, (2015), ‘</a:t>
            </a:r>
            <a:r>
              <a:rPr lang="en-US" sz="1500" dirty="0" err="1" smtClean="0">
                <a:latin typeface="Times New Roman" pitchFamily="18" charset="0"/>
                <a:cs typeface="Times New Roman" pitchFamily="18" charset="0"/>
              </a:rPr>
              <a:t>Colour</a:t>
            </a:r>
            <a:r>
              <a:rPr lang="en-US" sz="1500" dirty="0" smtClean="0">
                <a:latin typeface="Times New Roman" pitchFamily="18" charset="0"/>
                <a:cs typeface="Times New Roman" pitchFamily="18" charset="0"/>
              </a:rPr>
              <a:t> image </a:t>
            </a:r>
            <a:r>
              <a:rPr lang="en-US" sz="1500" dirty="0" err="1" smtClean="0">
                <a:latin typeface="Times New Roman" pitchFamily="18" charset="0"/>
                <a:cs typeface="Times New Roman" pitchFamily="18" charset="0"/>
              </a:rPr>
              <a:t>steganography</a:t>
            </a:r>
            <a:r>
              <a:rPr lang="en-US" sz="1500" dirty="0" smtClean="0">
                <a:latin typeface="Times New Roman" pitchFamily="18" charset="0"/>
                <a:cs typeface="Times New Roman" pitchFamily="18" charset="0"/>
              </a:rPr>
              <a:t> method based on sparse representation’, IET Image Processing, ISSN: 1751-9659, </a:t>
            </a:r>
            <a:r>
              <a:rPr lang="en-US" sz="1500" dirty="0" err="1" smtClean="0">
                <a:latin typeface="Times New Roman" pitchFamily="18" charset="0"/>
                <a:cs typeface="Times New Roman" pitchFamily="18" charset="0"/>
              </a:rPr>
              <a:t>Vol</a:t>
            </a:r>
            <a:r>
              <a:rPr lang="en-US" sz="1500" dirty="0" smtClean="0">
                <a:latin typeface="Times New Roman" pitchFamily="18" charset="0"/>
                <a:cs typeface="Times New Roman" pitchFamily="18" charset="0"/>
              </a:rPr>
              <a:t>: 9, Issue: 6, pg. 596-505, 1 June </a:t>
            </a:r>
            <a:endParaRPr lang="en-IN" sz="1500" dirty="0" smtClean="0">
              <a:latin typeface="Times New Roman" pitchFamily="18" charset="0"/>
              <a:cs typeface="Times New Roman" pitchFamily="18" charset="0"/>
            </a:endParaRPr>
          </a:p>
          <a:p>
            <a:pPr algn="just">
              <a:lnSpc>
                <a:spcPct val="170000"/>
              </a:lnSpc>
            </a:pPr>
            <a:r>
              <a:rPr lang="en-US" sz="1500" dirty="0" smtClean="0">
                <a:latin typeface="Times New Roman" pitchFamily="18" charset="0"/>
                <a:cs typeface="Times New Roman" pitchFamily="18" charset="0"/>
              </a:rPr>
              <a:t>[9</a:t>
            </a:r>
            <a:r>
              <a:rPr lang="en-US" sz="1500" dirty="0" smtClean="0">
                <a:latin typeface="Times New Roman" pitchFamily="18" charset="0"/>
                <a:cs typeface="Times New Roman" pitchFamily="18" charset="0"/>
              </a:rPr>
              <a:t>] </a:t>
            </a:r>
            <a:r>
              <a:rPr lang="en-US" sz="1500" dirty="0" err="1" smtClean="0">
                <a:latin typeface="Times New Roman" pitchFamily="18" charset="0"/>
                <a:cs typeface="Times New Roman" pitchFamily="18" charset="0"/>
              </a:rPr>
              <a:t>Feng</a:t>
            </a:r>
            <a:r>
              <a:rPr lang="en-US" sz="1500" dirty="0" smtClean="0">
                <a:latin typeface="Times New Roman" pitchFamily="18" charset="0"/>
                <a:cs typeface="Times New Roman" pitchFamily="18" charset="0"/>
              </a:rPr>
              <a:t> Wang , Wan-Li </a:t>
            </a:r>
            <a:r>
              <a:rPr lang="en-US" sz="1500" dirty="0" err="1" smtClean="0">
                <a:latin typeface="Times New Roman" pitchFamily="18" charset="0"/>
                <a:cs typeface="Times New Roman" pitchFamily="18" charset="0"/>
              </a:rPr>
              <a:t>Lyu</a:t>
            </a:r>
            <a:r>
              <a:rPr lang="en-US" sz="1500" dirty="0" smtClean="0">
                <a:latin typeface="Times New Roman" pitchFamily="18" charset="0"/>
                <a:cs typeface="Times New Roman" pitchFamily="18" charset="0"/>
              </a:rPr>
              <a:t>, </a:t>
            </a:r>
            <a:r>
              <a:rPr lang="en-US" sz="1500" dirty="0" err="1" smtClean="0">
                <a:latin typeface="Times New Roman" pitchFamily="18" charset="0"/>
                <a:cs typeface="Times New Roman" pitchFamily="18" charset="0"/>
              </a:rPr>
              <a:t>Jeng-Shyang</a:t>
            </a:r>
            <a:r>
              <a:rPr lang="en-US" sz="1500" dirty="0" smtClean="0">
                <a:latin typeface="Times New Roman" pitchFamily="18" charset="0"/>
                <a:cs typeface="Times New Roman" pitchFamily="18" charset="0"/>
              </a:rPr>
              <a:t> Pan, (2016), ‘Robust image authentication scheme with self-repair capability for </a:t>
            </a:r>
            <a:r>
              <a:rPr lang="en-US" sz="1500" dirty="0" err="1" smtClean="0">
                <a:latin typeface="Times New Roman" pitchFamily="18" charset="0"/>
                <a:cs typeface="Times New Roman" pitchFamily="18" charset="0"/>
              </a:rPr>
              <a:t>greyscale</a:t>
            </a:r>
            <a:r>
              <a:rPr lang="en-US" sz="1500" dirty="0" smtClean="0">
                <a:latin typeface="Times New Roman" pitchFamily="18" charset="0"/>
                <a:cs typeface="Times New Roman" pitchFamily="18" charset="0"/>
              </a:rPr>
              <a:t> source document images via PNG format’, IET Image Processing, ISSN 1751-9659, </a:t>
            </a:r>
            <a:r>
              <a:rPr lang="en-US" sz="1500" dirty="0" err="1" smtClean="0">
                <a:latin typeface="Times New Roman" pitchFamily="18" charset="0"/>
                <a:cs typeface="Times New Roman" pitchFamily="18" charset="0"/>
              </a:rPr>
              <a:t>Vol</a:t>
            </a:r>
            <a:r>
              <a:rPr lang="en-US" sz="1500" dirty="0" smtClean="0">
                <a:latin typeface="Times New Roman" pitchFamily="18" charset="0"/>
                <a:cs typeface="Times New Roman" pitchFamily="18" charset="0"/>
              </a:rPr>
              <a:t>: 10, Issue: 12, pg. 971-978, December </a:t>
            </a:r>
            <a:endParaRPr lang="en-IN" sz="1500" dirty="0" smtClean="0">
              <a:latin typeface="Times New Roman" pitchFamily="18" charset="0"/>
              <a:cs typeface="Times New Roman" pitchFamily="18" charset="0"/>
            </a:endParaRPr>
          </a:p>
          <a:p>
            <a:pPr algn="just">
              <a:lnSpc>
                <a:spcPct val="170000"/>
              </a:lnSpc>
            </a:pPr>
            <a:r>
              <a:rPr lang="en-US" sz="1500" dirty="0" smtClean="0">
                <a:latin typeface="Times New Roman" pitchFamily="18" charset="0"/>
                <a:cs typeface="Times New Roman" pitchFamily="18" charset="0"/>
              </a:rPr>
              <a:t>[10</a:t>
            </a:r>
            <a:r>
              <a:rPr lang="en-US" sz="1500" dirty="0" smtClean="0">
                <a:latin typeface="Times New Roman" pitchFamily="18" charset="0"/>
                <a:cs typeface="Times New Roman" pitchFamily="18" charset="0"/>
              </a:rPr>
              <a:t>] </a:t>
            </a:r>
            <a:r>
              <a:rPr lang="en-US" sz="1500" dirty="0" err="1" smtClean="0">
                <a:latin typeface="Times New Roman" pitchFamily="18" charset="0"/>
                <a:cs typeface="Times New Roman" pitchFamily="18" charset="0"/>
              </a:rPr>
              <a:t>AlsharifAbuadbba</a:t>
            </a:r>
            <a:r>
              <a:rPr lang="en-US" sz="1500" dirty="0" smtClean="0">
                <a:latin typeface="Times New Roman" pitchFamily="18" charset="0"/>
                <a:cs typeface="Times New Roman" pitchFamily="18" charset="0"/>
              </a:rPr>
              <a:t>, Ibrahim </a:t>
            </a:r>
            <a:r>
              <a:rPr lang="en-US" sz="1500" dirty="0" err="1" smtClean="0">
                <a:latin typeface="Times New Roman" pitchFamily="18" charset="0"/>
                <a:cs typeface="Times New Roman" pitchFamily="18" charset="0"/>
              </a:rPr>
              <a:t>Khalil</a:t>
            </a:r>
            <a:r>
              <a:rPr lang="en-US" sz="1500" dirty="0" smtClean="0">
                <a:latin typeface="Times New Roman" pitchFamily="18" charset="0"/>
                <a:cs typeface="Times New Roman" pitchFamily="18" charset="0"/>
              </a:rPr>
              <a:t>, (2017). ‘Walsh–</a:t>
            </a:r>
            <a:r>
              <a:rPr lang="en-US" sz="1500" dirty="0" err="1" smtClean="0">
                <a:latin typeface="Times New Roman" pitchFamily="18" charset="0"/>
                <a:cs typeface="Times New Roman" pitchFamily="18" charset="0"/>
              </a:rPr>
              <a:t>HadamardBased</a:t>
            </a:r>
            <a:r>
              <a:rPr lang="en-US" sz="1500" dirty="0" smtClean="0">
                <a:latin typeface="Times New Roman" pitchFamily="18" charset="0"/>
                <a:cs typeface="Times New Roman" pitchFamily="18" charset="0"/>
              </a:rPr>
              <a:t> 3-D </a:t>
            </a:r>
            <a:r>
              <a:rPr lang="en-US" sz="1500" dirty="0" err="1" smtClean="0">
                <a:latin typeface="Times New Roman" pitchFamily="18" charset="0"/>
                <a:cs typeface="Times New Roman" pitchFamily="18" charset="0"/>
              </a:rPr>
              <a:t>Steganography</a:t>
            </a:r>
            <a:r>
              <a:rPr lang="en-US" sz="1500" dirty="0" smtClean="0">
                <a:latin typeface="Times New Roman" pitchFamily="18" charset="0"/>
                <a:cs typeface="Times New Roman" pitchFamily="18" charset="0"/>
              </a:rPr>
              <a:t> for Protecting Sensitive Information in Point-of-Care’, IEEE TRANSACTIONS ON BIOMEDICAL ENGINEERING, ISSN: 0018-9294, VOL. 64, NO. 9, pg. 2186- 2195, 29 </a:t>
            </a:r>
            <a:r>
              <a:rPr lang="en-US" sz="1500" dirty="0" smtClean="0">
                <a:latin typeface="Times New Roman" pitchFamily="18" charset="0"/>
                <a:cs typeface="Times New Roman" pitchFamily="18" charset="0"/>
              </a:rPr>
              <a:t>November</a:t>
            </a:r>
            <a:endParaRPr lang="en-IN" sz="15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1236</TotalTime>
  <Words>1036</Words>
  <Application>Microsoft Office PowerPoint</Application>
  <PresentationFormat>On-screen Show (4:3)</PresentationFormat>
  <Paragraphs>64</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Enhancing Remembrance of Password as an Image</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2022-05-18T09:37:24Z</dcterms:modified>
</cp:coreProperties>
</file>