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22" r:id="rId2"/>
    <p:sldId id="325" r:id="rId3"/>
    <p:sldId id="328" r:id="rId4"/>
    <p:sldId id="334" r:id="rId5"/>
    <p:sldId id="335" r:id="rId6"/>
    <p:sldId id="337" r:id="rId7"/>
    <p:sldId id="336" r:id="rId8"/>
    <p:sldId id="338" r:id="rId9"/>
    <p:sldId id="339" r:id="rId10"/>
    <p:sldId id="340" r:id="rId11"/>
    <p:sldId id="260" r:id="rId12"/>
    <p:sldId id="341" r:id="rId13"/>
    <p:sldId id="262" r:id="rId14"/>
    <p:sldId id="263" r:id="rId15"/>
    <p:sldId id="342" r:id="rId16"/>
    <p:sldId id="294" r:id="rId17"/>
    <p:sldId id="327" r:id="rId18"/>
    <p:sldId id="326" r:id="rId19"/>
    <p:sldId id="330" r:id="rId20"/>
    <p:sldId id="296" r:id="rId21"/>
    <p:sldId id="295" r:id="rId22"/>
    <p:sldId id="331" r:id="rId23"/>
    <p:sldId id="332" r:id="rId24"/>
    <p:sldId id="323" r:id="rId25"/>
    <p:sldId id="329" r:id="rId26"/>
    <p:sldId id="333"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ENERGY CONSUMPTION PREDICTION BY USING MACHINE LEARNING FOR SMART BUILDING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US" sz="2000" dirty="0" smtClean="0">
                <a:latin typeface="Times New Roman" pitchFamily="18" charset="0"/>
                <a:cs typeface="Times New Roman" pitchFamily="18" charset="0"/>
              </a:rPr>
              <a:t>Building Energy Management System (BEMS) has been a substantial topic nowadays due to its importance in reducing energy wastage.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 the performance of one of BEMS applications which is energy consumption prediction has been stagnant due to problems such as low prediction accuracy.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Thus, this research aims to address the problems by developing a predictive model for energy consumption in Microsoft Azure cloud-based machine learning platform.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324600"/>
          </a:xfrm>
        </p:spPr>
        <p:txBody>
          <a:bodyPr>
            <a:noAutofit/>
          </a:bodyPr>
          <a:lstStyle/>
          <a:p>
            <a:pPr algn="just">
              <a:lnSpc>
                <a:spcPct val="150000"/>
              </a:lnSpc>
            </a:pPr>
            <a:r>
              <a:rPr lang="en-US" sz="2000" dirty="0" smtClean="0">
                <a:latin typeface="Times New Roman" pitchFamily="18" charset="0"/>
                <a:cs typeface="Times New Roman" pitchFamily="18" charset="0"/>
              </a:rPr>
              <a:t>Three methodologies which are Support Vector Machine, Artificial Neural Network, and </a:t>
            </a:r>
            <a:r>
              <a:rPr lang="en-US" sz="2000" dirty="0" err="1" smtClean="0">
                <a:latin typeface="Times New Roman" pitchFamily="18" charset="0"/>
                <a:cs typeface="Times New Roman" pitchFamily="18" charset="0"/>
              </a:rPr>
              <a:t>kNearest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Neighbour</a:t>
            </a:r>
            <a:r>
              <a:rPr lang="en-US" sz="2000" dirty="0" smtClean="0">
                <a:latin typeface="Times New Roman" pitchFamily="18" charset="0"/>
                <a:cs typeface="Times New Roman" pitchFamily="18" charset="0"/>
              </a:rPr>
              <a:t> are proposed for the algorithm of the predictive model.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Focusing on real-life application in Malaysia, two tenants from a commercial building are taken as a case study. The data collected is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and pre-processed before it is used for model training and testing.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performance of each of the methods is compared based on RMSE, NRMSE, and MAPE metrics. The experimentation shows that each tenant’s energy consumption has different distribution characteristics.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IN" b="1" dirty="0" smtClean="0"/>
              <a:t>I</a:t>
            </a:r>
            <a:r>
              <a:rPr lang="en-IN" b="1" dirty="0" smtClean="0"/>
              <a:t>ntroduction</a:t>
            </a:r>
            <a:endParaRPr lang="en-IN" b="1" dirty="0"/>
          </a:p>
        </p:txBody>
      </p:sp>
      <p:sp>
        <p:nvSpPr>
          <p:cNvPr id="3" name="Content Placeholder 2"/>
          <p:cNvSpPr>
            <a:spLocks noGrp="1"/>
          </p:cNvSpPr>
          <p:nvPr>
            <p:ph idx="1"/>
          </p:nvPr>
        </p:nvSpPr>
        <p:spPr>
          <a:xfrm>
            <a:off x="1295400" y="762000"/>
            <a:ext cx="7574280" cy="5791200"/>
          </a:xfrm>
        </p:spPr>
        <p:txBody>
          <a:bodyPr>
            <a:noAutofit/>
          </a:bodyPr>
          <a:lstStyle/>
          <a:p>
            <a:pPr algn="just">
              <a:lnSpc>
                <a:spcPct val="150000"/>
              </a:lnSpc>
            </a:pPr>
            <a:r>
              <a:rPr lang="en-IN" sz="2000" dirty="0" smtClean="0">
                <a:latin typeface="Times New Roman" pitchFamily="18" charset="0"/>
                <a:cs typeface="Times New Roman" pitchFamily="18" charset="0"/>
              </a:rPr>
              <a:t>Smart </a:t>
            </a:r>
            <a:r>
              <a:rPr lang="en-IN" sz="2000" dirty="0" smtClean="0">
                <a:latin typeface="Times New Roman" pitchFamily="18" charset="0"/>
                <a:cs typeface="Times New Roman" pitchFamily="18" charset="0"/>
              </a:rPr>
              <a:t>building concept has been adapted more frequently as an initiative to create an intelligent space area by taking advantage of the rapid development of computational and communication </a:t>
            </a:r>
            <a:r>
              <a:rPr lang="en-IN" sz="2000" dirty="0" smtClean="0">
                <a:latin typeface="Times New Roman" pitchFamily="18" charset="0"/>
                <a:cs typeface="Times New Roman" pitchFamily="18" charset="0"/>
              </a:rPr>
              <a:t>architecture.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concept is not only limited to Malaysia but other countries as well.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General </a:t>
            </a:r>
            <a:r>
              <a:rPr lang="en-IN" sz="2000" dirty="0" smtClean="0">
                <a:latin typeface="Times New Roman" pitchFamily="18" charset="0"/>
                <a:cs typeface="Times New Roman" pitchFamily="18" charset="0"/>
              </a:rPr>
              <a:t>public understanding of smart building concept rotates on the idea of automated process, which is able to automatically control the building’s operation through the usage of instrumentation measures and microcontrollers in two-way </a:t>
            </a:r>
            <a:r>
              <a:rPr lang="en-IN" sz="2000" dirty="0" smtClean="0">
                <a:latin typeface="Times New Roman" pitchFamily="18" charset="0"/>
                <a:cs typeface="Times New Roman" pitchFamily="18" charset="0"/>
              </a:rPr>
              <a:t>communication.</a:t>
            </a:r>
            <a:endParaRPr lang="en-IN"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A smart energy consumption forecasting is important, especially for buildings as buildings’ energy usage is increasing and almost reaches 40% of primary energy use in developed </a:t>
            </a:r>
            <a:r>
              <a:rPr lang="en-IN" sz="2000" dirty="0" smtClean="0">
                <a:latin typeface="Times New Roman" pitchFamily="18" charset="0"/>
                <a:cs typeface="Times New Roman" pitchFamily="18" charset="0"/>
              </a:rPr>
              <a:t>countries.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increasing of energy consumptions towards buildings from day to day create enforcement to this country in managing and reducing the energy consumption as much as possible in order to improve energy efficiency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major advantage of using Microsoft Azure over SPSS is it is user friendly and easy to use even the user only has basic knowledge in cloud computing and machine </a:t>
            </a:r>
            <a:r>
              <a:rPr lang="en-IN" sz="2000" dirty="0" smtClean="0">
                <a:latin typeface="Times New Roman" pitchFamily="18" charset="0"/>
                <a:cs typeface="Times New Roman" pitchFamily="18" charset="0"/>
              </a:rPr>
              <a:t>learning.</a:t>
            </a:r>
            <a:endParaRPr lang="en-IN"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Scope Of The Project</a:t>
            </a:r>
            <a:endParaRPr lang="en-IN" dirty="0"/>
          </a:p>
        </p:txBody>
      </p:sp>
      <p:sp>
        <p:nvSpPr>
          <p:cNvPr id="3" name="Content Placeholder 2"/>
          <p:cNvSpPr>
            <a:spLocks noGrp="1"/>
          </p:cNvSpPr>
          <p:nvPr>
            <p:ph idx="1"/>
          </p:nvPr>
        </p:nvSpPr>
        <p:spPr>
          <a:xfrm>
            <a:off x="1371600" y="1066800"/>
            <a:ext cx="7498080" cy="5562600"/>
          </a:xfrm>
        </p:spPr>
        <p:txBody>
          <a:bodyPr>
            <a:noAutofit/>
          </a:bodyPr>
          <a:lstStyle/>
          <a:p>
            <a:pPr algn="just">
              <a:lnSpc>
                <a:spcPct val="170000"/>
              </a:lnSpc>
            </a:pPr>
            <a:r>
              <a:rPr lang="en-US" sz="2000" dirty="0" smtClean="0">
                <a:latin typeface="Times New Roman" pitchFamily="18" charset="0"/>
                <a:cs typeface="Times New Roman" pitchFamily="18" charset="0"/>
              </a:rPr>
              <a:t>The work done in this paper falls under the scope of a research project named </a:t>
            </a:r>
            <a:r>
              <a:rPr lang="en-US" sz="2000" dirty="0" err="1" smtClean="0">
                <a:latin typeface="Times New Roman" pitchFamily="18" charset="0"/>
                <a:cs typeface="Times New Roman" pitchFamily="18" charset="0"/>
              </a:rPr>
              <a:t>MiGrid</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project mainly aims at creating a holistic </a:t>
            </a:r>
            <a:r>
              <a:rPr lang="en-US" sz="2000" dirty="0" err="1" smtClean="0">
                <a:latin typeface="Times New Roman" pitchFamily="18" charset="0"/>
                <a:cs typeface="Times New Roman" pitchFamily="18" charset="0"/>
              </a:rPr>
              <a:t>testbed</a:t>
            </a:r>
            <a:r>
              <a:rPr lang="en-US" sz="2000" dirty="0" smtClean="0">
                <a:latin typeface="Times New Roman" pitchFamily="18" charset="0"/>
                <a:cs typeface="Times New Roman" pitchFamily="18" charset="0"/>
              </a:rPr>
              <a:t> platform that couples smart buildings and renewable energy storage and production. </a:t>
            </a:r>
            <a:endParaRPr lang="en-US" sz="2000" dirty="0" smtClean="0">
              <a:latin typeface="Times New Roman" pitchFamily="18" charset="0"/>
              <a:cs typeface="Times New Roman" pitchFamily="18" charset="0"/>
            </a:endParaRP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These are wirelessly connected actuators that are supposed to translate electrical signals into mechanical actions to act on appliances. </a:t>
            </a:r>
            <a:endParaRPr lang="en-IN"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smtClean="0"/>
              <a:t>Smart Grids</a:t>
            </a:r>
            <a:endParaRPr lang="en-IN" b="1" dirty="0"/>
          </a:p>
        </p:txBody>
      </p:sp>
      <p:sp>
        <p:nvSpPr>
          <p:cNvPr id="3" name="Content Placeholder 2"/>
          <p:cNvSpPr>
            <a:spLocks noGrp="1"/>
          </p:cNvSpPr>
          <p:nvPr>
            <p:ph idx="1"/>
          </p:nvPr>
        </p:nvSpPr>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The SG comes with an improvement to the network that resides in the on-the-spot feedback about the operations, power interruptions, and electricity consumption.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SG has the ability to tune itself to provide a better state of performance, and a better quality of the energy delivered</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consists of the power lines, transformers, etc. The information given by these assets is used by the smart meters and wireless devices, in addition to </a:t>
            </a:r>
            <a:r>
              <a:rPr lang="en-US" sz="2000" dirty="0" err="1" smtClean="0">
                <a:latin typeface="Times New Roman" pitchFamily="18" charset="0"/>
                <a:cs typeface="Times New Roman" pitchFamily="18" charset="0"/>
              </a:rPr>
              <a:t>microgeneration</a:t>
            </a:r>
            <a:r>
              <a:rPr lang="en-US" sz="2000" dirty="0" smtClean="0">
                <a:latin typeface="Times New Roman" pitchFamily="18" charset="0"/>
                <a:cs typeface="Times New Roman" pitchFamily="18" charset="0"/>
              </a:rPr>
              <a:t> and storage devices. </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Smart grid’s </a:t>
            </a:r>
            <a:r>
              <a:rPr lang="en-US" b="1" dirty="0" smtClean="0"/>
              <a:t>components</a:t>
            </a:r>
            <a:endParaRPr lang="en-IN"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828800"/>
            <a:ext cx="6705600" cy="4495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Energy management systems </a:t>
            </a:r>
            <a:endParaRPr lang="en-IN" dirty="0"/>
          </a:p>
        </p:txBody>
      </p:sp>
      <p:sp>
        <p:nvSpPr>
          <p:cNvPr id="3" name="Content Placeholder 2"/>
          <p:cNvSpPr>
            <a:spLocks noGrp="1"/>
          </p:cNvSpPr>
          <p:nvPr>
            <p:ph idx="1"/>
          </p:nvPr>
        </p:nvSpPr>
        <p:spPr/>
        <p:txBody>
          <a:bodyPr>
            <a:normAutofit/>
          </a:bodyPr>
          <a:lstStyle/>
          <a:p>
            <a:pPr lvl="0" algn="just">
              <a:lnSpc>
                <a:spcPct val="150000"/>
              </a:lnSpc>
            </a:pPr>
            <a:r>
              <a:rPr lang="en-US" sz="2000" dirty="0" smtClean="0">
                <a:latin typeface="Times New Roman" pitchFamily="18" charset="0"/>
                <a:cs typeface="Times New Roman" pitchFamily="18" charset="0"/>
              </a:rPr>
              <a:t>Monitoring Collection of energy consumption related information in order to establish the basis and clarify the changes in targets.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Control </a:t>
            </a:r>
            <a:r>
              <a:rPr lang="en-US" sz="2000" dirty="0" smtClean="0">
                <a:latin typeface="Times New Roman" pitchFamily="18" charset="0"/>
                <a:cs typeface="Times New Roman" pitchFamily="18" charset="0"/>
              </a:rPr>
              <a:t>Putting in place control algorithms in order to correct any deviations from the target.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EMS gets the users involved by displaying their real-time energy consumption. Making the consumers aware of their daily energy usage can have a huge impact on their consuming behaviors. </a:t>
            </a:r>
            <a:endParaRPr lang="en-IN"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Smart building </a:t>
            </a:r>
            <a:endParaRPr lang="en-IN" dirty="0"/>
          </a:p>
        </p:txBody>
      </p:sp>
      <p:sp>
        <p:nvSpPr>
          <p:cNvPr id="3" name="Content Placeholder 2"/>
          <p:cNvSpPr>
            <a:spLocks noGrp="1"/>
          </p:cNvSpPr>
          <p:nvPr>
            <p:ph idx="1"/>
          </p:nvPr>
        </p:nvSpPr>
        <p:spPr/>
        <p:txBody>
          <a:bodyPr>
            <a:normAutofit/>
          </a:bodyPr>
          <a:lstStyle/>
          <a:p>
            <a:pPr algn="just">
              <a:lnSpc>
                <a:spcPct val="170000"/>
              </a:lnSpc>
            </a:pPr>
            <a:r>
              <a:rPr lang="en-US" sz="2000" dirty="0" smtClean="0">
                <a:latin typeface="Times New Roman" pitchFamily="18" charset="0"/>
                <a:cs typeface="Times New Roman" pitchFamily="18" charset="0"/>
              </a:rPr>
              <a:t>Although the term “smart building” (SB) may bring a thought of a fictional smart space from science-fiction movies, but the reality is that SBs exist today, and their number is getting increased. </a:t>
            </a:r>
            <a:endParaRPr lang="en-US" sz="2000" dirty="0" smtClean="0">
              <a:latin typeface="Times New Roman" pitchFamily="18" charset="0"/>
              <a:cs typeface="Times New Roman" pitchFamily="18" charset="0"/>
            </a:endParaRP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With </a:t>
            </a:r>
            <a:r>
              <a:rPr lang="en-US" sz="2000" dirty="0" smtClean="0">
                <a:latin typeface="Times New Roman" pitchFamily="18" charset="0"/>
                <a:cs typeface="Times New Roman" pitchFamily="18" charset="0"/>
              </a:rPr>
              <a:t>recent advances in machine learning (ML), big data analytics, sensor technologies and the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regular buildings can be cost-effectively transformed into SBs with bare minimum infrastructural modifications. </a:t>
            </a:r>
            <a:endParaRPr lang="en-IN"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prediction performance of the stacking model in contrast with existing well-known prediction models including Random Forest, Gradient Boosted Decision Tree, Extreme Gradient Boosting, Support Vector Machine, and </a:t>
            </a:r>
            <a:r>
              <a:rPr lang="en-US" sz="2000" dirty="0" err="1" smtClean="0">
                <a:latin typeface="Times New Roman" pitchFamily="18" charset="0"/>
                <a:cs typeface="Times New Roman" pitchFamily="18" charset="0"/>
              </a:rPr>
              <a:t>KNearest</a:t>
            </a:r>
            <a:r>
              <a:rPr lang="en-US" sz="2000" dirty="0" smtClean="0">
                <a:latin typeface="Times New Roman" pitchFamily="18" charset="0"/>
                <a:cs typeface="Times New Roman" pitchFamily="18" charset="0"/>
              </a:rPr>
              <a:t> Neighbor.</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Most of the existing research is based on single or integration models, which lack improvements in the essence of the algorithm.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Some existing studies have confirmed the effectiveness of using machine learning algorithms to build meta-models of building performance in early building performance evaluation.</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Autofit/>
          </a:bodyPr>
          <a:lstStyle/>
          <a:p>
            <a:pPr lvl="0" algn="just">
              <a:lnSpc>
                <a:spcPct val="150000"/>
              </a:lnSpc>
            </a:pPr>
            <a:r>
              <a:rPr lang="en-US" sz="2000" dirty="0" smtClean="0">
                <a:latin typeface="Times New Roman" pitchFamily="18" charset="0"/>
                <a:cs typeface="Times New Roman" pitchFamily="18" charset="0"/>
              </a:rPr>
              <a:t>Significant opportunities exist to take advantage of external data sources including real-time occupancy sensor networks, changing space schedules, weather forecasts, grid carbon intensity, and other environmental conditions that could help us better predict space set-points and schedules 24x7.</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missing data exists usually due to the interconnectivity or sensor problem which is the main complication for smart building energy </a:t>
            </a:r>
            <a:r>
              <a:rPr lang="en-IN" sz="2000" dirty="0" smtClean="0">
                <a:latin typeface="Times New Roman" pitchFamily="18" charset="0"/>
                <a:cs typeface="Times New Roman" pitchFamily="18" charset="0"/>
              </a:rPr>
              <a:t>metering.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highly skewed data indicates that the data was unbalanced in which certain classes or output exist much frequently than the other output.</a:t>
            </a: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It describes the different recently created strategies for the simplification of this problem, which deal with the engineering, statistical and artificial intelligence techniques.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ANN-based model proved to be more productive than the regression model, and thereby consumed fewer electrical units, as it deals with nonlinear problems in a better way.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Many building structures’ energy utilization undertakings can be perceived as multi objective optimization problems by reasonably recognizing and confirming the multiple objectives.</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By integrating the data collection, data pre-processing, data analysis and generation with a deep neural network model, we propose an architecture for better energy efficiency and consumption in urban buildings of smart cities.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Energy consumption dataset of 300 commercial buildings was used to assess the effectiveness of the proposed algorithm.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this paper we propose a new algorithm for selecting and fine - tuning the hyper parameters of the energy consumption model and tested it on the example of conglomerate of the commercial buildings.</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Autofit/>
          </a:bodyPr>
          <a:lstStyle/>
          <a:p>
            <a:pPr lvl="0" algn="just">
              <a:lnSpc>
                <a:spcPct val="160000"/>
              </a:lnSpc>
            </a:pPr>
            <a:r>
              <a:rPr lang="en-US" sz="2000" dirty="0" smtClean="0">
                <a:latin typeface="Times New Roman" pitchFamily="18" charset="0"/>
                <a:cs typeface="Times New Roman" pitchFamily="18" charset="0"/>
              </a:rPr>
              <a:t>By integrating the machine learning-based approach with model optimization, we propose one architecture for better energy efficiency analysis and consumption in smart city public sector buildings</a:t>
            </a:r>
            <a:r>
              <a:rPr lang="en-US" sz="2000" dirty="0" smtClean="0">
                <a:latin typeface="Times New Roman" pitchFamily="18" charset="0"/>
                <a:cs typeface="Times New Roman" pitchFamily="18" charset="0"/>
              </a:rPr>
              <a:t>.</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method for estimating the consumption of electric power by large commercial centers and business buildings, based on the GBM gradient boosting algorithm with adaptive tuning of hyper parameters using the 𝑘-fold cross-validation and randomization procedures.</a:t>
            </a:r>
            <a:r>
              <a:rPr lang="en-IN" sz="2000" dirty="0" smtClean="0">
                <a:latin typeface="Times New Roman" pitchFamily="18" charset="0"/>
                <a:cs typeface="Times New Roman" pitchFamily="18"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Some of these methods are also used along with predictors in the optimization of the energy consumption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performance of an energy consumption predictive intelligence model is dependent on the sample dataset size that is used for the prediction, and the proper selection </a:t>
            </a:r>
            <a:r>
              <a:rPr lang="en-US" sz="2000" dirty="0" err="1" smtClean="0">
                <a:latin typeface="Times New Roman" pitchFamily="18" charset="0"/>
                <a:cs typeface="Times New Roman" pitchFamily="18" charset="0"/>
              </a:rPr>
              <a:t>ofthe</a:t>
            </a:r>
            <a:r>
              <a:rPr lang="en-US" sz="2000" dirty="0" smtClean="0">
                <a:latin typeface="Times New Roman" pitchFamily="18" charset="0"/>
                <a:cs typeface="Times New Roman" pitchFamily="18" charset="0"/>
              </a:rPr>
              <a:t> deployed model.</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sensitivity analysis is required to quantify the association between the data size and the prediction model’s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role of computational intelligent techniques in developing an intelligent framework for overseeing energy efficiency.</a:t>
            </a:r>
            <a:endParaRPr lang="en-IN"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60960"/>
          <a:ext cx="7867650" cy="6690984"/>
        </p:xfrm>
        <a:graphic>
          <a:graphicData uri="http://schemas.openxmlformats.org/drawingml/2006/table">
            <a:tbl>
              <a:tblPr firstRow="1" bandRow="1">
                <a:tableStyleId>{5C22544A-7EE6-4342-B048-85BDC9FD1C3A}</a:tableStyleId>
              </a:tblPr>
              <a:tblGrid>
                <a:gridCol w="2133600"/>
                <a:gridCol w="1600200"/>
                <a:gridCol w="4133850"/>
              </a:tblGrid>
              <a:tr h="387356">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4022540">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TensorFlow</a:t>
                      </a:r>
                      <a:r>
                        <a:rPr lang="en-US" sz="2000" dirty="0">
                          <a:latin typeface="Times New Roman" pitchFamily="18" charset="0"/>
                          <a:ea typeface="Times New Roman"/>
                          <a:cs typeface="Times New Roman" pitchFamily="18" charset="0"/>
                        </a:rPr>
                        <a:t>: Large-Scale Machine Learning on Heterogeneous Distributed Systems</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Abadi</a:t>
                      </a:r>
                      <a:r>
                        <a:rPr lang="en-US" sz="2000" dirty="0">
                          <a:latin typeface="Times New Roman" pitchFamily="18" charset="0"/>
                          <a:ea typeface="Times New Roman"/>
                          <a:cs typeface="Times New Roman" pitchFamily="18" charset="0"/>
                        </a:rPr>
                        <a:t>, </a:t>
                      </a:r>
                      <a:r>
                        <a:rPr lang="en-US" sz="2000" dirty="0" err="1">
                          <a:latin typeface="Times New Roman" pitchFamily="18" charset="0"/>
                          <a:ea typeface="Times New Roman"/>
                          <a:cs typeface="Times New Roman" pitchFamily="18" charset="0"/>
                        </a:rPr>
                        <a:t>Martín</a:t>
                      </a:r>
                      <a:r>
                        <a:rPr lang="en-US" sz="2000" dirty="0">
                          <a:latin typeface="Times New Roman" pitchFamily="18" charset="0"/>
                          <a:ea typeface="Times New Roman"/>
                          <a:cs typeface="Times New Roman" pitchFamily="18" charset="0"/>
                        </a:rPr>
                        <a:t>, et al., 2016. </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A computation expressed using </a:t>
                      </a:r>
                      <a:r>
                        <a:rPr lang="en-US" sz="2000" dirty="0" err="1">
                          <a:latin typeface="Times New Roman" pitchFamily="18" charset="0"/>
                          <a:ea typeface="Times New Roman"/>
                          <a:cs typeface="Times New Roman" pitchFamily="18" charset="0"/>
                        </a:rPr>
                        <a:t>TensorFlow</a:t>
                      </a:r>
                      <a:r>
                        <a:rPr lang="en-US" sz="2000" dirty="0">
                          <a:latin typeface="Times New Roman" pitchFamily="18" charset="0"/>
                          <a:ea typeface="Times New Roman"/>
                          <a:cs typeface="Times New Roman" pitchFamily="18" charset="0"/>
                        </a:rPr>
                        <a:t> can be executed with little or no change on a wide variety of heterogeneous systems, ranging from mobile devices such as phones and tablets up to large-scale distributed systems of hundreds of machines and thousands of computational devices such as GPU cards</a:t>
                      </a:r>
                      <a:r>
                        <a:rPr lang="en-US" sz="2000" dirty="0" smtClean="0">
                          <a:latin typeface="Times New Roman" pitchFamily="18" charset="0"/>
                          <a:ea typeface="Times New Roman"/>
                          <a:cs typeface="Times New Roman" pitchFamily="18" charset="0"/>
                        </a:rPr>
                        <a:t>.</a:t>
                      </a:r>
                      <a:endParaRPr lang="en-IN" sz="2000" dirty="0">
                        <a:latin typeface="Times New Roman" pitchFamily="18" charset="0"/>
                        <a:ea typeface="Times New Roman"/>
                        <a:cs typeface="Times New Roman" pitchFamily="18" charset="0"/>
                      </a:endParaRPr>
                    </a:p>
                  </a:txBody>
                  <a:tcPr marL="68580" marR="68580" marT="0" marB="0"/>
                </a:tc>
              </a:tr>
              <a:tr h="2234744">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The weight-decay technique in learning from data: an optimization point of view</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err="1">
                          <a:latin typeface="Times New Roman" pitchFamily="18" charset="0"/>
                          <a:ea typeface="Times New Roman"/>
                          <a:cs typeface="Times New Roman" pitchFamily="18" charset="0"/>
                        </a:rPr>
                        <a:t>Gnecco</a:t>
                      </a:r>
                      <a:r>
                        <a:rPr lang="en-US" sz="2000" dirty="0">
                          <a:latin typeface="Times New Roman" pitchFamily="18" charset="0"/>
                          <a:ea typeface="Times New Roman"/>
                          <a:cs typeface="Times New Roman" pitchFamily="18" charset="0"/>
                        </a:rPr>
                        <a:t>, G., </a:t>
                      </a:r>
                      <a:r>
                        <a:rPr lang="en-US" sz="2000" dirty="0" err="1">
                          <a:latin typeface="Times New Roman" pitchFamily="18" charset="0"/>
                          <a:ea typeface="Times New Roman"/>
                          <a:cs typeface="Times New Roman" pitchFamily="18" charset="0"/>
                        </a:rPr>
                        <a:t>Sanguineti</a:t>
                      </a:r>
                      <a:r>
                        <a:rPr lang="en-US" sz="2000" dirty="0">
                          <a:latin typeface="Times New Roman" pitchFamily="18" charset="0"/>
                          <a:ea typeface="Times New Roman"/>
                          <a:cs typeface="Times New Roman" pitchFamily="18" charset="0"/>
                        </a:rPr>
                        <a:t>, M., 2009. </a:t>
                      </a:r>
                      <a:endParaRPr lang="en-IN" sz="2000" dirty="0">
                        <a:latin typeface="Times New Roman" pitchFamily="18" charset="0"/>
                        <a:ea typeface="Times New Roman"/>
                        <a:cs typeface="Times New Roman" pitchFamily="18" charset="0"/>
                      </a:endParaRPr>
                    </a:p>
                  </a:txBody>
                  <a:tcPr marL="68580" marR="68580" marT="0" marB="0"/>
                </a:tc>
                <a:tc>
                  <a:txBody>
                    <a:bodyPr/>
                    <a:lstStyle/>
                    <a:p>
                      <a:pPr marR="1905" algn="just">
                        <a:lnSpc>
                          <a:spcPct val="150000"/>
                        </a:lnSpc>
                        <a:spcAft>
                          <a:spcPts val="0"/>
                        </a:spcAft>
                      </a:pPr>
                      <a:r>
                        <a:rPr lang="en-US" sz="2000" dirty="0">
                          <a:latin typeface="Times New Roman" pitchFamily="18" charset="0"/>
                          <a:ea typeface="Times New Roman"/>
                          <a:cs typeface="Times New Roman" pitchFamily="18" charset="0"/>
                        </a:rPr>
                        <a:t>Weight-decay regularization is compared with </a:t>
                      </a:r>
                      <a:r>
                        <a:rPr lang="en-US" sz="2000" dirty="0" err="1">
                          <a:latin typeface="Times New Roman" pitchFamily="18" charset="0"/>
                          <a:ea typeface="Times New Roman"/>
                          <a:cs typeface="Times New Roman" pitchFamily="18" charset="0"/>
                        </a:rPr>
                        <a:t>Tikhonov’s</a:t>
                      </a:r>
                      <a:r>
                        <a:rPr lang="en-US" sz="2000" dirty="0">
                          <a:latin typeface="Times New Roman" pitchFamily="18" charset="0"/>
                          <a:ea typeface="Times New Roman"/>
                          <a:cs typeface="Times New Roman" pitchFamily="18" charset="0"/>
                        </a:rPr>
                        <a:t> regularization of the learning problem and with a mixed regularized learning technique.</a:t>
                      </a:r>
                      <a:endParaRPr lang="en-IN"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35255"/>
          <a:ext cx="7715250" cy="6668770"/>
        </p:xfrm>
        <a:graphic>
          <a:graphicData uri="http://schemas.openxmlformats.org/drawingml/2006/table">
            <a:tbl>
              <a:tblPr firstRow="1" bandRow="1">
                <a:tableStyleId>{5C22544A-7EE6-4342-B048-85BDC9FD1C3A}</a:tableStyleId>
              </a:tblPr>
              <a:tblGrid>
                <a:gridCol w="2590800"/>
                <a:gridCol w="1447800"/>
                <a:gridCol w="3676650"/>
              </a:tblGrid>
              <a:tr h="360362">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04992">
                <a:tc>
                  <a:txBody>
                    <a:bodyPr/>
                    <a:lstStyle/>
                    <a:p>
                      <a:pPr marR="1905" algn="just">
                        <a:lnSpc>
                          <a:spcPct val="150000"/>
                        </a:lnSpc>
                        <a:spcAft>
                          <a:spcPts val="0"/>
                        </a:spcAft>
                      </a:pPr>
                      <a:r>
                        <a:rPr lang="en-US" sz="2000" dirty="0">
                          <a:latin typeface="Times New Roman"/>
                          <a:ea typeface="Times New Roman"/>
                          <a:cs typeface="Times New Roman"/>
                        </a:rPr>
                        <a:t>Plausibility of multivariate normality assumption when multiply imputing non-Gaussian continuous outcomes: a simulation assessment</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err="1">
                          <a:latin typeface="Times New Roman"/>
                          <a:ea typeface="Times New Roman"/>
                          <a:cs typeface="Times New Roman"/>
                        </a:rPr>
                        <a:t>Demirtas</a:t>
                      </a:r>
                      <a:r>
                        <a:rPr lang="en-US" sz="2000" dirty="0">
                          <a:latin typeface="Times New Roman"/>
                          <a:ea typeface="Times New Roman"/>
                          <a:cs typeface="Times New Roman"/>
                        </a:rPr>
                        <a:t>, H., </a:t>
                      </a:r>
                      <a:r>
                        <a:rPr lang="en-US" sz="2000" dirty="0" err="1">
                          <a:latin typeface="Times New Roman"/>
                          <a:ea typeface="Times New Roman"/>
                          <a:cs typeface="Times New Roman"/>
                        </a:rPr>
                        <a:t>Freels</a:t>
                      </a:r>
                      <a:r>
                        <a:rPr lang="en-US" sz="2000" dirty="0">
                          <a:latin typeface="Times New Roman"/>
                          <a:ea typeface="Times New Roman"/>
                          <a:cs typeface="Times New Roman"/>
                        </a:rPr>
                        <a:t>, S.A, </a:t>
                      </a:r>
                      <a:r>
                        <a:rPr lang="en-US" sz="2000" dirty="0" err="1">
                          <a:latin typeface="Times New Roman"/>
                          <a:ea typeface="Times New Roman"/>
                          <a:cs typeface="Times New Roman"/>
                        </a:rPr>
                        <a:t>Yucel</a:t>
                      </a:r>
                      <a:r>
                        <a:rPr lang="en-US" sz="2000" dirty="0">
                          <a:latin typeface="Times New Roman"/>
                          <a:ea typeface="Times New Roman"/>
                          <a:cs typeface="Times New Roman"/>
                        </a:rPr>
                        <a:t>, R.M, 2008. </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Although we discourage its uncritical, automatic and, possibly, inappropriate use, we report that its performance is better than we expected, leading us to believe that it is probably an underrated approach.</a:t>
                      </a:r>
                      <a:endParaRPr lang="en-IN" sz="1800" dirty="0">
                        <a:latin typeface="Calibri"/>
                        <a:ea typeface="Times New Roman"/>
                        <a:cs typeface="Times New Roman"/>
                      </a:endParaRPr>
                    </a:p>
                  </a:txBody>
                  <a:tcPr marL="68580" marR="68580" marT="0" marB="0"/>
                </a:tc>
              </a:tr>
              <a:tr h="3104992">
                <a:tc>
                  <a:txBody>
                    <a:bodyPr/>
                    <a:lstStyle/>
                    <a:p>
                      <a:pPr marR="1905" algn="just">
                        <a:lnSpc>
                          <a:spcPct val="150000"/>
                        </a:lnSpc>
                        <a:spcAft>
                          <a:spcPts val="0"/>
                        </a:spcAft>
                      </a:pPr>
                      <a:r>
                        <a:rPr lang="en-US" sz="2000" dirty="0">
                          <a:latin typeface="Times New Roman"/>
                          <a:ea typeface="Times New Roman"/>
                          <a:cs typeface="Times New Roman"/>
                        </a:rPr>
                        <a:t>Building energy consumption in Malaysia: an overview</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Hassan, J.S., </a:t>
                      </a:r>
                      <a:r>
                        <a:rPr lang="en-US" sz="2000" dirty="0" err="1">
                          <a:latin typeface="Times New Roman"/>
                          <a:ea typeface="Times New Roman"/>
                          <a:cs typeface="Times New Roman"/>
                        </a:rPr>
                        <a:t>Zin</a:t>
                      </a:r>
                      <a:r>
                        <a:rPr lang="en-US" sz="2000" dirty="0">
                          <a:latin typeface="Times New Roman"/>
                          <a:ea typeface="Times New Roman"/>
                          <a:cs typeface="Times New Roman"/>
                        </a:rPr>
                        <a:t>, R.M., </a:t>
                      </a:r>
                      <a:r>
                        <a:rPr lang="en-US" sz="2000" dirty="0" err="1">
                          <a:latin typeface="Times New Roman"/>
                          <a:ea typeface="Times New Roman"/>
                          <a:cs typeface="Times New Roman"/>
                        </a:rPr>
                        <a:t>Majid</a:t>
                      </a:r>
                      <a:r>
                        <a:rPr lang="en-US" sz="2000" dirty="0">
                          <a:latin typeface="Times New Roman"/>
                          <a:ea typeface="Times New Roman"/>
                          <a:cs typeface="Times New Roman"/>
                        </a:rPr>
                        <a:t>, M.Z.A., </a:t>
                      </a:r>
                      <a:r>
                        <a:rPr lang="en-US" sz="2000" dirty="0" err="1">
                          <a:latin typeface="Times New Roman"/>
                          <a:ea typeface="Times New Roman"/>
                          <a:cs typeface="Times New Roman"/>
                        </a:rPr>
                        <a:t>Balubaid</a:t>
                      </a:r>
                      <a:r>
                        <a:rPr lang="en-US" sz="2000" dirty="0">
                          <a:latin typeface="Times New Roman"/>
                          <a:ea typeface="Times New Roman"/>
                          <a:cs typeface="Times New Roman"/>
                        </a:rPr>
                        <a:t>, S., </a:t>
                      </a:r>
                      <a:r>
                        <a:rPr lang="en-US" sz="2000" dirty="0" err="1">
                          <a:latin typeface="Times New Roman"/>
                          <a:ea typeface="Times New Roman"/>
                          <a:cs typeface="Times New Roman"/>
                        </a:rPr>
                        <a:t>Hainin</a:t>
                      </a:r>
                      <a:r>
                        <a:rPr lang="en-US" sz="2000" dirty="0">
                          <a:latin typeface="Times New Roman"/>
                          <a:ea typeface="Times New Roman"/>
                          <a:cs typeface="Times New Roman"/>
                        </a:rPr>
                        <a:t>, M.R</a:t>
                      </a:r>
                      <a:r>
                        <a:rPr lang="en-US" sz="2000" dirty="0" smtClean="0">
                          <a:latin typeface="Times New Roman"/>
                          <a:ea typeface="Times New Roman"/>
                          <a:cs typeface="Times New Roman"/>
                        </a:rPr>
                        <a:t>.,</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The demand for housing is increasing all over the world because of the growing population. This leads to rise in the demand of energy use by the housing occupant’s globally.</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1637"/>
            <a:ext cx="6858000" cy="4352925"/>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5181600"/>
          </a:xfrm>
        </p:spPr>
        <p:txBody>
          <a:bodyPr>
            <a:noAutofit/>
          </a:bodyPr>
          <a:lstStyle/>
          <a:p>
            <a:pPr algn="just">
              <a:lnSpc>
                <a:spcPct val="150000"/>
              </a:lnSpc>
            </a:pPr>
            <a:r>
              <a:rPr lang="en-US" sz="2000" dirty="0" smtClean="0">
                <a:latin typeface="Times New Roman" pitchFamily="18" charset="0"/>
                <a:cs typeface="Times New Roman" pitchFamily="18" charset="0"/>
              </a:rPr>
              <a:t>The pre-processing was successfully executed inside </a:t>
            </a:r>
            <a:r>
              <a:rPr lang="en-US" sz="2000" dirty="0" err="1" smtClean="0">
                <a:latin typeface="Times New Roman" pitchFamily="18" charset="0"/>
                <a:cs typeface="Times New Roman" pitchFamily="18" charset="0"/>
              </a:rPr>
              <a:t>AzureML</a:t>
            </a:r>
            <a:r>
              <a:rPr lang="en-US" sz="2000" dirty="0" smtClean="0">
                <a:latin typeface="Times New Roman" pitchFamily="18" charset="0"/>
                <a:cs typeface="Times New Roman" pitchFamily="18" charset="0"/>
              </a:rPr>
              <a:t> environment, in which the resultant processed data had a mean valued at 0 and a standard deviation of 1.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 experimentation process was also made to determine the capability of the missing data imputation method.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sampled data with missing value was generated to evaluate the PPCA method, in which it produced a promising result with low raw bias and coverage rate of more than 90% of the actual value.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Focusing on the objective of this research, three supervised machine learning prediction methods namely k-Nearest </a:t>
            </a:r>
            <a:r>
              <a:rPr lang="en-US" dirty="0" err="1" smtClean="0">
                <a:latin typeface="Times New Roman" pitchFamily="18" charset="0"/>
                <a:cs typeface="Times New Roman" pitchFamily="18" charset="0"/>
              </a:rPr>
              <a:t>Neighbour</a:t>
            </a:r>
            <a:r>
              <a:rPr lang="en-US" dirty="0" smtClean="0">
                <a:latin typeface="Times New Roman" pitchFamily="18" charset="0"/>
                <a:cs typeface="Times New Roman" pitchFamily="18" charset="0"/>
              </a:rPr>
              <a:t>, Support Vector Machine with Radial Basis Function kernel, and Artificial Neural Network with Multilayer </a:t>
            </a:r>
            <a:r>
              <a:rPr lang="en-US" dirty="0" err="1" smtClean="0">
                <a:latin typeface="Times New Roman" pitchFamily="18" charset="0"/>
                <a:cs typeface="Times New Roman" pitchFamily="18" charset="0"/>
              </a:rPr>
              <a:t>Perceptron</a:t>
            </a:r>
            <a:r>
              <a:rPr lang="en-US" dirty="0" smtClean="0">
                <a:latin typeface="Times New Roman" pitchFamily="18" charset="0"/>
                <a:cs typeface="Times New Roman" pitchFamily="18" charset="0"/>
              </a:rPr>
              <a:t> model, were chosen as the algorithm for the predictive model. </a:t>
            </a: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These methods were successfully compared in terms of their resultant structure and prediction performance. </a:t>
            </a: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The consequence of the model training and testing shows that each method performed differently for every tenant.</a:t>
            </a:r>
            <a:endParaRPr lang="en-IN"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lnSpc>
                <a:spcPct val="150000"/>
              </a:lnSpc>
            </a:pPr>
            <a:r>
              <a:rPr lang="en-US" sz="2000" dirty="0" err="1" smtClean="0">
                <a:latin typeface="Times New Roman" pitchFamily="18" charset="0"/>
                <a:cs typeface="Times New Roman" pitchFamily="18" charset="0"/>
              </a:rPr>
              <a:t>Abadi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Martín</a:t>
            </a:r>
            <a:r>
              <a:rPr lang="en-US" sz="2000" dirty="0" smtClean="0">
                <a:latin typeface="Times New Roman" pitchFamily="18" charset="0"/>
                <a:cs typeface="Times New Roman" pitchFamily="18" charset="0"/>
              </a:rPr>
              <a:t>, et al., 2016. </a:t>
            </a:r>
            <a:r>
              <a:rPr lang="en-US" sz="2000" dirty="0" err="1" smtClean="0">
                <a:latin typeface="Times New Roman" pitchFamily="18" charset="0"/>
                <a:cs typeface="Times New Roman" pitchFamily="18" charset="0"/>
              </a:rPr>
              <a:t>TensorFlow</a:t>
            </a:r>
            <a:r>
              <a:rPr lang="en-US" sz="2000" dirty="0" smtClean="0">
                <a:latin typeface="Times New Roman" pitchFamily="18" charset="0"/>
                <a:cs typeface="Times New Roman" pitchFamily="18" charset="0"/>
              </a:rPr>
              <a:t>: Large-Scale Machine Learning on Heterogeneous Distributed Systems. </a:t>
            </a:r>
            <a:r>
              <a:rPr lang="en-US" sz="2000" dirty="0" err="1" smtClean="0">
                <a:latin typeface="Times New Roman" pitchFamily="18" charset="0"/>
                <a:cs typeface="Times New Roman" pitchFamily="18" charset="0"/>
              </a:rPr>
              <a:t>ArXiv</a:t>
            </a:r>
            <a:r>
              <a:rPr lang="en-US" sz="2000" dirty="0" smtClean="0">
                <a:latin typeface="Times New Roman" pitchFamily="18" charset="0"/>
                <a:cs typeface="Times New Roman" pitchFamily="18" charset="0"/>
              </a:rPr>
              <a:t> abs/1603.04467.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Abdul </a:t>
            </a:r>
            <a:r>
              <a:rPr lang="en-US" sz="2000" dirty="0" err="1" smtClean="0">
                <a:latin typeface="Times New Roman" pitchFamily="18" charset="0"/>
                <a:cs typeface="Times New Roman" pitchFamily="18" charset="0"/>
              </a:rPr>
              <a:t>Karim</a:t>
            </a:r>
            <a:r>
              <a:rPr lang="en-US" sz="2000" dirty="0" smtClean="0">
                <a:latin typeface="Times New Roman" pitchFamily="18" charset="0"/>
                <a:cs typeface="Times New Roman" pitchFamily="18" charset="0"/>
              </a:rPr>
              <a:t>, S.A., </a:t>
            </a:r>
            <a:r>
              <a:rPr lang="en-US" sz="2000" dirty="0" err="1" smtClean="0">
                <a:latin typeface="Times New Roman" pitchFamily="18" charset="0"/>
                <a:cs typeface="Times New Roman" pitchFamily="18" charset="0"/>
              </a:rPr>
              <a:t>Alwi</a:t>
            </a:r>
            <a:r>
              <a:rPr lang="en-US" sz="2000" dirty="0" smtClean="0">
                <a:latin typeface="Times New Roman" pitchFamily="18" charset="0"/>
                <a:cs typeface="Times New Roman" pitchFamily="18" charset="0"/>
              </a:rPr>
              <a:t>, S., 2013. Electricity load forecasting in UTP using moving averages and exponential smoothing techniques. Appl. Math. Sci. 7, 4003–4014. </a:t>
            </a:r>
            <a:endParaRPr lang="en-IN" sz="2000" dirty="0" smtClean="0">
              <a:latin typeface="Times New Roman" pitchFamily="18" charset="0"/>
              <a:cs typeface="Times New Roman" pitchFamily="18" charset="0"/>
            </a:endParaRP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Ahmad</a:t>
            </a:r>
            <a:r>
              <a:rPr lang="en-US" sz="2000" dirty="0" smtClean="0">
                <a:latin typeface="Times New Roman" pitchFamily="18" charset="0"/>
                <a:cs typeface="Times New Roman" pitchFamily="18" charset="0"/>
              </a:rPr>
              <a:t>, M.W., </a:t>
            </a:r>
            <a:r>
              <a:rPr lang="en-US" sz="2000" dirty="0" err="1" smtClean="0">
                <a:latin typeface="Times New Roman" pitchFamily="18" charset="0"/>
                <a:cs typeface="Times New Roman" pitchFamily="18" charset="0"/>
              </a:rPr>
              <a:t>Mourshed</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Mundow</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Sisinni</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Rezgui</a:t>
            </a:r>
            <a:r>
              <a:rPr lang="en-US" sz="2000" dirty="0" smtClean="0">
                <a:latin typeface="Times New Roman" pitchFamily="18" charset="0"/>
                <a:cs typeface="Times New Roman" pitchFamily="18" charset="0"/>
              </a:rPr>
              <a:t>, Y., 2016. Building Energy Metering and Environmental Monitoring - a State-of-the-art Review and Directions for Future Research, 120, pp. </a:t>
            </a:r>
            <a:r>
              <a:rPr lang="en-US" sz="2000" dirty="0" smtClean="0">
                <a:latin typeface="Times New Roman" pitchFamily="18" charset="0"/>
                <a:cs typeface="Times New Roman" pitchFamily="18" charset="0"/>
              </a:rPr>
              <a:t>85–102.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lvl="0" algn="just">
              <a:lnSpc>
                <a:spcPct val="150000"/>
              </a:lnSpc>
            </a:pPr>
            <a:r>
              <a:rPr lang="en-US" sz="2000" dirty="0" err="1" smtClean="0">
                <a:latin typeface="Times New Roman" pitchFamily="18" charset="0"/>
                <a:cs typeface="Times New Roman" pitchFamily="18" charset="0"/>
              </a:rPr>
              <a:t>Attewel</a:t>
            </a:r>
            <a:r>
              <a:rPr lang="en-US" sz="2000" dirty="0" smtClean="0">
                <a:latin typeface="Times New Roman" pitchFamily="18" charset="0"/>
                <a:cs typeface="Times New Roman" pitchFamily="18" charset="0"/>
              </a:rPr>
              <a:t>, P., Monaghan, D., 2015. Data Mining for the Social Sciences: an Introduction. University of California Press, Oakland.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Azur</a:t>
            </a:r>
            <a:r>
              <a:rPr lang="en-US" sz="2000" dirty="0" smtClean="0">
                <a:latin typeface="Times New Roman" pitchFamily="18" charset="0"/>
                <a:cs typeface="Times New Roman" pitchFamily="18" charset="0"/>
              </a:rPr>
              <a:t>, M.J., Stuart, E.A., </a:t>
            </a:r>
            <a:r>
              <a:rPr lang="en-US" sz="2000" dirty="0" err="1" smtClean="0">
                <a:latin typeface="Times New Roman" pitchFamily="18" charset="0"/>
                <a:cs typeface="Times New Roman" pitchFamily="18" charset="0"/>
              </a:rPr>
              <a:t>Frangakis</a:t>
            </a:r>
            <a:r>
              <a:rPr lang="en-US" sz="2000" dirty="0" smtClean="0">
                <a:latin typeface="Times New Roman" pitchFamily="18" charset="0"/>
                <a:cs typeface="Times New Roman" pitchFamily="18" charset="0"/>
              </a:rPr>
              <a:t>, C., Leaf, P.J., 2011. Multiple imputation by chained equation: what is it and how does it work? Int. J. Methods </a:t>
            </a:r>
            <a:r>
              <a:rPr lang="en-US" sz="2000" dirty="0" err="1" smtClean="0">
                <a:latin typeface="Times New Roman" pitchFamily="18" charset="0"/>
                <a:cs typeface="Times New Roman" pitchFamily="18" charset="0"/>
              </a:rPr>
              <a:t>Psychiatr</a:t>
            </a:r>
            <a:r>
              <a:rPr lang="en-US" sz="2000" dirty="0" smtClean="0">
                <a:latin typeface="Times New Roman" pitchFamily="18" charset="0"/>
                <a:cs typeface="Times New Roman" pitchFamily="18" charset="0"/>
              </a:rPr>
              <a:t>. Res. 49, 40–49.</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err="1" smtClean="0">
                <a:latin typeface="Times New Roman" pitchFamily="18" charset="0"/>
                <a:cs typeface="Times New Roman" pitchFamily="18" charset="0"/>
              </a:rPr>
              <a:t>Gnecco</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Sanguineti</a:t>
            </a:r>
            <a:r>
              <a:rPr lang="en-US" sz="2000" dirty="0" smtClean="0">
                <a:latin typeface="Times New Roman" pitchFamily="18" charset="0"/>
                <a:cs typeface="Times New Roman" pitchFamily="18" charset="0"/>
              </a:rPr>
              <a:t>, M., 2009. The weight-decay technique in learning from data: an optimization point of view. </a:t>
            </a:r>
            <a:r>
              <a:rPr lang="en-US" sz="2000" dirty="0" err="1" smtClean="0">
                <a:latin typeface="Times New Roman" pitchFamily="18" charset="0"/>
                <a:cs typeface="Times New Roman" pitchFamily="18" charset="0"/>
              </a:rPr>
              <a:t>Comput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Manag</a:t>
            </a:r>
            <a:r>
              <a:rPr lang="en-US" sz="2000" dirty="0" smtClean="0">
                <a:latin typeface="Times New Roman" pitchFamily="18" charset="0"/>
                <a:cs typeface="Times New Roman" pitchFamily="18" charset="0"/>
              </a:rPr>
              <a:t>. Sci. 6, 53–79. https://doi.org/10.1007/ s10287-008-0072-5.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Kang, H., 2013. The prevention and handling of the missing data. Kor. J. </a:t>
            </a:r>
            <a:r>
              <a:rPr lang="en-US" sz="2000" dirty="0" err="1" smtClean="0">
                <a:latin typeface="Times New Roman" pitchFamily="18" charset="0"/>
                <a:cs typeface="Times New Roman" pitchFamily="18" charset="0"/>
              </a:rPr>
              <a:t>Anesthesiol</a:t>
            </a:r>
            <a:r>
              <a:rPr lang="en-US" sz="2000" dirty="0" smtClean="0">
                <a:latin typeface="Times New Roman" pitchFamily="18" charset="0"/>
                <a:cs typeface="Times New Roman" pitchFamily="18" charset="0"/>
              </a:rPr>
              <a:t>. 64 (5), 402–406. </a:t>
            </a:r>
            <a:endParaRPr lang="en-IN" sz="2000" dirty="0"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Gonzalez-</a:t>
            </a:r>
            <a:r>
              <a:rPr lang="en-US" dirty="0" err="1" smtClean="0">
                <a:latin typeface="Times New Roman" pitchFamily="18" charset="0"/>
                <a:cs typeface="Times New Roman" pitchFamily="18" charset="0"/>
              </a:rPr>
              <a:t>Briones</a:t>
            </a:r>
            <a:r>
              <a:rPr lang="en-US" dirty="0" smtClean="0">
                <a:latin typeface="Times New Roman" pitchFamily="18" charset="0"/>
                <a:cs typeface="Times New Roman" pitchFamily="18" charset="0"/>
              </a:rPr>
              <a:t>, A., Hernandez, G., </a:t>
            </a:r>
            <a:r>
              <a:rPr lang="en-US" dirty="0" err="1" smtClean="0">
                <a:latin typeface="Times New Roman" pitchFamily="18" charset="0"/>
                <a:cs typeface="Times New Roman" pitchFamily="18" charset="0"/>
              </a:rPr>
              <a:t>Corchado</a:t>
            </a:r>
            <a:r>
              <a:rPr lang="en-US" dirty="0" smtClean="0">
                <a:latin typeface="Times New Roman" pitchFamily="18" charset="0"/>
                <a:cs typeface="Times New Roman" pitchFamily="18" charset="0"/>
              </a:rPr>
              <a:t>, J.M., </a:t>
            </a:r>
            <a:r>
              <a:rPr lang="en-US" dirty="0" err="1" smtClean="0">
                <a:latin typeface="Times New Roman" pitchFamily="18" charset="0"/>
                <a:cs typeface="Times New Roman" pitchFamily="18" charset="0"/>
              </a:rPr>
              <a:t>Omatu</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Mohamad</a:t>
            </a:r>
            <a:r>
              <a:rPr lang="en-US" dirty="0" smtClean="0">
                <a:latin typeface="Times New Roman" pitchFamily="18" charset="0"/>
                <a:cs typeface="Times New Roman" pitchFamily="18" charset="0"/>
              </a:rPr>
              <a:t>, M.S., 2019. Machine learning models for electricity consumption forecasting: a review. In: IEEE Virtual-Ledgers-</a:t>
            </a:r>
            <a:r>
              <a:rPr lang="en-US" dirty="0" err="1" smtClean="0">
                <a:latin typeface="Times New Roman" pitchFamily="18" charset="0"/>
                <a:cs typeface="Times New Roman" pitchFamily="18" charset="0"/>
              </a:rPr>
              <a:t>Tecnologías</a:t>
            </a:r>
            <a:r>
              <a:rPr lang="en-US" dirty="0" smtClean="0">
                <a:latin typeface="Times New Roman" pitchFamily="18" charset="0"/>
                <a:cs typeface="Times New Roman" pitchFamily="18" charset="0"/>
              </a:rPr>
              <a:t> DLT/</a:t>
            </a:r>
            <a:r>
              <a:rPr lang="en-US" dirty="0" err="1" smtClean="0">
                <a:latin typeface="Times New Roman" pitchFamily="18" charset="0"/>
                <a:cs typeface="Times New Roman" pitchFamily="18" charset="0"/>
              </a:rPr>
              <a:t>Blockchain</a:t>
            </a:r>
            <a:r>
              <a:rPr lang="en-US" dirty="0" smtClean="0">
                <a:latin typeface="Times New Roman" pitchFamily="18" charset="0"/>
                <a:cs typeface="Times New Roman" pitchFamily="18" charset="0"/>
              </a:rPr>
              <a:t> y </a:t>
            </a:r>
            <a:r>
              <a:rPr lang="en-US" dirty="0" err="1" smtClean="0">
                <a:latin typeface="Times New Roman" pitchFamily="18" charset="0"/>
                <a:cs typeface="Times New Roman" pitchFamily="18" charset="0"/>
              </a:rPr>
              <a:t>Cripto</a:t>
            </a:r>
            <a:r>
              <a:rPr lang="en-US" dirty="0" smtClean="0">
                <a:latin typeface="Times New Roman" pitchFamily="18" charset="0"/>
                <a:cs typeface="Times New Roman" pitchFamily="18" charset="0"/>
              </a:rPr>
              <a:t>-IOT. </a:t>
            </a:r>
            <a:endParaRPr lang="en-IN" dirty="0" smtClean="0">
              <a:latin typeface="Times New Roman" pitchFamily="18" charset="0"/>
              <a:cs typeface="Times New Roman" pitchFamily="18" charset="0"/>
            </a:endParaRPr>
          </a:p>
          <a:p>
            <a:pPr lvl="0" algn="just">
              <a:lnSpc>
                <a:spcPct val="170000"/>
              </a:lnSpc>
              <a:buNone/>
            </a:pPr>
            <a:endParaRPr lang="en-US" dirty="0" smtClean="0">
              <a:latin typeface="Times New Roman" pitchFamily="18" charset="0"/>
              <a:cs typeface="Times New Roman" pitchFamily="18" charset="0"/>
            </a:endParaRPr>
          </a:p>
          <a:p>
            <a:pPr lvl="0" algn="just">
              <a:lnSpc>
                <a:spcPct val="170000"/>
              </a:lnSpc>
            </a:pPr>
            <a:r>
              <a:rPr lang="en-US" dirty="0" smtClean="0">
                <a:latin typeface="Times New Roman" pitchFamily="18" charset="0"/>
                <a:cs typeface="Times New Roman" pitchFamily="18" charset="0"/>
              </a:rPr>
              <a:t>Hassan</a:t>
            </a:r>
            <a:r>
              <a:rPr lang="en-US" dirty="0" smtClean="0">
                <a:latin typeface="Times New Roman" pitchFamily="18" charset="0"/>
                <a:cs typeface="Times New Roman" pitchFamily="18" charset="0"/>
              </a:rPr>
              <a:t>, J.S., </a:t>
            </a:r>
            <a:r>
              <a:rPr lang="en-US" dirty="0" err="1" smtClean="0">
                <a:latin typeface="Times New Roman" pitchFamily="18" charset="0"/>
                <a:cs typeface="Times New Roman" pitchFamily="18" charset="0"/>
              </a:rPr>
              <a:t>Zin</a:t>
            </a:r>
            <a:r>
              <a:rPr lang="en-US" dirty="0" smtClean="0">
                <a:latin typeface="Times New Roman" pitchFamily="18" charset="0"/>
                <a:cs typeface="Times New Roman" pitchFamily="18" charset="0"/>
              </a:rPr>
              <a:t>, R.M., </a:t>
            </a:r>
            <a:r>
              <a:rPr lang="en-US" dirty="0" err="1" smtClean="0">
                <a:latin typeface="Times New Roman" pitchFamily="18" charset="0"/>
                <a:cs typeface="Times New Roman" pitchFamily="18" charset="0"/>
              </a:rPr>
              <a:t>Majid</a:t>
            </a:r>
            <a:r>
              <a:rPr lang="en-US" dirty="0" smtClean="0">
                <a:latin typeface="Times New Roman" pitchFamily="18" charset="0"/>
                <a:cs typeface="Times New Roman" pitchFamily="18" charset="0"/>
              </a:rPr>
              <a:t>, M.Z.A., </a:t>
            </a:r>
            <a:r>
              <a:rPr lang="en-US" dirty="0" err="1" smtClean="0">
                <a:latin typeface="Times New Roman" pitchFamily="18" charset="0"/>
                <a:cs typeface="Times New Roman" pitchFamily="18" charset="0"/>
              </a:rPr>
              <a:t>Balubaid</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Hainin</a:t>
            </a:r>
            <a:r>
              <a:rPr lang="en-US" dirty="0" smtClean="0">
                <a:latin typeface="Times New Roman" pitchFamily="18" charset="0"/>
                <a:cs typeface="Times New Roman" pitchFamily="18" charset="0"/>
              </a:rPr>
              <a:t>, M.R., 2014. Building energy consumption in Malaysia: an overview. </a:t>
            </a:r>
            <a:r>
              <a:rPr lang="en-US" dirty="0" err="1" smtClean="0">
                <a:latin typeface="Times New Roman" pitchFamily="18" charset="0"/>
                <a:cs typeface="Times New Roman" pitchFamily="18" charset="0"/>
              </a:rPr>
              <a:t>Jurnal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Teknologi</a:t>
            </a:r>
            <a:r>
              <a:rPr lang="en-US" dirty="0" smtClean="0">
                <a:latin typeface="Times New Roman" pitchFamily="18" charset="0"/>
                <a:cs typeface="Times New Roman" pitchFamily="18" charset="0"/>
              </a:rPr>
              <a:t> 707 (7), 2180–3722.</a:t>
            </a:r>
            <a:endParaRPr lang="en-IN" dirty="0" smtClean="0">
              <a:latin typeface="Times New Roman" pitchFamily="18" charset="0"/>
              <a:cs typeface="Times New Roman" pitchFamily="18" charset="0"/>
            </a:endParaRPr>
          </a:p>
          <a:p>
            <a:pPr lvl="0" algn="just">
              <a:lnSpc>
                <a:spcPct val="170000"/>
              </a:lnSpc>
              <a:buNone/>
            </a:pPr>
            <a:endParaRPr lang="en-US" dirty="0" smtClean="0">
              <a:latin typeface="Times New Roman" pitchFamily="18" charset="0"/>
              <a:cs typeface="Times New Roman" pitchFamily="18" charset="0"/>
            </a:endParaRPr>
          </a:p>
          <a:p>
            <a:pPr lvl="0" algn="just">
              <a:lnSpc>
                <a:spcPct val="170000"/>
              </a:lnSpc>
            </a:pPr>
            <a:r>
              <a:rPr lang="en-US" dirty="0" err="1" smtClean="0">
                <a:latin typeface="Times New Roman" pitchFamily="18" charset="0"/>
                <a:cs typeface="Times New Roman" pitchFamily="18" charset="0"/>
              </a:rPr>
              <a:t>Hegde</a:t>
            </a:r>
            <a:r>
              <a:rPr lang="en-US" dirty="0" smtClean="0">
                <a:latin typeface="Times New Roman" pitchFamily="18" charset="0"/>
                <a:cs typeface="Times New Roman" pitchFamily="18" charset="0"/>
              </a:rPr>
              <a:t>, H., </a:t>
            </a:r>
            <a:r>
              <a:rPr lang="en-US" dirty="0" err="1" smtClean="0">
                <a:latin typeface="Times New Roman" pitchFamily="18" charset="0"/>
                <a:cs typeface="Times New Roman" pitchFamily="18" charset="0"/>
              </a:rPr>
              <a:t>Shimpi</a:t>
            </a:r>
            <a:r>
              <a:rPr lang="en-US" dirty="0" smtClean="0">
                <a:latin typeface="Times New Roman" pitchFamily="18" charset="0"/>
                <a:cs typeface="Times New Roman" pitchFamily="18" charset="0"/>
              </a:rPr>
              <a:t>, N., </a:t>
            </a:r>
            <a:r>
              <a:rPr lang="en-US" dirty="0" err="1" smtClean="0">
                <a:latin typeface="Times New Roman" pitchFamily="18" charset="0"/>
                <a:cs typeface="Times New Roman" pitchFamily="18" charset="0"/>
              </a:rPr>
              <a:t>Panny</a:t>
            </a:r>
            <a:r>
              <a:rPr lang="en-US"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Glurich</a:t>
            </a:r>
            <a:r>
              <a:rPr lang="en-US" dirty="0" smtClean="0">
                <a:latin typeface="Times New Roman" pitchFamily="18" charset="0"/>
                <a:cs typeface="Times New Roman" pitchFamily="18" charset="0"/>
              </a:rPr>
              <a:t>, I., Christie, P., </a:t>
            </a:r>
            <a:r>
              <a:rPr lang="en-US" dirty="0" err="1" smtClean="0">
                <a:latin typeface="Times New Roman" pitchFamily="18" charset="0"/>
                <a:cs typeface="Times New Roman" pitchFamily="18" charset="0"/>
              </a:rPr>
              <a:t>Acharya</a:t>
            </a:r>
            <a:r>
              <a:rPr lang="en-US" dirty="0" smtClean="0">
                <a:latin typeface="Times New Roman" pitchFamily="18" charset="0"/>
                <a:cs typeface="Times New Roman" pitchFamily="18" charset="0"/>
              </a:rPr>
              <a:t>, A., 2019. MICE </a:t>
            </a:r>
            <a:r>
              <a:rPr lang="en-US" dirty="0" err="1" smtClean="0">
                <a:latin typeface="Times New Roman" pitchFamily="18" charset="0"/>
                <a:cs typeface="Times New Roman" pitchFamily="18" charset="0"/>
              </a:rPr>
              <a:t>vs</a:t>
            </a:r>
            <a:r>
              <a:rPr lang="en-US" dirty="0" smtClean="0">
                <a:latin typeface="Times New Roman" pitchFamily="18" charset="0"/>
                <a:cs typeface="Times New Roman" pitchFamily="18" charset="0"/>
              </a:rPr>
              <a:t> PPCA: missing data imputation in healthcare. Inf. Med. Unlocked 17. https://doi.org/ 10.1016/j.imu.2019.100275. </a:t>
            </a:r>
            <a:endParaRPr lang="en-IN"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1964</Words>
  <Application>Microsoft Office PowerPoint</Application>
  <PresentationFormat>On-screen Show (4:3)</PresentationFormat>
  <Paragraphs>141</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ENERGY CONSUMPTION PREDICTION BY USING MACHINE LEARNING FOR SMART BUILDING</vt:lpstr>
      <vt:lpstr>Abstract</vt:lpstr>
      <vt:lpstr>Slide 3</vt:lpstr>
      <vt:lpstr>Introduction</vt:lpstr>
      <vt:lpstr>Slide 5</vt:lpstr>
      <vt:lpstr>Scope Of The Project</vt:lpstr>
      <vt:lpstr>Smart Grids</vt:lpstr>
      <vt:lpstr>Smart grid’s components</vt:lpstr>
      <vt:lpstr>Energy management systems </vt:lpstr>
      <vt:lpstr>Smart building </vt:lpstr>
      <vt:lpstr>Existing System</vt:lpstr>
      <vt:lpstr>Slide 12</vt:lpstr>
      <vt:lpstr>Disadvantage of Existing System</vt:lpstr>
      <vt:lpstr>PROPOSED SYSTEM :</vt:lpstr>
      <vt:lpstr>Slide 15</vt:lpstr>
      <vt:lpstr>ADVANTAGE</vt:lpstr>
      <vt:lpstr>Slide 17</vt:lpstr>
      <vt:lpstr>Slide 18</vt:lpstr>
      <vt:lpstr>Block Diagram</vt:lpstr>
      <vt:lpstr>SOFTWARE REQUIREMENTS:</vt:lpstr>
      <vt:lpstr>HARDWARE REQUIREMENTS:</vt:lpstr>
      <vt:lpstr>CONCLUSION</vt:lpstr>
      <vt:lpstr>Slide 23</vt:lpstr>
      <vt:lpstr>REFERENCE</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592</cp:revision>
  <dcterms:created xsi:type="dcterms:W3CDTF">2006-08-16T00:00:00Z</dcterms:created>
  <dcterms:modified xsi:type="dcterms:W3CDTF">2022-06-09T16:09:01Z</dcterms:modified>
</cp:coreProperties>
</file>