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332" r:id="rId5"/>
    <p:sldId id="260" r:id="rId6"/>
    <p:sldId id="262" r:id="rId7"/>
    <p:sldId id="263" r:id="rId8"/>
    <p:sldId id="294" r:id="rId9"/>
    <p:sldId id="330" r:id="rId10"/>
    <p:sldId id="296" r:id="rId11"/>
    <p:sldId id="295" r:id="rId12"/>
    <p:sldId id="331" r:id="rId13"/>
    <p:sldId id="323" r:id="rId14"/>
    <p:sldId id="329" r:id="rId15"/>
    <p:sldId id="33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10200"/>
          </a:xfrm>
        </p:spPr>
        <p:txBody>
          <a:bodyPr>
            <a:normAutofit/>
          </a:bodyPr>
          <a:lstStyle/>
          <a:p>
            <a:pPr algn="ctr"/>
            <a:r>
              <a:rPr lang="en-IN" b="1" dirty="0" smtClean="0">
                <a:latin typeface="Times New Roman" pitchFamily="18" charset="0"/>
                <a:cs typeface="Times New Roman" pitchFamily="18" charset="0"/>
              </a:rPr>
              <a:t>Driver Drowsiness Detection using Machine Learning Image Processing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US" sz="2000" dirty="0" smtClean="0">
                <a:latin typeface="Times New Roman" pitchFamily="18" charset="0"/>
                <a:cs typeface="Times New Roman" pitchFamily="18" charset="0"/>
              </a:rPr>
              <a:t>Drowsiness of drivers is one of the significant cause of road accidents. Every year, there is an increase in the amount of deaths and fatal injuries globally. By detecting the driver’s drowsiness, road accidents can be reduced.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describes a machine learning approach for drowsiness detection. Face detection is employed to locate the regions of the driver’s eyes, which are used as the templates for eye tracking in subsequent frames.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Finally</a:t>
            </a:r>
            <a:r>
              <a:rPr lang="en-US" sz="2000" dirty="0" smtClean="0">
                <a:latin typeface="Times New Roman" pitchFamily="18" charset="0"/>
                <a:cs typeface="Times New Roman" pitchFamily="18" charset="0"/>
              </a:rPr>
              <a:t>, the tracked eye’s images are used for drowsiness detection in order to generate warning alarms.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pPr>
            <a:r>
              <a:rPr lang="en-US" sz="2000" dirty="0" smtClean="0">
                <a:latin typeface="Times New Roman" pitchFamily="18" charset="0"/>
                <a:cs typeface="Times New Roman" pitchFamily="18" charset="0"/>
              </a:rPr>
              <a:t>This proposed approach has three stages: detecting Face, detecting Eyes and detecting drowsiness.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Image </a:t>
            </a:r>
            <a:r>
              <a:rPr lang="en-US" sz="2000" dirty="0" smtClean="0">
                <a:latin typeface="Times New Roman" pitchFamily="18" charset="0"/>
                <a:cs typeface="Times New Roman" pitchFamily="18" charset="0"/>
              </a:rPr>
              <a:t>processing is used to recognize the face of the driver and then its extracts the image of the eyes of the driver for detection of drowsiness.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HAAR face detection algorithm takes as captured frames of image and then the detected face is considered as output. Next, CHT is used for tracking eyes from the detected </a:t>
            </a:r>
            <a:r>
              <a:rPr lang="en-US" sz="2000" dirty="0" smtClean="0">
                <a:latin typeface="Times New Roman" pitchFamily="18" charset="0"/>
                <a:cs typeface="Times New Roman" pitchFamily="18" charset="0"/>
              </a:rPr>
              <a:t>face.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714488" cy="6248400"/>
          </a:xfrm>
        </p:spPr>
        <p:txBody>
          <a:bodyPr>
            <a:noAutofit/>
          </a:bodyPr>
          <a:lstStyle/>
          <a:p>
            <a:pPr algn="just">
              <a:lnSpc>
                <a:spcPct val="170000"/>
              </a:lnSpc>
            </a:pPr>
            <a:r>
              <a:rPr lang="en-US" sz="2000" dirty="0" smtClean="0">
                <a:latin typeface="Times New Roman" pitchFamily="18" charset="0"/>
                <a:cs typeface="Times New Roman" pitchFamily="18" charset="0"/>
              </a:rPr>
              <a:t>Using </a:t>
            </a:r>
            <a:r>
              <a:rPr lang="en-US" sz="2000" dirty="0" smtClean="0">
                <a:latin typeface="Times New Roman" pitchFamily="18" charset="0"/>
                <a:cs typeface="Times New Roman" pitchFamily="18" charset="0"/>
              </a:rPr>
              <a:t>EAR (Eye Aspect Ratio) the eye state is detected. The proposed system was tested by implementing the proposed approach on a Raspberry pi 3 Model B with 1GB RAM with use of Logitech HD Webcam C270. </a:t>
            </a: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The system uses frames for face and eye tracking, and the average correct rate for eye location and tracking could achieve 95.0% based on some test videos. </a:t>
            </a:r>
            <a:endParaRPr lang="en-US" sz="2000" dirty="0" smtClean="0">
              <a:latin typeface="Times New Roman" pitchFamily="18" charset="0"/>
              <a:cs typeface="Times New Roman" pitchFamily="18" charset="0"/>
            </a:endParaRPr>
          </a:p>
          <a:p>
            <a:pPr algn="just">
              <a:lnSpc>
                <a:spcPct val="170000"/>
              </a:lnSpc>
              <a:buNone/>
            </a:pPr>
            <a:endParaRPr lang="en-US" sz="2000" dirty="0" smtClean="0">
              <a:latin typeface="Times New Roman" pitchFamily="18" charset="0"/>
              <a:cs typeface="Times New Roman" pitchFamily="18" charset="0"/>
            </a:endParaRPr>
          </a:p>
          <a:p>
            <a:pPr algn="just">
              <a:lnSpc>
                <a:spcPct val="170000"/>
              </a:lnSpc>
            </a:pPr>
            <a:r>
              <a:rPr lang="en-US" sz="2000" dirty="0" smtClean="0">
                <a:latin typeface="Times New Roman" pitchFamily="18" charset="0"/>
                <a:cs typeface="Times New Roman" pitchFamily="18" charset="0"/>
              </a:rPr>
              <a:t>Thus</a:t>
            </a:r>
            <a:r>
              <a:rPr lang="en-US" sz="2000" dirty="0" smtClean="0">
                <a:latin typeface="Times New Roman" pitchFamily="18" charset="0"/>
                <a:cs typeface="Times New Roman" pitchFamily="18" charset="0"/>
              </a:rPr>
              <a:t>, the proposed approach for a real-time of driver drowsiness detection is a low cost and effective solution </a:t>
            </a:r>
            <a:r>
              <a:rPr lang="en-US" sz="2000" dirty="0" smtClean="0">
                <a:latin typeface="Times New Roman" pitchFamily="18" charset="0"/>
                <a:cs typeface="Times New Roman" pitchFamily="18" charset="0"/>
              </a:rPr>
              <a:t>method.</a:t>
            </a: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Drowsiness or lack of attention of the driver is considered the primary cause for such mishaps. Driver drowsiness monitoring research can help minimize </a:t>
            </a:r>
            <a:r>
              <a:rPr lang="en-US" sz="2000" dirty="0" smtClean="0">
                <a:latin typeface="Times New Roman" pitchFamily="18" charset="0"/>
                <a:cs typeface="Times New Roman" pitchFamily="18" charset="0"/>
              </a:rPr>
              <a:t>accidents.</a:t>
            </a:r>
            <a:endParaRPr lang="en-IN" sz="2000" dirty="0" smtClean="0">
              <a:latin typeface="Times New Roman" pitchFamily="18" charset="0"/>
              <a:cs typeface="Times New Roman" pitchFamily="18" charset="0"/>
            </a:endParaRPr>
          </a:p>
          <a:p>
            <a:pPr lvl="0" algn="just">
              <a:lnSpc>
                <a:spcPct val="150000"/>
              </a:lnSpc>
            </a:pP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After </a:t>
            </a:r>
            <a:r>
              <a:rPr lang="en-US" sz="2000" dirty="0" smtClean="0">
                <a:latin typeface="Times New Roman" pitchFamily="18" charset="0"/>
                <a:cs typeface="Times New Roman" pitchFamily="18" charset="0"/>
              </a:rPr>
              <a:t>gone through the research papers and the existing methods, this project proposed that eyes and yawning detection method will be used.</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A </a:t>
            </a:r>
            <a:r>
              <a:rPr lang="en-US" sz="2000" dirty="0" smtClean="0">
                <a:latin typeface="Times New Roman" pitchFamily="18" charset="0"/>
                <a:cs typeface="Times New Roman" pitchFamily="18" charset="0"/>
              </a:rPr>
              <a:t>thorough observation was done on the existing method to detect the drowsiness. Different parameters have been used by previous researches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lvl="0" algn="just">
              <a:lnSpc>
                <a:spcPct val="150000"/>
              </a:lnSpc>
            </a:pPr>
            <a:r>
              <a:rPr lang="en-US" sz="2000" dirty="0" smtClean="0">
                <a:latin typeface="Times New Roman" pitchFamily="18" charset="0"/>
                <a:cs typeface="Times New Roman" pitchFamily="18" charset="0"/>
              </a:rPr>
              <a:t>The deep learning approaches, especially the Convolutional Neural Networks (CNNs) methods, has gained prominence in resolving challenging classifications problems.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movement of the camera shows a great impact as it varies at certain points (Speed </a:t>
            </a:r>
            <a:r>
              <a:rPr lang="en-US" sz="2000" dirty="0" err="1" smtClean="0">
                <a:latin typeface="Times New Roman" pitchFamily="18" charset="0"/>
                <a:cs typeface="Times New Roman" pitchFamily="18" charset="0"/>
              </a:rPr>
              <a:t>brakers</a:t>
            </a:r>
            <a:r>
              <a:rPr lang="en-US" sz="2000" dirty="0" smtClean="0">
                <a:latin typeface="Times New Roman" pitchFamily="18" charset="0"/>
                <a:cs typeface="Times New Roman" pitchFamily="18" charset="0"/>
              </a:rPr>
              <a:t>) on the roads.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problem will increase day by day. So, there is a requirement of designing detection systems for the driver drowsiness or inattention and can produce some warning alarms to alert the driver and the further people in the vehicle.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772400" cy="6019800"/>
          </a:xfrm>
        </p:spPr>
        <p:txBody>
          <a:bodyPr>
            <a:noAutofit/>
          </a:bodyPr>
          <a:lstStyle/>
          <a:p>
            <a:pPr lvl="0" algn="just">
              <a:lnSpc>
                <a:spcPct val="150000"/>
              </a:lnSpc>
            </a:pPr>
            <a:r>
              <a:rPr lang="en-US" sz="2000" dirty="0" smtClean="0">
                <a:latin typeface="Times New Roman" pitchFamily="18" charset="0"/>
                <a:cs typeface="Times New Roman" pitchFamily="18" charset="0"/>
              </a:rPr>
              <a:t>This paper proposes a drowsiness detection system based on </a:t>
            </a:r>
            <a:r>
              <a:rPr lang="en-US" sz="2000" dirty="0" err="1" smtClean="0">
                <a:latin typeface="Times New Roman" pitchFamily="18" charset="0"/>
                <a:cs typeface="Times New Roman" pitchFamily="18" charset="0"/>
              </a:rPr>
              <a:t>multilayers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perceptron</a:t>
            </a:r>
            <a:r>
              <a:rPr lang="en-US" sz="2000" dirty="0" smtClean="0">
                <a:latin typeface="Times New Roman" pitchFamily="18" charset="0"/>
                <a:cs typeface="Times New Roman" pitchFamily="18" charset="0"/>
              </a:rPr>
              <a:t> classifiers.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open eye is detected using the proposed iris–sclera pattern analysis(ISPA) method.</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proposed system a nonintrusive driver drowsiness monitoring system has been developed using computer vision techniques.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paper, they propose a </a:t>
            </a:r>
            <a:r>
              <a:rPr lang="en-US" sz="2000" dirty="0" err="1" smtClean="0">
                <a:latin typeface="Times New Roman" pitchFamily="18" charset="0"/>
                <a:cs typeface="Times New Roman" pitchFamily="18" charset="0"/>
              </a:rPr>
              <a:t>DriCare</a:t>
            </a:r>
            <a:r>
              <a:rPr lang="en-US" sz="2000" dirty="0" smtClean="0">
                <a:latin typeface="Times New Roman" pitchFamily="18" charset="0"/>
                <a:cs typeface="Times New Roman" pitchFamily="18" charset="0"/>
              </a:rPr>
              <a:t>, approach whereby drivers are </a:t>
            </a:r>
            <a:r>
              <a:rPr lang="en-US" sz="2000" dirty="0" smtClean="0">
                <a:latin typeface="Times New Roman" pitchFamily="18" charset="0"/>
                <a:cs typeface="Times New Roman" pitchFamily="18" charset="0"/>
              </a:rPr>
              <a:t>identified </a:t>
            </a:r>
            <a:r>
              <a:rPr lang="en-US" sz="2000" dirty="0" smtClean="0">
                <a:latin typeface="Times New Roman" pitchFamily="18" charset="0"/>
                <a:cs typeface="Times New Roman" pitchFamily="18" charset="0"/>
              </a:rPr>
              <a:t>with video images without using devices like yawning, blinking, and closure of the eyes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lnSpcReduction="10000"/>
          </a:bodyPr>
          <a:lstStyle/>
          <a:p>
            <a:pPr lvl="0" algn="just">
              <a:lnSpc>
                <a:spcPct val="150000"/>
              </a:lnSpc>
            </a:pPr>
            <a:r>
              <a:rPr lang="en-US" sz="2000" dirty="0" smtClean="0">
                <a:latin typeface="Times New Roman" pitchFamily="18" charset="0"/>
                <a:cs typeface="Times New Roman" pitchFamily="18" charset="0"/>
              </a:rPr>
              <a:t>Convolutional Neural Networks (CNNs) methods have largely produced an outlandish performance in the drowsiness detecting area and are also a powerful aid to various classification tasks.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use of these new technologies and methodologies can be an effective way to not only increase the efficiencies of the existing real-time driver drowsiness detection system but also provide a tool that can be widely used by drivers.</a:t>
            </a:r>
            <a:endParaRPr lang="en-IN" sz="2000" dirty="0" smtClean="0">
              <a:latin typeface="Times New Roman" pitchFamily="18" charset="0"/>
              <a:cs typeface="Times New Roman" pitchFamily="18" charset="0"/>
            </a:endParaRPr>
          </a:p>
          <a:p>
            <a:pPr lvl="0" algn="just">
              <a:lnSpc>
                <a:spcPct val="150000"/>
              </a:lnSpc>
              <a:buNone/>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Moreover</a:t>
            </a:r>
            <a:r>
              <a:rPr lang="en-US" sz="2000" dirty="0" smtClean="0">
                <a:latin typeface="Times New Roman" pitchFamily="18" charset="0"/>
                <a:cs typeface="Times New Roman" pitchFamily="18" charset="0"/>
              </a:rPr>
              <a:t>, it has been established that the efficiency of the model drops in the cases of wearing sunglasses because the algorithm is not able to detect the driver's eyes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1" y="1295400"/>
            <a:ext cx="6934200" cy="5105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90600"/>
            <a:ext cx="7498080" cy="5562600"/>
          </a:xfrm>
        </p:spPr>
        <p:txBody>
          <a:bodyPr>
            <a:noAutofit/>
          </a:bodyPr>
          <a:lstStyle/>
          <a:p>
            <a:pPr algn="just">
              <a:lnSpc>
                <a:spcPct val="150000"/>
              </a:lnSpc>
            </a:pPr>
            <a:r>
              <a:rPr lang="en-US" sz="2000" dirty="0" smtClean="0">
                <a:latin typeface="Times New Roman" pitchFamily="18" charset="0"/>
                <a:cs typeface="Times New Roman" pitchFamily="18" charset="0"/>
              </a:rPr>
              <a:t>Driver Drowsiness Detection was built to help a driver stay awake while driving in order to reduce car accidents caused by drowsiness.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paper experimented in a bright room with constant light. In addition, there were several limitations including light conditions and the darkness of the skin.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embedded device can calculate a drowsiness level from the driver using a combination of Raspberry Pi 3 Model B and Raspberry Pi Camera. Raspberry Pi 3 Model B is a processor to calculate whether or not a driver is drowsy</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85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715000"/>
          </a:xfrm>
        </p:spPr>
        <p:txBody>
          <a:bodyPr>
            <a:noAutofit/>
          </a:bodyPr>
          <a:lstStyle/>
          <a:p>
            <a:pPr algn="just">
              <a:lnSpc>
                <a:spcPct val="150000"/>
              </a:lnSpc>
            </a:pPr>
            <a:r>
              <a:rPr lang="en-US" sz="1900" dirty="0" smtClean="0">
                <a:latin typeface="Times New Roman" pitchFamily="18" charset="0"/>
                <a:cs typeface="Times New Roman" pitchFamily="18" charset="0"/>
              </a:rPr>
              <a:t>[1] </a:t>
            </a:r>
            <a:r>
              <a:rPr lang="en-US" sz="1900" dirty="0" err="1" smtClean="0">
                <a:latin typeface="Times New Roman" pitchFamily="18" charset="0"/>
                <a:cs typeface="Times New Roman" pitchFamily="18" charset="0"/>
              </a:rPr>
              <a:t>Tejasweeni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Musaleand</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Pansambal</a:t>
            </a:r>
            <a:r>
              <a:rPr lang="en-US" sz="1900" dirty="0" smtClean="0">
                <a:latin typeface="Times New Roman" pitchFamily="18" charset="0"/>
                <a:cs typeface="Times New Roman" pitchFamily="18" charset="0"/>
              </a:rPr>
              <a:t>, Driver Drowsiness Detection Technique Using Raspberry Pi , B.H. </a:t>
            </a:r>
            <a:r>
              <a:rPr lang="en-US" sz="1900" dirty="0" err="1" smtClean="0">
                <a:latin typeface="Times New Roman" pitchFamily="18" charset="0"/>
                <a:cs typeface="Times New Roman" pitchFamily="18" charset="0"/>
              </a:rPr>
              <a:t>Bhivarabai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Sawant</a:t>
            </a:r>
            <a:r>
              <a:rPr lang="en-US" sz="1900" dirty="0" smtClean="0">
                <a:latin typeface="Times New Roman" pitchFamily="18" charset="0"/>
                <a:cs typeface="Times New Roman" pitchFamily="18" charset="0"/>
              </a:rPr>
              <a:t> College Of Engineering And Research, </a:t>
            </a:r>
            <a:r>
              <a:rPr lang="en-US" sz="1900" dirty="0" err="1" smtClean="0">
                <a:latin typeface="Times New Roman" pitchFamily="18" charset="0"/>
                <a:cs typeface="Times New Roman" pitchFamily="18" charset="0"/>
              </a:rPr>
              <a:t>Narhe</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Pune</a:t>
            </a:r>
            <a:r>
              <a:rPr lang="en-US" sz="1900" dirty="0" smtClean="0">
                <a:latin typeface="Times New Roman" pitchFamily="18" charset="0"/>
                <a:cs typeface="Times New Roman" pitchFamily="18" charset="0"/>
              </a:rPr>
              <a:t>, India Article.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[2] </a:t>
            </a:r>
            <a:r>
              <a:rPr lang="en-US" sz="1900" dirty="0" err="1" smtClean="0">
                <a:latin typeface="Times New Roman" pitchFamily="18" charset="0"/>
                <a:cs typeface="Times New Roman" pitchFamily="18" charset="0"/>
              </a:rPr>
              <a:t>Oraan</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Khunpisuth</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Taweechai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Chotchinasri</a:t>
            </a:r>
            <a:r>
              <a:rPr lang="en-US" sz="1900" dirty="0" smtClean="0">
                <a:latin typeface="Times New Roman" pitchFamily="18" charset="0"/>
                <a:cs typeface="Times New Roman" pitchFamily="18" charset="0"/>
              </a:rPr>
              <a:t>, “Driver Drowsiness Detection Using Eye-Closeness Detection”, </a:t>
            </a:r>
            <a:r>
              <a:rPr lang="en-US" sz="1900" dirty="0" err="1" smtClean="0">
                <a:latin typeface="Times New Roman" pitchFamily="18" charset="0"/>
                <a:cs typeface="Times New Roman" pitchFamily="18" charset="0"/>
              </a:rPr>
              <a:t>Varakorn</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Koschakosai</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Mahidol</a:t>
            </a:r>
            <a:r>
              <a:rPr lang="en-US" sz="1900" dirty="0" smtClean="0">
                <a:latin typeface="Times New Roman" pitchFamily="18" charset="0"/>
                <a:cs typeface="Times New Roman" pitchFamily="18" charset="0"/>
              </a:rPr>
              <a:t> University International College, Department Of Computer Engineering, Faculty Of Engineering, </a:t>
            </a:r>
            <a:r>
              <a:rPr lang="en-US" sz="1900" dirty="0" err="1" smtClean="0">
                <a:latin typeface="Times New Roman" pitchFamily="18" charset="0"/>
                <a:cs typeface="Times New Roman" pitchFamily="18" charset="0"/>
              </a:rPr>
              <a:t>Mahidol</a:t>
            </a:r>
            <a:r>
              <a:rPr lang="en-US" sz="1900" dirty="0" smtClean="0">
                <a:latin typeface="Times New Roman" pitchFamily="18" charset="0"/>
                <a:cs typeface="Times New Roman" pitchFamily="18" charset="0"/>
              </a:rPr>
              <a:t> University, </a:t>
            </a:r>
            <a:r>
              <a:rPr lang="en-US" sz="1900" dirty="0" err="1" smtClean="0">
                <a:latin typeface="Times New Roman" pitchFamily="18" charset="0"/>
                <a:cs typeface="Times New Roman" pitchFamily="18" charset="0"/>
              </a:rPr>
              <a:t>Nakhonpathom</a:t>
            </a:r>
            <a:r>
              <a:rPr lang="en-US" sz="1900" dirty="0" smtClean="0">
                <a:latin typeface="Times New Roman" pitchFamily="18" charset="0"/>
                <a:cs typeface="Times New Roman" pitchFamily="18" charset="0"/>
              </a:rPr>
              <a:t>, Thailand </a:t>
            </a:r>
            <a:r>
              <a:rPr lang="en-US" sz="1900" dirty="0" err="1" smtClean="0">
                <a:latin typeface="Times New Roman" pitchFamily="18" charset="0"/>
                <a:cs typeface="Times New Roman" pitchFamily="18" charset="0"/>
              </a:rPr>
              <a:t>Narit</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Hnoohom</a:t>
            </a:r>
            <a:r>
              <a:rPr lang="en-US" sz="1900" dirty="0" smtClean="0">
                <a:latin typeface="Times New Roman" pitchFamily="18" charset="0"/>
                <a:cs typeface="Times New Roman" pitchFamily="18" charset="0"/>
              </a:rPr>
              <a:t> Image, Information And Intelligence Laboratory, Department Of Computer Engineering, Faculty Of Engineering, </a:t>
            </a:r>
            <a:r>
              <a:rPr lang="en-US" sz="1900" dirty="0" err="1" smtClean="0">
                <a:latin typeface="Times New Roman" pitchFamily="18" charset="0"/>
                <a:cs typeface="Times New Roman" pitchFamily="18" charset="0"/>
              </a:rPr>
              <a:t>Mahidol</a:t>
            </a:r>
            <a:r>
              <a:rPr lang="en-US" sz="1900" dirty="0" smtClean="0">
                <a:latin typeface="Times New Roman" pitchFamily="18" charset="0"/>
                <a:cs typeface="Times New Roman" pitchFamily="18" charset="0"/>
              </a:rPr>
              <a:t> University, </a:t>
            </a:r>
            <a:r>
              <a:rPr lang="en-US" sz="1900" dirty="0" err="1" smtClean="0">
                <a:latin typeface="Times New Roman" pitchFamily="18" charset="0"/>
                <a:cs typeface="Times New Roman" pitchFamily="18" charset="0"/>
              </a:rPr>
              <a:t>Nakhon</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Pathom</a:t>
            </a:r>
            <a:r>
              <a:rPr lang="en-US" sz="1900" dirty="0" smtClean="0">
                <a:latin typeface="Times New Roman" pitchFamily="18" charset="0"/>
                <a:cs typeface="Times New Roman" pitchFamily="18" charset="0"/>
              </a:rPr>
              <a:t>, Thailand </a:t>
            </a:r>
            <a:endParaRPr lang="en-IN"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[3] Marco Javier Flores, José </a:t>
            </a:r>
            <a:r>
              <a:rPr lang="en-US" sz="1900" dirty="0" err="1" smtClean="0">
                <a:latin typeface="Times New Roman" pitchFamily="18" charset="0"/>
                <a:cs typeface="Times New Roman" pitchFamily="18" charset="0"/>
              </a:rPr>
              <a:t>María</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Armingol</a:t>
            </a:r>
            <a:r>
              <a:rPr lang="en-US" sz="1900" dirty="0" smtClean="0">
                <a:latin typeface="Times New Roman" pitchFamily="18" charset="0"/>
                <a:cs typeface="Times New Roman" pitchFamily="18" charset="0"/>
              </a:rPr>
              <a:t> And Arturo De La </a:t>
            </a:r>
            <a:r>
              <a:rPr lang="en-US" sz="1900" dirty="0" err="1" smtClean="0">
                <a:latin typeface="Times New Roman" pitchFamily="18" charset="0"/>
                <a:cs typeface="Times New Roman" pitchFamily="18" charset="0"/>
              </a:rPr>
              <a:t>Escalera</a:t>
            </a:r>
            <a:r>
              <a:rPr lang="en-US" sz="1900" dirty="0" smtClean="0">
                <a:latin typeface="Times New Roman" pitchFamily="18" charset="0"/>
                <a:cs typeface="Times New Roman" pitchFamily="18" charset="0"/>
              </a:rPr>
              <a:t>, “Real-Time Drowsiness Detection System For An Intelligent Vehicle” Member, </a:t>
            </a:r>
            <a:r>
              <a:rPr lang="en-US" sz="1900" dirty="0" err="1" smtClean="0">
                <a:latin typeface="Times New Roman" pitchFamily="18" charset="0"/>
                <a:cs typeface="Times New Roman" pitchFamily="18" charset="0"/>
              </a:rPr>
              <a:t>Ieee</a:t>
            </a:r>
            <a:r>
              <a:rPr lang="en-US"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650480" cy="5791200"/>
          </a:xfrm>
        </p:spPr>
        <p:txBody>
          <a:bodyPr>
            <a:noAutofit/>
          </a:bodyPr>
          <a:lstStyle/>
          <a:p>
            <a:pPr algn="just">
              <a:lnSpc>
                <a:spcPct val="150000"/>
              </a:lnSpc>
            </a:pPr>
            <a:r>
              <a:rPr lang="en-US" sz="2000" dirty="0" smtClean="0">
                <a:latin typeface="Times New Roman" pitchFamily="18" charset="0"/>
                <a:cs typeface="Times New Roman" pitchFamily="18" charset="0"/>
              </a:rPr>
              <a:t>[4] </a:t>
            </a:r>
            <a:r>
              <a:rPr lang="en-US" sz="2000" dirty="0" err="1" smtClean="0">
                <a:latin typeface="Times New Roman" pitchFamily="18" charset="0"/>
                <a:cs typeface="Times New Roman" pitchFamily="18" charset="0"/>
              </a:rPr>
              <a:t>Belal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Alshaqaqi</a:t>
            </a:r>
            <a:r>
              <a:rPr lang="en-US" sz="2000" dirty="0" smtClean="0">
                <a:latin typeface="Times New Roman" pitchFamily="18" charset="0"/>
                <a:cs typeface="Times New Roman" pitchFamily="18" charset="0"/>
              </a:rPr>
              <a:t>; Abdullah Salem </a:t>
            </a:r>
            <a:r>
              <a:rPr lang="en-US" sz="2000" dirty="0" err="1" smtClean="0">
                <a:latin typeface="Times New Roman" pitchFamily="18" charset="0"/>
                <a:cs typeface="Times New Roman" pitchFamily="18" charset="0"/>
              </a:rPr>
              <a:t>Baquhaizel</a:t>
            </a:r>
            <a:r>
              <a:rPr lang="en-US" sz="2000" dirty="0" smtClean="0">
                <a:latin typeface="Times New Roman" pitchFamily="18" charset="0"/>
                <a:cs typeface="Times New Roman" pitchFamily="18" charset="0"/>
              </a:rPr>
              <a:t>, Mohamed El Amine </a:t>
            </a:r>
            <a:r>
              <a:rPr lang="en-US" sz="2000" dirty="0" err="1" smtClean="0">
                <a:latin typeface="Times New Roman" pitchFamily="18" charset="0"/>
                <a:cs typeface="Times New Roman" pitchFamily="18" charset="0"/>
              </a:rPr>
              <a:t>Ouis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Meriem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Boumehed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Abdelaziz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Ouamri</a:t>
            </a:r>
            <a:r>
              <a:rPr lang="en-US" sz="2000" dirty="0" smtClean="0">
                <a:latin typeface="Times New Roman" pitchFamily="18" charset="0"/>
                <a:cs typeface="Times New Roman" pitchFamily="18" charset="0"/>
              </a:rPr>
              <a:t>, “Driver Drowsiness Detection System”, </a:t>
            </a:r>
            <a:r>
              <a:rPr lang="en-US" sz="2000" dirty="0" err="1" smtClean="0">
                <a:latin typeface="Times New Roman" pitchFamily="18" charset="0"/>
                <a:cs typeface="Times New Roman" pitchFamily="18" charset="0"/>
              </a:rPr>
              <a:t>Mokhtar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Keche</a:t>
            </a: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Laboratory Signals And Images (</a:t>
            </a:r>
            <a:r>
              <a:rPr lang="en-US" sz="2000" dirty="0" err="1" smtClean="0">
                <a:latin typeface="Times New Roman" pitchFamily="18" charset="0"/>
                <a:cs typeface="Times New Roman" pitchFamily="18" charset="0"/>
              </a:rPr>
              <a:t>Lsi</a:t>
            </a:r>
            <a:r>
              <a:rPr lang="en-US" sz="2000" dirty="0" smtClean="0">
                <a:latin typeface="Times New Roman" pitchFamily="18" charset="0"/>
                <a:cs typeface="Times New Roman" pitchFamily="18" charset="0"/>
              </a:rPr>
              <a:t>) University Of Sciences And Technology Of Oran Mohamed </a:t>
            </a:r>
            <a:r>
              <a:rPr lang="en-US" sz="2000" dirty="0" err="1" smtClean="0">
                <a:latin typeface="Times New Roman" pitchFamily="18" charset="0"/>
                <a:cs typeface="Times New Roman" pitchFamily="18" charset="0"/>
              </a:rPr>
              <a:t>Boudiaf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Usto</a:t>
            </a:r>
            <a:r>
              <a:rPr lang="en-US" sz="2000" dirty="0" smtClean="0">
                <a:latin typeface="Times New Roman" pitchFamily="18" charset="0"/>
                <a:cs typeface="Times New Roman" pitchFamily="18" charset="0"/>
              </a:rPr>
              <a:t>-Mb) Oran, Algeria {Alshaqaqi@Ieee.Org; </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[5] Li </a:t>
            </a:r>
            <a:r>
              <a:rPr lang="en-US" sz="2000" dirty="0" err="1" smtClean="0">
                <a:latin typeface="Times New Roman" pitchFamily="18" charset="0"/>
                <a:cs typeface="Times New Roman" pitchFamily="18" charset="0"/>
              </a:rPr>
              <a:t>Cuimei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Zhiliang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Jia</a:t>
            </a:r>
            <a:r>
              <a:rPr lang="en-US" sz="2000" dirty="0" smtClean="0">
                <a:latin typeface="Times New Roman" pitchFamily="18" charset="0"/>
                <a:cs typeface="Times New Roman" pitchFamily="18" charset="0"/>
              </a:rPr>
              <a:t> Nan, Wu </a:t>
            </a:r>
            <a:r>
              <a:rPr lang="en-US" sz="2000" dirty="0" err="1" smtClean="0">
                <a:latin typeface="Times New Roman" pitchFamily="18" charset="0"/>
                <a:cs typeface="Times New Roman" pitchFamily="18" charset="0"/>
              </a:rPr>
              <a:t>Jianhua</a:t>
            </a:r>
            <a:r>
              <a:rPr lang="en-US" sz="2000" dirty="0" smtClean="0">
                <a:latin typeface="Times New Roman" pitchFamily="18" charset="0"/>
                <a:cs typeface="Times New Roman" pitchFamily="18" charset="0"/>
              </a:rPr>
              <a:t> “Human Face Detection Algorithm Via </a:t>
            </a:r>
            <a:r>
              <a:rPr lang="en-US" sz="2000" dirty="0" err="1" smtClean="0">
                <a:latin typeface="Times New Roman" pitchFamily="18" charset="0"/>
                <a:cs typeface="Times New Roman" pitchFamily="18" charset="0"/>
              </a:rPr>
              <a:t>Haar</a:t>
            </a:r>
            <a:r>
              <a:rPr lang="en-US" sz="2000" dirty="0" smtClean="0">
                <a:latin typeface="Times New Roman" pitchFamily="18" charset="0"/>
                <a:cs typeface="Times New Roman" pitchFamily="18" charset="0"/>
              </a:rPr>
              <a:t> Cascade Classifiers Combined </a:t>
            </a:r>
            <a:r>
              <a:rPr lang="en-US" sz="2000" dirty="0" err="1" smtClean="0">
                <a:latin typeface="Times New Roman" pitchFamily="18" charset="0"/>
                <a:cs typeface="Times New Roman" pitchFamily="18" charset="0"/>
              </a:rPr>
              <a:t>Withthree</a:t>
            </a:r>
            <a:r>
              <a:rPr lang="en-US" sz="2000" dirty="0" smtClean="0">
                <a:latin typeface="Times New Roman" pitchFamily="18" charset="0"/>
                <a:cs typeface="Times New Roman" pitchFamily="18" charset="0"/>
              </a:rPr>
              <a:t> Additional Classifiers” @ </a:t>
            </a:r>
            <a:r>
              <a:rPr lang="en-US" sz="2000" dirty="0" err="1" smtClean="0">
                <a:latin typeface="Times New Roman" pitchFamily="18" charset="0"/>
                <a:cs typeface="Times New Roman" pitchFamily="18" charset="0"/>
              </a:rPr>
              <a:t>Ieee</a:t>
            </a:r>
            <a:r>
              <a:rPr lang="en-US" sz="2000" dirty="0" smtClean="0">
                <a:latin typeface="Times New Roman" pitchFamily="18" charset="0"/>
                <a:cs typeface="Times New Roman" pitchFamily="18" charset="0"/>
              </a:rPr>
              <a:t> 13th International Conference 1.School Of Communication And Electronics, Jiangxi Science &amp; Technology Normal University Nanchang 330013, China2. School Of Information Engineering Nanchang University Nanchang 330031, China </a:t>
            </a:r>
            <a:endParaRPr lang="en-IN"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fontScale="70000" lnSpcReduction="20000"/>
          </a:bodyPr>
          <a:lstStyle/>
          <a:p>
            <a:pPr algn="just">
              <a:lnSpc>
                <a:spcPct val="150000"/>
              </a:lnSpc>
            </a:pPr>
            <a:r>
              <a:rPr lang="en-US" dirty="0" smtClean="0">
                <a:latin typeface="Times New Roman" pitchFamily="18" charset="0"/>
                <a:cs typeface="Times New Roman" pitchFamily="18" charset="0"/>
              </a:rPr>
              <a:t>[6] </a:t>
            </a:r>
            <a:r>
              <a:rPr lang="en-US" dirty="0" err="1" smtClean="0">
                <a:latin typeface="Times New Roman" pitchFamily="18" charset="0"/>
                <a:cs typeface="Times New Roman" pitchFamily="18" charset="0"/>
              </a:rPr>
              <a:t>T.D’orazio</a:t>
            </a:r>
            <a:r>
              <a:rPr lang="en-US" dirty="0" smtClean="0">
                <a:latin typeface="Times New Roman" pitchFamily="18" charset="0"/>
                <a:cs typeface="Times New Roman" pitchFamily="18" charset="0"/>
              </a:rPr>
              <a:t>, M. Leo, </a:t>
            </a:r>
            <a:r>
              <a:rPr lang="en-US" dirty="0" err="1" smtClean="0">
                <a:latin typeface="Times New Roman" pitchFamily="18" charset="0"/>
                <a:cs typeface="Times New Roman" pitchFamily="18" charset="0"/>
              </a:rPr>
              <a:t>G.Cicirelli</a:t>
            </a:r>
            <a:r>
              <a:rPr lang="en-US" dirty="0" smtClean="0">
                <a:latin typeface="Times New Roman" pitchFamily="18" charset="0"/>
                <a:cs typeface="Times New Roman" pitchFamily="18" charset="0"/>
              </a:rPr>
              <a:t>, “An Algorithm For Real Time Eye Detection In Face Images” A. </a:t>
            </a:r>
            <a:r>
              <a:rPr lang="en-US" dirty="0" err="1" smtClean="0">
                <a:latin typeface="Times New Roman" pitchFamily="18" charset="0"/>
                <a:cs typeface="Times New Roman" pitchFamily="18" charset="0"/>
              </a:rPr>
              <a:t>Distante</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Dorazio</a:t>
            </a:r>
            <a:r>
              <a:rPr lang="en-US" dirty="0" smtClean="0">
                <a:latin typeface="Times New Roman" pitchFamily="18" charset="0"/>
                <a:cs typeface="Times New Roman" pitchFamily="18" charset="0"/>
              </a:rPr>
              <a:t>, Leo, </a:t>
            </a:r>
            <a:r>
              <a:rPr lang="en-US" dirty="0" err="1" smtClean="0">
                <a:latin typeface="Times New Roman" pitchFamily="18" charset="0"/>
                <a:cs typeface="Times New Roman" pitchFamily="18" charset="0"/>
              </a:rPr>
              <a:t>Cicirelli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Distante</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Ba.Issia.Cnr.It</a:t>
            </a:r>
            <a:r>
              <a:rPr lang="en-US" dirty="0" smtClean="0">
                <a:latin typeface="Times New Roman" pitchFamily="18" charset="0"/>
                <a:cs typeface="Times New Roman" pitchFamily="18" charset="0"/>
              </a:rPr>
              <a:t> Institute Of Intelligent Systems For Automation.</a:t>
            </a:r>
            <a:endParaRPr lang="en-IN" dirty="0" smtClean="0">
              <a:latin typeface="Times New Roman" pitchFamily="18" charset="0"/>
              <a:cs typeface="Times New Roman" pitchFamily="18" charset="0"/>
            </a:endParaRPr>
          </a:p>
          <a:p>
            <a:pPr algn="just">
              <a:lnSpc>
                <a:spcPct val="150000"/>
              </a:lnSpc>
            </a:pPr>
            <a:r>
              <a:rPr lang="en-US" dirty="0" smtClean="0">
                <a:latin typeface="Times New Roman" pitchFamily="18" charset="0"/>
                <a:cs typeface="Times New Roman" pitchFamily="18" charset="0"/>
              </a:rPr>
              <a:t>[7] Voila P, Jones M J., “Rapid Object Detection Using A Boosted Cascade Of Simple Features”, Proceedings Of The 2001 </a:t>
            </a:r>
            <a:r>
              <a:rPr lang="en-US" dirty="0" err="1" smtClean="0">
                <a:latin typeface="Times New Roman" pitchFamily="18" charset="0"/>
                <a:cs typeface="Times New Roman" pitchFamily="18" charset="0"/>
              </a:rPr>
              <a:t>Ieee</a:t>
            </a:r>
            <a:r>
              <a:rPr lang="en-US" dirty="0" smtClean="0">
                <a:latin typeface="Times New Roman" pitchFamily="18" charset="0"/>
                <a:cs typeface="Times New Roman" pitchFamily="18" charset="0"/>
              </a:rPr>
              <a:t> Computer Society Conference On Computer Vision And Pattern Recognition (</a:t>
            </a:r>
            <a:r>
              <a:rPr lang="en-US" dirty="0" err="1" smtClean="0">
                <a:latin typeface="Times New Roman" pitchFamily="18" charset="0"/>
                <a:cs typeface="Times New Roman" pitchFamily="18" charset="0"/>
              </a:rPr>
              <a:t>Iccvpr</a:t>
            </a:r>
            <a:r>
              <a:rPr lang="en-US" dirty="0" smtClean="0">
                <a:latin typeface="Times New Roman" pitchFamily="18" charset="0"/>
                <a:cs typeface="Times New Roman" pitchFamily="18" charset="0"/>
              </a:rPr>
              <a:t> 2001), Vol. 1, Pp. I-511- I-518, 8-14 Dec. 2001, Kauai, </a:t>
            </a:r>
            <a:r>
              <a:rPr lang="en-US" dirty="0" err="1" smtClean="0">
                <a:latin typeface="Times New Roman" pitchFamily="18" charset="0"/>
                <a:cs typeface="Times New Roman" pitchFamily="18" charset="0"/>
              </a:rPr>
              <a:t>Usa</a:t>
            </a:r>
            <a:r>
              <a:rPr lang="en-US" dirty="0" smtClean="0">
                <a:latin typeface="Times New Roman" pitchFamily="18" charset="0"/>
                <a:cs typeface="Times New Roman" pitchFamily="18" charset="0"/>
              </a:rPr>
              <a:t>.</a:t>
            </a:r>
            <a:endParaRPr lang="en-IN" dirty="0" smtClean="0">
              <a:latin typeface="Times New Roman" pitchFamily="18" charset="0"/>
              <a:cs typeface="Times New Roman" pitchFamily="18" charset="0"/>
            </a:endParaRPr>
          </a:p>
          <a:p>
            <a:endParaRPr lang="en-IN"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1080</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Driver Drowsiness Detection using Machine Learning Image Processing</vt:lpstr>
      <vt:lpstr>Abstract</vt:lpstr>
      <vt:lpstr>Slide 3</vt:lpstr>
      <vt:lpstr>Slide 4</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2022-05-18T08:22:47Z</dcterms:modified>
</cp:coreProperties>
</file>