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30" r:id="rId8"/>
    <p:sldId id="296" r:id="rId9"/>
    <p:sldId id="295" r:id="rId10"/>
    <p:sldId id="331" r:id="rId11"/>
    <p:sldId id="332"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981200"/>
            <a:ext cx="7498080" cy="3733800"/>
          </a:xfrm>
        </p:spPr>
        <p:txBody>
          <a:bodyPr>
            <a:normAutofit/>
          </a:bodyPr>
          <a:lstStyle/>
          <a:p>
            <a:pPr algn="ctr"/>
            <a:r>
              <a:rPr lang="en-US" b="1" dirty="0" smtClean="0">
                <a:latin typeface="Times New Roman" pitchFamily="18" charset="0"/>
                <a:cs typeface="Times New Roman" pitchFamily="18" charset="0"/>
              </a:rPr>
              <a:t>DRIVER DROWSINESS AND ALCOHOL DETECTION WITH CAR TRACKING SYSTEM USING IOT</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Internet of Things is most useful in communicating devices (things) with each other by using the internet nowadays. Most of sensor device is connected with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is more popular in recent times.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a model based in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is proposed with aim to prevent accidents due to drink-driving and drowsiness of driver.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includes analysis of alcohol concentration, eye-blinking rate, coordinates of car, alert system at which the car is made to detect a drunken or drowsy state and hence undertake protective measures include ignition off, triggering an alarm, alert to family members etc.</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lnSpc>
                <a:spcPct val="150000"/>
              </a:lnSpc>
            </a:pPr>
            <a:r>
              <a:rPr lang="en-IN" sz="2000" dirty="0" smtClean="0">
                <a:latin typeface="Times New Roman" pitchFamily="18" charset="0"/>
                <a:cs typeface="Times New Roman" pitchFamily="18" charset="0"/>
              </a:rPr>
              <a:t>The existing system which is utilized is also very costly and is implemented only in high class and very expensive vehicles.</a:t>
            </a:r>
          </a:p>
          <a:p>
            <a:pPr lvl="0" algn="just">
              <a:lnSpc>
                <a:spcPct val="150000"/>
              </a:lnSpc>
              <a:buNone/>
            </a:pPr>
            <a:endParaRPr lang="en-IN" sz="2000" dirty="0" smtClean="0">
              <a:latin typeface="Times New Roman" pitchFamily="18" charset="0"/>
              <a:cs typeface="Times New Roman" pitchFamily="18" charset="0"/>
            </a:endParaRPr>
          </a:p>
          <a:p>
            <a:pPr lvl="0"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conduct of the driver, including yawning, eye conclusion, eye squinting, head present, and so forth., was observed through a camera and the driver was cautioned if any of these laziness side effects are recognized.</a:t>
            </a:r>
          </a:p>
          <a:p>
            <a:pPr lvl="0" algn="just">
              <a:lnSpc>
                <a:spcPct val="150000"/>
              </a:lnSpc>
              <a:buNone/>
            </a:pPr>
            <a:endParaRPr lang="en-IN" sz="2000" dirty="0" smtClean="0">
              <a:latin typeface="Times New Roman" pitchFamily="18" charset="0"/>
              <a:cs typeface="Times New Roman" pitchFamily="18" charset="0"/>
            </a:endParaRPr>
          </a:p>
          <a:p>
            <a:pPr lvl="0"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driver nods off, at that point the driver loses power over the vehicle, an activity which regularly brings about an accident with either another vehicle or any article.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19200" y="838200"/>
            <a:ext cx="77266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It is compulsory to wear eyeglasses for drowsiness detection.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Wearing </a:t>
            </a:r>
            <a:r>
              <a:rPr lang="en-US" sz="2000" dirty="0" smtClean="0">
                <a:latin typeface="Times New Roman" pitchFamily="18" charset="0"/>
                <a:cs typeface="Times New Roman" pitchFamily="18" charset="0"/>
              </a:rPr>
              <a:t>the sensors can be annoying for the driver and may cause distraction while driving; therefore effective implementation is challenge.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very risky to ignition off while driving.</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case of server load, it is difficult to response.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completely sensor based system, sensors may work </a:t>
            </a:r>
            <a:r>
              <a:rPr lang="en-US" sz="2000" dirty="0" smtClean="0">
                <a:latin typeface="Times New Roman" pitchFamily="18" charset="0"/>
                <a:cs typeface="Times New Roman" pitchFamily="18" charset="0"/>
              </a:rPr>
              <a:t>inefficiently.</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696200" cy="5867400"/>
          </a:xfrm>
        </p:spPr>
        <p:txBody>
          <a:bodyPr>
            <a:noAutofit/>
          </a:bodyPr>
          <a:lstStyle/>
          <a:p>
            <a:pPr lvl="0" algn="just">
              <a:lnSpc>
                <a:spcPct val="150000"/>
              </a:lnSpc>
            </a:pPr>
            <a:r>
              <a:rPr lang="en-IN" sz="2000" dirty="0" smtClean="0">
                <a:latin typeface="Times New Roman" pitchFamily="18" charset="0"/>
                <a:cs typeface="Times New Roman" pitchFamily="18" charset="0"/>
              </a:rPr>
              <a:t>This paper approaches a system towards automobile safety with autonomous region based automatic car system. </a:t>
            </a:r>
          </a:p>
          <a:p>
            <a:pPr lvl="0" algn="just">
              <a:lnSpc>
                <a:spcPct val="150000"/>
              </a:lnSpc>
              <a:buNone/>
            </a:pPr>
            <a:endParaRPr lang="en-IN" sz="2000" dirty="0" smtClean="0">
              <a:latin typeface="Times New Roman" pitchFamily="18" charset="0"/>
              <a:cs typeface="Times New Roman" pitchFamily="18" charset="0"/>
            </a:endParaRPr>
          </a:p>
          <a:p>
            <a:pPr lvl="0"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three distinct concepts namely, a Drowsy Driver Detection system, a traffic detection system with external vehicle intrusion avoidance based concept and alcohol consumption detection system.</a:t>
            </a:r>
          </a:p>
          <a:p>
            <a:pPr lvl="0" algn="just">
              <a:lnSpc>
                <a:spcPct val="150000"/>
              </a:lnSpc>
              <a:buNone/>
            </a:pPr>
            <a:endParaRPr lang="en-IN" sz="2000" dirty="0" smtClean="0">
              <a:latin typeface="Times New Roman" pitchFamily="18" charset="0"/>
              <a:cs typeface="Times New Roman" pitchFamily="18" charset="0"/>
            </a:endParaRPr>
          </a:p>
          <a:p>
            <a:pPr lvl="0"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is used to avoid various road accidents caused by drowsy driving, using mobile while driving and alcohol consumption during driving also this system used for security purpose of a driver to caution the driver if any of these state occurs.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486400"/>
          </a:xfrm>
        </p:spPr>
        <p:txBody>
          <a:bodyPr>
            <a:normAutofit/>
          </a:bodyPr>
          <a:lstStyle/>
          <a:p>
            <a:pPr lvl="0" algn="just">
              <a:lnSpc>
                <a:spcPct val="150000"/>
              </a:lnSpc>
            </a:pPr>
            <a:r>
              <a:rPr lang="en-US" sz="2000" dirty="0" smtClean="0">
                <a:latin typeface="Times New Roman" pitchFamily="18" charset="0"/>
                <a:cs typeface="Times New Roman" pitchFamily="18" charset="0"/>
              </a:rPr>
              <a:t>It is cheap and easy to implement.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IR </a:t>
            </a:r>
            <a:r>
              <a:rPr lang="en-US" sz="2000" dirty="0" smtClean="0">
                <a:latin typeface="Times New Roman" pitchFamily="18" charset="0"/>
                <a:cs typeface="Times New Roman" pitchFamily="18" charset="0"/>
              </a:rPr>
              <a:t>sensor is cheap and widely available.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car ignition system off if the sensor detects drowsiness.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NFC </a:t>
            </a:r>
            <a:r>
              <a:rPr lang="en-US" sz="2000" dirty="0" smtClean="0">
                <a:latin typeface="Times New Roman" pitchFamily="18" charset="0"/>
                <a:cs typeface="Times New Roman" pitchFamily="18" charset="0"/>
              </a:rPr>
              <a:t>tags are cheap and easy to implement.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No </a:t>
            </a:r>
            <a:r>
              <a:rPr lang="en-US" sz="2000" dirty="0" smtClean="0">
                <a:latin typeface="Times New Roman" pitchFamily="18" charset="0"/>
                <a:cs typeface="Times New Roman" pitchFamily="18" charset="0"/>
              </a:rPr>
              <a:t>external monitoring is required for this system to work</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371600"/>
            <a:ext cx="6934200" cy="48768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7912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proposed and implemented an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system which is very useful to preventing accidents. </a:t>
            </a:r>
            <a:r>
              <a:rPr lang="en-US" sz="2000" dirty="0" smtClean="0">
                <a:latin typeface="Times New Roman" pitchFamily="18" charset="0"/>
                <a:cs typeface="Times New Roman" pitchFamily="18" charset="0"/>
              </a:rPr>
              <a:t>An </a:t>
            </a:r>
            <a:r>
              <a:rPr lang="en-US" sz="2000" dirty="0" smtClean="0">
                <a:latin typeface="Times New Roman" pitchFamily="18" charset="0"/>
                <a:cs typeface="Times New Roman" pitchFamily="18" charset="0"/>
              </a:rPr>
              <a:t>effective solution is provided to develop a system for vehicles will sense the alcohol present in the breath of the driver and take action immediately ignition off and send alert to family members.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Another </a:t>
            </a:r>
            <a:r>
              <a:rPr lang="en-US" sz="2000" dirty="0" smtClean="0">
                <a:latin typeface="Times New Roman" pitchFamily="18" charset="0"/>
                <a:cs typeface="Times New Roman" pitchFamily="18" charset="0"/>
              </a:rPr>
              <a:t>problem is solved is sleeping on wheel a driver who feels sleepy while driving then system turn on buzzer and prevent dangerous accidents.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System </a:t>
            </a:r>
            <a:r>
              <a:rPr lang="en-US" sz="2000" dirty="0" smtClean="0">
                <a:latin typeface="Times New Roman" pitchFamily="18" charset="0"/>
                <a:cs typeface="Times New Roman" pitchFamily="18" charset="0"/>
              </a:rPr>
              <a:t>also detects accidents and send alert to driver’s family members so they can track the vehicle location and try to help them. </a:t>
            </a:r>
            <a:endParaRPr lang="en-US" sz="2000"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The communication with family members system is designed with GPRS and GPS module. For alcohol detection MQ-3 sensor is used and for accident detection vibration sensor is </a:t>
            </a:r>
            <a:r>
              <a:rPr lang="en-US" sz="2000" dirty="0" smtClean="0">
                <a:latin typeface="Times New Roman" pitchFamily="18" charset="0"/>
                <a:cs typeface="Times New Roman" pitchFamily="18" charset="0"/>
              </a:rPr>
              <a:t>used. Ignition </a:t>
            </a:r>
            <a:r>
              <a:rPr lang="en-US" sz="2000" dirty="0" smtClean="0">
                <a:latin typeface="Times New Roman" pitchFamily="18" charset="0"/>
                <a:cs typeface="Times New Roman" pitchFamily="18" charset="0"/>
              </a:rPr>
              <a:t>off module is important module which is done by putting relay. </a:t>
            </a: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whole control system has the benefit of small volume and high reliability.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Future </a:t>
            </a:r>
            <a:r>
              <a:rPr lang="en-US" sz="2000" dirty="0" smtClean="0">
                <a:latin typeface="Times New Roman" pitchFamily="18" charset="0"/>
                <a:cs typeface="Times New Roman" pitchFamily="18" charset="0"/>
              </a:rPr>
              <a:t>scope of this system is to decrease accidents numbers and providing useful emergency solutions as fast as possible. We will try to get accurate measurements of sensors and their response time.  </a:t>
            </a: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system brings modernization to the existing technology in the current vehicles and also improves safety features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lvl="0" algn="just">
              <a:lnSpc>
                <a:spcPct val="150000"/>
              </a:lnSpc>
            </a:pPr>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K.Srijayathi</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M.Vedachary</a:t>
            </a:r>
            <a:r>
              <a:rPr lang="en-US" sz="2000" dirty="0" smtClean="0">
                <a:latin typeface="Times New Roman" pitchFamily="18" charset="0"/>
                <a:cs typeface="Times New Roman" pitchFamily="18" charset="0"/>
              </a:rPr>
              <a:t>, “Implementation of the Driver Drowsiness Detection System,” International Journal of </a:t>
            </a:r>
            <a:r>
              <a:rPr lang="en-US" sz="2000" dirty="0" err="1" smtClean="0">
                <a:latin typeface="Times New Roman" pitchFamily="18" charset="0"/>
                <a:cs typeface="Times New Roman" pitchFamily="18" charset="0"/>
              </a:rPr>
              <a:t>science,Engineering</a:t>
            </a:r>
            <a:r>
              <a:rPr lang="en-US" sz="2000" dirty="0" smtClean="0">
                <a:latin typeface="Times New Roman" pitchFamily="18" charset="0"/>
                <a:cs typeface="Times New Roman" pitchFamily="18" charset="0"/>
              </a:rPr>
              <a:t> and Technology Research(IJSETR), vol. 2, pp. 1751-1754, September 2013.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[2] </a:t>
            </a:r>
            <a:r>
              <a:rPr lang="en-US" sz="2000" dirty="0" err="1" smtClean="0">
                <a:latin typeface="Times New Roman" pitchFamily="18" charset="0"/>
                <a:cs typeface="Times New Roman" pitchFamily="18" charset="0"/>
              </a:rPr>
              <a:t>Elie</a:t>
            </a:r>
            <a:r>
              <a:rPr lang="en-US" sz="2000" dirty="0" smtClean="0">
                <a:latin typeface="Times New Roman" pitchFamily="18" charset="0"/>
                <a:cs typeface="Times New Roman" pitchFamily="18" charset="0"/>
              </a:rPr>
              <a:t> Nasr, </a:t>
            </a:r>
            <a:r>
              <a:rPr lang="en-US" sz="2000" dirty="0" err="1" smtClean="0">
                <a:latin typeface="Times New Roman" pitchFamily="18" charset="0"/>
                <a:cs typeface="Times New Roman" pitchFamily="18" charset="0"/>
              </a:rPr>
              <a:t>Elie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Kfoury</a:t>
            </a:r>
            <a:r>
              <a:rPr lang="en-US" sz="2000" dirty="0" smtClean="0">
                <a:latin typeface="Times New Roman" pitchFamily="18" charset="0"/>
                <a:cs typeface="Times New Roman" pitchFamily="18" charset="0"/>
              </a:rPr>
              <a:t> and David </a:t>
            </a:r>
            <a:r>
              <a:rPr lang="en-US" sz="2000" dirty="0" err="1" smtClean="0">
                <a:latin typeface="Times New Roman" pitchFamily="18" charset="0"/>
                <a:cs typeface="Times New Roman" pitchFamily="18" charset="0"/>
              </a:rPr>
              <a:t>Khoury</a:t>
            </a:r>
            <a:r>
              <a:rPr lang="en-US" sz="2000" dirty="0" smtClean="0">
                <a:latin typeface="Times New Roman" pitchFamily="18" charset="0"/>
                <a:cs typeface="Times New Roman" pitchFamily="18" charset="0"/>
              </a:rPr>
              <a:t>, “An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Approach to Vehicle Accident Detection, Reporting and Navigation,” IEEE International Multidisciplinary Conference on Engineering Technology (IMCET), 978-1- 5090-0996-1, 2016.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[3] </a:t>
            </a:r>
            <a:r>
              <a:rPr lang="en-US" sz="2000" dirty="0" err="1" smtClean="0">
                <a:latin typeface="Times New Roman" pitchFamily="18" charset="0"/>
                <a:cs typeface="Times New Roman" pitchFamily="18" charset="0"/>
              </a:rPr>
              <a:t>Pragyaditya</a:t>
            </a:r>
            <a:r>
              <a:rPr lang="en-US" sz="2000" dirty="0" smtClean="0">
                <a:latin typeface="Times New Roman" pitchFamily="18" charset="0"/>
                <a:cs typeface="Times New Roman" pitchFamily="18" charset="0"/>
              </a:rPr>
              <a:t> Das and </a:t>
            </a:r>
            <a:r>
              <a:rPr lang="en-US" sz="2000" dirty="0" err="1" smtClean="0">
                <a:latin typeface="Times New Roman" pitchFamily="18" charset="0"/>
                <a:cs typeface="Times New Roman" pitchFamily="18" charset="0"/>
              </a:rPr>
              <a:t>S.Pragadeesh</a:t>
            </a:r>
            <a:r>
              <a:rPr lang="en-US" sz="2000" dirty="0" smtClean="0">
                <a:latin typeface="Times New Roman" pitchFamily="18" charset="0"/>
                <a:cs typeface="Times New Roman" pitchFamily="18" charset="0"/>
              </a:rPr>
              <a:t>, “A Microcontroller based Car-Safety System: Implementing Drowsiness Detection And Vehicle-Vehicle Distance Detection In Parallel,” International journal of Scientific &amp; Technology Research , vol. 4, issue 12 , pp. 161-163, December 2015</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lvl="0" algn="just">
              <a:lnSpc>
                <a:spcPct val="150000"/>
              </a:lnSpc>
            </a:pPr>
            <a:r>
              <a:rPr lang="en-US" sz="2000" dirty="0" smtClean="0">
                <a:latin typeface="Times New Roman" pitchFamily="18" charset="0"/>
                <a:cs typeface="Times New Roman" pitchFamily="18" charset="0"/>
              </a:rPr>
              <a:t>[4] </a:t>
            </a:r>
            <a:r>
              <a:rPr lang="en-US" sz="2000" dirty="0" err="1" smtClean="0">
                <a:latin typeface="Times New Roman" pitchFamily="18" charset="0"/>
                <a:cs typeface="Times New Roman" pitchFamily="18" charset="0"/>
              </a:rPr>
              <a:t>Swaleh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Owais</a:t>
            </a:r>
            <a:r>
              <a:rPr lang="en-US" sz="2000" dirty="0" smtClean="0">
                <a:latin typeface="Times New Roman" pitchFamily="18" charset="0"/>
                <a:cs typeface="Times New Roman" pitchFamily="18" charset="0"/>
              </a:rPr>
              <a:t>, “Eye Blink Detection Algorithms”, https://hackaday.io/project/27552- </a:t>
            </a:r>
            <a:r>
              <a:rPr lang="en-US" sz="2000" dirty="0" err="1" smtClean="0">
                <a:latin typeface="Times New Roman" pitchFamily="18" charset="0"/>
                <a:cs typeface="Times New Roman" pitchFamily="18" charset="0"/>
              </a:rPr>
              <a:t>blinktotext</a:t>
            </a:r>
            <a:r>
              <a:rPr lang="en-US" sz="2000" dirty="0" smtClean="0">
                <a:latin typeface="Times New Roman" pitchFamily="18" charset="0"/>
                <a:cs typeface="Times New Roman" pitchFamily="18" charset="0"/>
              </a:rPr>
              <a:t>/log/68360-eye-blink-detection-algorithms.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[5] Dr. </a:t>
            </a:r>
            <a:r>
              <a:rPr lang="en-US" sz="2000" dirty="0" err="1" smtClean="0">
                <a:latin typeface="Times New Roman" pitchFamily="18" charset="0"/>
                <a:cs typeface="Times New Roman" pitchFamily="18" charset="0"/>
              </a:rPr>
              <a:t>Pradip</a:t>
            </a:r>
            <a:r>
              <a:rPr lang="en-US" sz="2000" dirty="0" smtClean="0">
                <a:latin typeface="Times New Roman" pitchFamily="18" charset="0"/>
                <a:cs typeface="Times New Roman" pitchFamily="18" charset="0"/>
              </a:rPr>
              <a:t> Ashok </a:t>
            </a:r>
            <a:r>
              <a:rPr lang="en-US" sz="2000" dirty="0" err="1" smtClean="0">
                <a:latin typeface="Times New Roman" pitchFamily="18" charset="0"/>
                <a:cs typeface="Times New Roman" pitchFamily="18" charset="0"/>
              </a:rPr>
              <a:t>Saymote,Mr.Abhijeet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Patil</a:t>
            </a:r>
            <a:r>
              <a:rPr lang="en-US" sz="2000" dirty="0" smtClean="0">
                <a:latin typeface="Times New Roman" pitchFamily="18" charset="0"/>
                <a:cs typeface="Times New Roman" pitchFamily="18" charset="0"/>
              </a:rPr>
              <a:t>, “Application Of Google API with Java Script for Web mapping of </a:t>
            </a:r>
            <a:r>
              <a:rPr lang="en-US" sz="2000" dirty="0" err="1" smtClean="0">
                <a:latin typeface="Times New Roman" pitchFamily="18" charset="0"/>
                <a:cs typeface="Times New Roman" pitchFamily="18" charset="0"/>
              </a:rPr>
              <a:t>Shivaji</a:t>
            </a:r>
            <a:r>
              <a:rPr lang="en-US" sz="2000" dirty="0" smtClean="0">
                <a:latin typeface="Times New Roman" pitchFamily="18" charset="0"/>
                <a:cs typeface="Times New Roman" pitchFamily="18" charset="0"/>
              </a:rPr>
              <a:t> University Campus(MS),” International Journal of Current </a:t>
            </a:r>
            <a:r>
              <a:rPr lang="en-US" sz="2000" dirty="0" err="1" smtClean="0">
                <a:latin typeface="Times New Roman" pitchFamily="18" charset="0"/>
                <a:cs typeface="Times New Roman" pitchFamily="18" charset="0"/>
              </a:rPr>
              <a:t>Trands</a:t>
            </a:r>
            <a:r>
              <a:rPr lang="en-US" sz="2000" dirty="0" smtClean="0">
                <a:latin typeface="Times New Roman" pitchFamily="18" charset="0"/>
                <a:cs typeface="Times New Roman" pitchFamily="18" charset="0"/>
              </a:rPr>
              <a:t> in Engineering &amp; Research(IJCTER), vol. 2, issue 9, pp. 18-26, September 2016. </a:t>
            </a:r>
          </a:p>
          <a:p>
            <a:pPr algn="just">
              <a:lnSpc>
                <a:spcPct val="170000"/>
              </a:lnSpc>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6] </a:t>
            </a:r>
            <a:r>
              <a:rPr lang="en-US" sz="2000" dirty="0" err="1" smtClean="0">
                <a:latin typeface="Times New Roman" pitchFamily="18" charset="0"/>
                <a:cs typeface="Times New Roman" pitchFamily="18" charset="0"/>
              </a:rPr>
              <a:t>Patole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Gitanjali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Shinde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Jyoti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Dalve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Satish</a:t>
            </a:r>
            <a:r>
              <a:rPr lang="en-US" sz="2000" dirty="0" smtClean="0">
                <a:latin typeface="Times New Roman" pitchFamily="18" charset="0"/>
                <a:cs typeface="Times New Roman" pitchFamily="18" charset="0"/>
              </a:rPr>
              <a:t>, Prof. </a:t>
            </a:r>
            <a:r>
              <a:rPr lang="en-US" sz="2000" dirty="0" err="1" smtClean="0">
                <a:latin typeface="Times New Roman" pitchFamily="18" charset="0"/>
                <a:cs typeface="Times New Roman" pitchFamily="18" charset="0"/>
              </a:rPr>
              <a:t>Vipul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Ranjan</a:t>
            </a:r>
            <a:r>
              <a:rPr lang="en-US" sz="2000" dirty="0" smtClean="0">
                <a:latin typeface="Times New Roman" pitchFamily="18" charset="0"/>
                <a:cs typeface="Times New Roman" pitchFamily="18" charset="0"/>
              </a:rPr>
              <a:t>, Prof. </a:t>
            </a:r>
            <a:r>
              <a:rPr lang="en-US" sz="2000" dirty="0" err="1" smtClean="0">
                <a:latin typeface="Times New Roman" pitchFamily="18" charset="0"/>
                <a:cs typeface="Times New Roman" pitchFamily="18" charset="0"/>
              </a:rPr>
              <a:t>Suri</a:t>
            </a:r>
            <a:r>
              <a:rPr lang="en-US" sz="2000" dirty="0" smtClean="0">
                <a:latin typeface="Times New Roman" pitchFamily="18" charset="0"/>
                <a:cs typeface="Times New Roman" pitchFamily="18" charset="0"/>
              </a:rPr>
              <a:t> S.B, “IOT based </a:t>
            </a:r>
            <a:r>
              <a:rPr lang="en-US" sz="2000" dirty="0" err="1" smtClean="0">
                <a:latin typeface="Times New Roman" pitchFamily="18" charset="0"/>
                <a:cs typeface="Times New Roman" pitchFamily="18" charset="0"/>
              </a:rPr>
              <a:t>Vehical</a:t>
            </a:r>
            <a:r>
              <a:rPr lang="en-US" sz="2000" dirty="0" smtClean="0">
                <a:latin typeface="Times New Roman" pitchFamily="18" charset="0"/>
                <a:cs typeface="Times New Roman" pitchFamily="18" charset="0"/>
              </a:rPr>
              <a:t> Tracking &amp; Vehicular </a:t>
            </a:r>
            <a:r>
              <a:rPr lang="en-US" sz="2000" dirty="0" err="1" smtClean="0">
                <a:latin typeface="Times New Roman" pitchFamily="18" charset="0"/>
                <a:cs typeface="Times New Roman" pitchFamily="18" charset="0"/>
              </a:rPr>
              <a:t>Emergy</a:t>
            </a:r>
            <a:r>
              <a:rPr lang="en-US" sz="2000" dirty="0" smtClean="0">
                <a:latin typeface="Times New Roman" pitchFamily="18" charset="0"/>
                <a:cs typeface="Times New Roman" pitchFamily="18" charset="0"/>
              </a:rPr>
              <a:t> System – A case Study and </a:t>
            </a:r>
            <a:r>
              <a:rPr lang="en-US" sz="2000" dirty="0" err="1" smtClean="0">
                <a:latin typeface="Times New Roman" pitchFamily="18" charset="0"/>
                <a:cs typeface="Times New Roman" pitchFamily="18" charset="0"/>
              </a:rPr>
              <a:t>Review,”International</a:t>
            </a:r>
            <a:r>
              <a:rPr lang="en-US" sz="2000" dirty="0" smtClean="0">
                <a:latin typeface="Times New Roman" pitchFamily="18" charset="0"/>
                <a:cs typeface="Times New Roman" pitchFamily="18" charset="0"/>
              </a:rPr>
              <a:t> Journal of Advanced Research in </a:t>
            </a:r>
            <a:r>
              <a:rPr lang="en-US" sz="2000" dirty="0" err="1" smtClean="0">
                <a:latin typeface="Times New Roman" pitchFamily="18" charset="0"/>
                <a:cs typeface="Times New Roman" pitchFamily="18" charset="0"/>
              </a:rPr>
              <a:t>Electrical,Electronics</a:t>
            </a:r>
            <a:r>
              <a:rPr lang="en-US" sz="2000" dirty="0" smtClean="0">
                <a:latin typeface="Times New Roman" pitchFamily="18" charset="0"/>
                <a:cs typeface="Times New Roman" pitchFamily="18" charset="0"/>
              </a:rPr>
              <a:t> and Instrumentation Engineering, vol. 6, issue 10 pp. 8001–8012, October 2017</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1238</TotalTime>
  <Words>915</Words>
  <Application>Microsoft Office PowerPoint</Application>
  <PresentationFormat>On-screen Show (4:3)</PresentationFormat>
  <Paragraphs>69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DRIVER DROWSINESS AND ALCOHOL DETECTION WITH CAR TRACKING SYSTEM USING IOT </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Slide 11</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2022-05-18T12:10:47Z</dcterms:modified>
</cp:coreProperties>
</file>