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322" r:id="rId2"/>
    <p:sldId id="257" r:id="rId3"/>
    <p:sldId id="325" r:id="rId4"/>
    <p:sldId id="327" r:id="rId5"/>
    <p:sldId id="333" r:id="rId6"/>
    <p:sldId id="260" r:id="rId7"/>
    <p:sldId id="262" r:id="rId8"/>
    <p:sldId id="263" r:id="rId9"/>
    <p:sldId id="326" r:id="rId10"/>
    <p:sldId id="294" r:id="rId11"/>
    <p:sldId id="310" r:id="rId12"/>
    <p:sldId id="311" r:id="rId13"/>
    <p:sldId id="328" r:id="rId14"/>
    <p:sldId id="296" r:id="rId15"/>
    <p:sldId id="295" r:id="rId16"/>
    <p:sldId id="329" r:id="rId17"/>
    <p:sldId id="332" r:id="rId18"/>
    <p:sldId id="323" r:id="rId19"/>
    <p:sldId id="324"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5/2/2022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18</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5/2/2022</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5/2/2022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5/2/2022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5/2/2022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5/2/2022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1D8BD707-D9CF-40AE-B4C6-C98DA3205C09}" type="datetimeFigureOut">
              <a:rPr lang="en-US" smtClean="0"/>
              <a:pPr/>
              <a:t>5/2/2022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5/2/2022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5/2/2022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5/2/2022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5/2/2022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5/2/2022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5/2/2022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1428736"/>
            <a:ext cx="7498080" cy="3929090"/>
          </a:xfrm>
        </p:spPr>
        <p:txBody>
          <a:bodyPr>
            <a:normAutofit/>
          </a:bodyPr>
          <a:lstStyle/>
          <a:p>
            <a:pPr algn="ctr"/>
            <a:r>
              <a:rPr lang="en-US" b="1" dirty="0" smtClean="0">
                <a:latin typeface="Times New Roman" pitchFamily="18" charset="0"/>
                <a:cs typeface="Times New Roman" pitchFamily="18" charset="0"/>
              </a:rPr>
              <a:t>Deep Learning for Classification and</a:t>
            </a:r>
            <a:br>
              <a:rPr lang="en-US" b="1" dirty="0" smtClean="0">
                <a:latin typeface="Times New Roman" pitchFamily="18" charset="0"/>
                <a:cs typeface="Times New Roman" pitchFamily="18" charset="0"/>
              </a:rPr>
            </a:br>
            <a:r>
              <a:rPr lang="en-US" b="1" dirty="0" smtClean="0">
                <a:latin typeface="Times New Roman" pitchFamily="18" charset="0"/>
                <a:cs typeface="Times New Roman" pitchFamily="18" charset="0"/>
              </a:rPr>
              <a:t>Localization of COVID-19 Markers in Point-of-Care Lung Ultrasound</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57290" y="142852"/>
            <a:ext cx="7498080" cy="428628"/>
          </a:xfrm>
        </p:spPr>
        <p:txBody>
          <a:bodyPr>
            <a:normAutofit fontScale="90000"/>
          </a:bodyPr>
          <a:lstStyle/>
          <a:p>
            <a:r>
              <a:rPr lang="en-US" b="1" dirty="0" smtClean="0"/>
              <a:t>Abstract</a:t>
            </a:r>
            <a:endParaRPr lang="en-US" dirty="0"/>
          </a:p>
        </p:txBody>
      </p:sp>
      <p:sp>
        <p:nvSpPr>
          <p:cNvPr id="3" name="Content Placeholder 2"/>
          <p:cNvSpPr>
            <a:spLocks noGrp="1"/>
          </p:cNvSpPr>
          <p:nvPr>
            <p:ph idx="1"/>
          </p:nvPr>
        </p:nvSpPr>
        <p:spPr>
          <a:xfrm>
            <a:off x="1214414" y="500042"/>
            <a:ext cx="7652574" cy="6143668"/>
          </a:xfrm>
        </p:spPr>
        <p:txBody>
          <a:bodyPr>
            <a:noAutofit/>
          </a:bodyPr>
          <a:lstStyle/>
          <a:p>
            <a:pPr algn="just">
              <a:lnSpc>
                <a:spcPct val="150000"/>
              </a:lnSpc>
            </a:pPr>
            <a:r>
              <a:rPr lang="en-US" sz="2000" dirty="0" smtClean="0">
                <a:latin typeface="Times New Roman" pitchFamily="18" charset="0"/>
                <a:cs typeface="Times New Roman" pitchFamily="18" charset="0"/>
              </a:rPr>
              <a:t>Deep learning (DL) has proved successful in medical imaging and, in the wake of the recent COVID-19 pandemic, some works have started to investigate DL-based solutions for the assisted diagnosis of lung diseases. While existing works focus on CT scans, this paper studies the application of DL techniques for the analysis of lung ultrasonography (LUS) images.</a:t>
            </a:r>
          </a:p>
          <a:p>
            <a:pPr algn="just">
              <a:lnSpc>
                <a:spcPct val="150000"/>
              </a:lnSpc>
              <a:buNone/>
            </a:pPr>
            <a:r>
              <a:rPr lang="en-US" sz="2000" dirty="0" smtClean="0">
                <a:latin typeface="Times New Roman" pitchFamily="18" charset="0"/>
                <a:cs typeface="Times New Roman" pitchFamily="18" charset="0"/>
              </a:rPr>
              <a:t> </a:t>
            </a:r>
          </a:p>
          <a:p>
            <a:pPr algn="just">
              <a:lnSpc>
                <a:spcPct val="150000"/>
              </a:lnSpc>
            </a:pPr>
            <a:r>
              <a:rPr lang="en-US" sz="2000" dirty="0" smtClean="0">
                <a:latin typeface="Times New Roman" pitchFamily="18" charset="0"/>
                <a:cs typeface="Times New Roman" pitchFamily="18" charset="0"/>
              </a:rPr>
              <a:t>Specifically, we present a novel fully-annotated dataset of LUS images collected from several Italian hospitals, with labels indicating the degree of disease severity at a frame-level, video level, and pixel-level (segmentation masks). Leveraging these data, we introduce several deep models that address relevant tasks for the automatic analysis of LUS images.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6019800"/>
          </a:xfrm>
        </p:spPr>
        <p:txBody>
          <a:bodyPr>
            <a:normAutofit lnSpcReduction="10000"/>
          </a:bodyPr>
          <a:lstStyle/>
          <a:p>
            <a:pPr algn="just">
              <a:lnSpc>
                <a:spcPct val="150000"/>
              </a:lnSpc>
            </a:pPr>
            <a:r>
              <a:rPr lang="en-US" sz="2000" dirty="0" smtClean="0">
                <a:latin typeface="Times New Roman" pitchFamily="18" charset="0"/>
                <a:cs typeface="Times New Roman" pitchFamily="18" charset="0"/>
              </a:rPr>
              <a:t>In particular, we present a novel deep network, derived from Spatial Transformer Networks, which simultaneously predicts the disease severity score associated to a input frame and provides localization of pathological artifacts in a weakly-supervised way. </a:t>
            </a:r>
          </a:p>
          <a:p>
            <a:pPr algn="just">
              <a:lnSpc>
                <a:spcPct val="150000"/>
              </a:lnSpc>
              <a:buNone/>
            </a:pPr>
            <a:endParaRPr lang="en-US" sz="2000" dirty="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Furthermore, we introduce a new method based on uniforms for effective frame score aggregation at a video-level. Finally, we benchmark state of the art deep models for estimating pixel-level segmentations of COVID-19 imaging biomarkers. </a:t>
            </a:r>
          </a:p>
          <a:p>
            <a:pPr algn="just">
              <a:lnSpc>
                <a:spcPct val="150000"/>
              </a:lnSpc>
              <a:buNone/>
            </a:pPr>
            <a:endParaRPr lang="en-US" sz="2000" dirty="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Experiments on the proposed dataset demonstrate satisfactory results on all the considered tasks, paving the way to future research on DL for the assisted diagnosis of COVID-19 from LUS data.</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25470"/>
          </a:xfrm>
        </p:spPr>
        <p:txBody>
          <a:bodyPr>
            <a:normAutofit fontScale="90000"/>
          </a:bodyPr>
          <a:lstStyle/>
          <a:p>
            <a:r>
              <a:rPr lang="en-IN" b="1" dirty="0" smtClean="0"/>
              <a:t>INTRODUCTION</a:t>
            </a:r>
            <a:endParaRPr lang="en-IN" b="1" dirty="0"/>
          </a:p>
        </p:txBody>
      </p:sp>
      <p:sp>
        <p:nvSpPr>
          <p:cNvPr id="3" name="Content Placeholder 2"/>
          <p:cNvSpPr>
            <a:spLocks noGrp="1"/>
          </p:cNvSpPr>
          <p:nvPr>
            <p:ph idx="1"/>
          </p:nvPr>
        </p:nvSpPr>
        <p:spPr>
          <a:xfrm>
            <a:off x="1357290" y="1071546"/>
            <a:ext cx="7498080" cy="5357850"/>
          </a:xfrm>
        </p:spPr>
        <p:txBody>
          <a:bodyPr>
            <a:noAutofit/>
          </a:bodyPr>
          <a:lstStyle/>
          <a:p>
            <a:pPr algn="just">
              <a:lnSpc>
                <a:spcPct val="150000"/>
              </a:lnSpc>
            </a:pPr>
            <a:r>
              <a:rPr lang="en-IN" sz="2000" dirty="0" smtClean="0">
                <a:latin typeface="Times New Roman" pitchFamily="18" charset="0"/>
                <a:cs typeface="Times New Roman" pitchFamily="18" charset="0"/>
              </a:rPr>
              <a:t>The rapid global SARS-CoV-2 outbreak resulted in a scarcity of medical equipment.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addition to a worldwide shortage of mouth masks and mechanical ventilators, testing capacity has been severely limited. Priority of testing was therefore given to suspected patients and hospital staff.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extensive testing and diagnostics are of great importance in order to effectively contain the pandemic. The insufficient testing capacity in most countries has therefore spurred the need and search for alternative methods that enable diagnosis of COVID-19.</a:t>
            </a:r>
          </a:p>
          <a:p>
            <a:pPr algn="just">
              <a:lnSpc>
                <a:spcPct val="150000"/>
              </a:lnSpc>
            </a:pPr>
            <a:endParaRPr lang="en-IN"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214290"/>
            <a:ext cx="7498080" cy="6429420"/>
          </a:xfrm>
        </p:spPr>
        <p:txBody>
          <a:bodyPr>
            <a:noAutofit/>
          </a:bodyPr>
          <a:lstStyle/>
          <a:p>
            <a:pPr algn="just">
              <a:lnSpc>
                <a:spcPct val="150000"/>
              </a:lnSpc>
            </a:pPr>
            <a:r>
              <a:rPr lang="en-IN" sz="2000" dirty="0" smtClean="0">
                <a:latin typeface="Times New Roman" pitchFamily="18" charset="0"/>
                <a:cs typeface="Times New Roman" pitchFamily="18" charset="0"/>
              </a:rPr>
              <a:t>While RTPCR may take up to 24 hours and requires multiple tests for definitive results, diagnosis using CT can be much quicker.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use of chest CT comes with significant drawbacks: it is costly, exposes patients to radiation, requires extensive cleaning after scans, and relies on radiologist interpretability.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particular, lung ultrasound (LUS) is increasingly used in point-of-care settings for detection and management of acute respiratory disorders. Findings suggest specific LUS characteristics and imaging biomarkers for COVID-19 patients which may be used to both detect these patients and manage the respiratory efficacy of mechanical ventilation.</a:t>
            </a:r>
            <a:endParaRPr lang="en-IN"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57290" y="142852"/>
            <a:ext cx="7498080" cy="36828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071538" y="428604"/>
            <a:ext cx="7858180" cy="6286520"/>
          </a:xfrm>
        </p:spPr>
        <p:txBody>
          <a:bodyPr>
            <a:noAutofit/>
          </a:bodyPr>
          <a:lstStyle/>
          <a:p>
            <a:pPr algn="just">
              <a:lnSpc>
                <a:spcPct val="150000"/>
              </a:lnSpc>
            </a:pPr>
            <a:r>
              <a:rPr lang="en-US" sz="2000" dirty="0" smtClean="0">
                <a:latin typeface="Times New Roman" pitchFamily="18" charset="0"/>
                <a:cs typeface="Times New Roman" pitchFamily="18" charset="0"/>
              </a:rPr>
              <a:t>Care during the COVID-19 pandemic hinges upon the existence of fast, safe, and highly sensitive diagnostic tools. </a:t>
            </a: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Considering significant practical advantages of lung ultrasound (LUS) over other imaging techniques, but difficulties for doctors in pattern recognition, we aim to leverage machine learning toward guiding diagnosis from LUS. </a:t>
            </a: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We release the largest publicly available LUS dataset for COVID-19 consisting of 202 videos from four classes (COVID-19, bacterial pneumonia, non-COVID-19 viral pneumonia and healthy controls). On this dataset, we perform an in-depth study of the value of deep learning methods for the differential diagnosis of lung pathologies.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5852" y="142852"/>
            <a:ext cx="7498080" cy="64294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142976" y="857232"/>
            <a:ext cx="7783832" cy="5857916"/>
          </a:xfrm>
        </p:spPr>
        <p:txBody>
          <a:bodyPr>
            <a:noAutofit/>
          </a:bodyPr>
          <a:lstStyle/>
          <a:p>
            <a:pPr algn="just">
              <a:lnSpc>
                <a:spcPct val="150000"/>
              </a:lnSpc>
            </a:pPr>
            <a:r>
              <a:rPr lang="en-US" sz="2000" dirty="0" smtClean="0">
                <a:latin typeface="Times New Roman" pitchFamily="18" charset="0"/>
                <a:cs typeface="Times New Roman" pitchFamily="18" charset="0"/>
              </a:rPr>
              <a:t>CT scanning is expensive and highly irradiating, carries significant risk of cross infection to healthcare workers and requires extensive, time consuming sterilization.</a:t>
            </a: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address the problem of automatic localization of pathological </a:t>
            </a:r>
            <a:r>
              <a:rPr lang="en-IN" sz="2000" dirty="0" err="1" smtClean="0">
                <a:latin typeface="Times New Roman" pitchFamily="18" charset="0"/>
                <a:cs typeface="Times New Roman" pitchFamily="18" charset="0"/>
              </a:rPr>
              <a:t>artifacts</a:t>
            </a:r>
            <a:r>
              <a:rPr lang="en-IN" sz="2000" dirty="0" smtClean="0">
                <a:latin typeface="Times New Roman" pitchFamily="18" charset="0"/>
                <a:cs typeface="Times New Roman" pitchFamily="18" charset="0"/>
              </a:rPr>
              <a:t> evaluating the performance of state-of-the-art semantic segmentation methods derived from fully </a:t>
            </a:r>
            <a:r>
              <a:rPr lang="en-IN" sz="2000" dirty="0" err="1" smtClean="0">
                <a:latin typeface="Times New Roman" pitchFamily="18" charset="0"/>
                <a:cs typeface="Times New Roman" pitchFamily="18" charset="0"/>
              </a:rPr>
              <a:t>convolutional</a:t>
            </a:r>
            <a:r>
              <a:rPr lang="en-IN" sz="2000" dirty="0" smtClean="0">
                <a:latin typeface="Times New Roman" pitchFamily="18" charset="0"/>
                <a:cs typeface="Times New Roman" pitchFamily="18" charset="0"/>
              </a:rPr>
              <a:t> architectures.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While this problem can trivially be cast within a classification framework, in this paper we argue that ordinal regression is more appropriate as we are interested in predicting labels from an ordinal scale.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00042"/>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4414" y="500042"/>
            <a:ext cx="7715304" cy="6215106"/>
          </a:xfrm>
        </p:spPr>
        <p:txBody>
          <a:bodyPr>
            <a:noAutofit/>
          </a:bodyPr>
          <a:lstStyle/>
          <a:p>
            <a:pPr algn="just">
              <a:lnSpc>
                <a:spcPct val="150000"/>
              </a:lnSpc>
            </a:pPr>
            <a:r>
              <a:rPr lang="en-US" sz="2000" dirty="0" smtClean="0">
                <a:latin typeface="Times New Roman" pitchFamily="18" charset="0"/>
                <a:cs typeface="Times New Roman" pitchFamily="18" charset="0"/>
              </a:rPr>
              <a:t>We propose a frame-based model that correctly distinguishes COVID-19 LUS Images from healthy and bacterial pneumonia data with a sensitivity of 0.90  0.08 and a specificity of 0.96  0.04 using CNN Algorithm. </a:t>
            </a:r>
          </a:p>
          <a:p>
            <a:pPr algn="just">
              <a:lnSpc>
                <a:spcPct val="150000"/>
              </a:lnSpc>
              <a:buNone/>
            </a:pPr>
            <a:endParaRPr lang="en-US" sz="2000" dirty="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To investigate the utility of the proposed CNN method, we employ interpretability methods for the spatiotemporal localization of pulmonary biomarkers, which are deemed useful for human-in-the-loop scenarios in a blinded study with medical experts. </a:t>
            </a:r>
          </a:p>
          <a:p>
            <a:pPr algn="just">
              <a:lnSpc>
                <a:spcPct val="150000"/>
              </a:lnSpc>
              <a:buNone/>
            </a:pPr>
            <a:endParaRPr lang="en-US" sz="2000" dirty="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Aiming for robustness, we perform uncertainty estimation and demonstrate the model to recognize low-confidence situations which also improves performance.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57200"/>
            <a:ext cx="7498080" cy="5791200"/>
          </a:xfrm>
        </p:spPr>
        <p:txBody>
          <a:bodyPr/>
          <a:lstStyle/>
          <a:p>
            <a:pPr algn="just">
              <a:lnSpc>
                <a:spcPct val="150000"/>
              </a:lnSpc>
            </a:pPr>
            <a:r>
              <a:rPr lang="en-US" sz="2000" dirty="0" smtClean="0">
                <a:latin typeface="Times New Roman" pitchFamily="18" charset="0"/>
                <a:cs typeface="Times New Roman" pitchFamily="18" charset="0"/>
              </a:rPr>
              <a:t>Lastly, we validated our model on an independent test dataset and report promising performance (sensitivity 0.806, specificity 0.962). </a:t>
            </a: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provided dataset facilitates the validation of related methodology in the community and the proposed framework might aid the development of a fast, accessible screening method for Covid-19 diseases.</a:t>
            </a:r>
            <a:endParaRPr lang="en-US" sz="2000" dirty="0">
              <a:latin typeface="Times New Roman" pitchFamily="18" charset="0"/>
              <a:cs typeface="Times New Roman" pitchFamily="18" charset="0"/>
            </a:endParaRPr>
          </a:p>
        </p:txBody>
      </p:sp>
    </p:spTree>
    <p:extLst>
      <p:ext uri="{BB962C8B-B14F-4D97-AF65-F5344CB8AC3E}">
        <p14:creationId xmlns="" xmlns:p14="http://schemas.microsoft.com/office/powerpoint/2010/main" val="16430736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448320"/>
          </a:xfrm>
        </p:spPr>
        <p:txBody>
          <a:bodyPr>
            <a:normAutofit/>
          </a:bodyPr>
          <a:lstStyle/>
          <a:p>
            <a:pPr algn="just">
              <a:lnSpc>
                <a:spcPct val="150000"/>
              </a:lnSpc>
            </a:pPr>
            <a:r>
              <a:rPr lang="en-US" sz="2000" dirty="0" smtClean="0">
                <a:latin typeface="Times New Roman" pitchFamily="18" charset="0"/>
                <a:cs typeface="Times New Roman" pitchFamily="18" charset="0"/>
              </a:rPr>
              <a:t>In this paper, we present all results omitting the uninformative class, as it is not relevant for the analysis of differential diagnosis performance and would bias the results, that is, lead to a higher classification accuracy for the uninformative class.</a:t>
            </a: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max </a:t>
            </a:r>
            <a:r>
              <a:rPr lang="en-IN" sz="2000" dirty="0" err="1" smtClean="0">
                <a:latin typeface="Times New Roman" pitchFamily="18" charset="0"/>
                <a:cs typeface="Times New Roman" pitchFamily="18" charset="0"/>
              </a:rPr>
              <a:t>argmax</a:t>
            </a:r>
            <a:r>
              <a:rPr lang="en-IN" sz="2000" dirty="0" smtClean="0">
                <a:latin typeface="Times New Roman" pitchFamily="18" charset="0"/>
                <a:cs typeface="Times New Roman" pitchFamily="18" charset="0"/>
              </a:rPr>
              <a:t> hard rule is strongly biased towards predicting the highest score, resulting in bad performance on all other scores.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replacement of the traditional cross-entropy (CE) with the SORD loss for ordinal regression clearly improves the performance.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4414" y="142852"/>
            <a:ext cx="7498080" cy="285776"/>
          </a:xfrm>
        </p:spPr>
        <p:txBody>
          <a:bodyPr>
            <a:normAutofit fontScale="90000"/>
          </a:bodyPr>
          <a:lstStyle/>
          <a:p>
            <a:pPr algn="just"/>
            <a:r>
              <a:rPr lang="en-US" dirty="0" smtClean="0">
                <a:latin typeface="Times New Roman" pitchFamily="18" charset="0"/>
                <a:cs typeface="Times New Roman" pitchFamily="18" charset="0"/>
              </a:rPr>
              <a:t>Literature Survey</a:t>
            </a:r>
            <a:endParaRPr lang="en-US" dirty="0"/>
          </a:p>
        </p:txBody>
      </p:sp>
      <p:graphicFrame>
        <p:nvGraphicFramePr>
          <p:cNvPr id="4" name="Content Placeholder 3"/>
          <p:cNvGraphicFramePr>
            <a:graphicFrameLocks noGrp="1"/>
          </p:cNvGraphicFramePr>
          <p:nvPr>
            <p:ph idx="1"/>
          </p:nvPr>
        </p:nvGraphicFramePr>
        <p:xfrm>
          <a:off x="1071538" y="785794"/>
          <a:ext cx="7858180" cy="5943600"/>
        </p:xfrm>
        <a:graphic>
          <a:graphicData uri="http://schemas.openxmlformats.org/drawingml/2006/table">
            <a:tbl>
              <a:tblPr firstRow="1" bandRow="1">
                <a:tableStyleId>{5C22544A-7EE6-4342-B048-85BDC9FD1C3A}</a:tableStyleId>
              </a:tblPr>
              <a:tblGrid>
                <a:gridCol w="2989866">
                  <a:extLst>
                    <a:ext uri="{9D8B030D-6E8A-4147-A177-3AD203B41FA5}">
                      <a16:colId xmlns="" xmlns:a16="http://schemas.microsoft.com/office/drawing/2014/main" val="20000"/>
                    </a:ext>
                  </a:extLst>
                </a:gridCol>
                <a:gridCol w="1219873">
                  <a:extLst>
                    <a:ext uri="{9D8B030D-6E8A-4147-A177-3AD203B41FA5}">
                      <a16:colId xmlns="" xmlns:a16="http://schemas.microsoft.com/office/drawing/2014/main" val="20001"/>
                    </a:ext>
                  </a:extLst>
                </a:gridCol>
                <a:gridCol w="3648441">
                  <a:extLst>
                    <a:ext uri="{9D8B030D-6E8A-4147-A177-3AD203B41FA5}">
                      <a16:colId xmlns="" xmlns:a16="http://schemas.microsoft.com/office/drawing/2014/main" val="20002"/>
                    </a:ext>
                  </a:extLst>
                </a:gridCol>
              </a:tblGrid>
              <a:tr h="366235">
                <a:tc>
                  <a:txBody>
                    <a:bodyPr/>
                    <a:lstStyle/>
                    <a:p>
                      <a:pPr algn="ctr">
                        <a:lnSpc>
                          <a:spcPct val="150000"/>
                        </a:lnSpc>
                      </a:pPr>
                      <a:r>
                        <a:rPr lang="en-US" sz="1800" dirty="0" smtClean="0">
                          <a:latin typeface="Times New Roman" pitchFamily="18" charset="0"/>
                          <a:cs typeface="Times New Roman" pitchFamily="18" charset="0"/>
                        </a:rPr>
                        <a:t>TITLE</a:t>
                      </a:r>
                      <a:endParaRPr lang="en-US" sz="1800" dirty="0">
                        <a:latin typeface="Times New Roman" pitchFamily="18" charset="0"/>
                        <a:cs typeface="Times New Roman" pitchFamily="18" charset="0"/>
                      </a:endParaRPr>
                    </a:p>
                  </a:txBody>
                  <a:tcPr/>
                </a:tc>
                <a:tc>
                  <a:txBody>
                    <a:bodyPr/>
                    <a:lstStyle/>
                    <a:p>
                      <a:pPr algn="ctr">
                        <a:lnSpc>
                          <a:spcPct val="150000"/>
                        </a:lnSpc>
                      </a:pPr>
                      <a:r>
                        <a:rPr lang="en-US" sz="1800" dirty="0" smtClean="0">
                          <a:latin typeface="Times New Roman" pitchFamily="18" charset="0"/>
                          <a:cs typeface="Times New Roman" pitchFamily="18" charset="0"/>
                        </a:rPr>
                        <a:t>AUTHOR</a:t>
                      </a:r>
                      <a:endParaRPr lang="en-US" sz="1800" dirty="0">
                        <a:latin typeface="Times New Roman" pitchFamily="18" charset="0"/>
                        <a:cs typeface="Times New Roman" pitchFamily="18" charset="0"/>
                      </a:endParaRPr>
                    </a:p>
                  </a:txBody>
                  <a:tcPr/>
                </a:tc>
                <a:tc>
                  <a:txBody>
                    <a:bodyPr/>
                    <a:lstStyle/>
                    <a:p>
                      <a:pPr algn="ctr">
                        <a:lnSpc>
                          <a:spcPct val="150000"/>
                        </a:lnSpc>
                      </a:pPr>
                      <a:r>
                        <a:rPr lang="en-US" sz="1800" dirty="0" smtClean="0">
                          <a:latin typeface="Times New Roman" pitchFamily="18" charset="0"/>
                          <a:cs typeface="Times New Roman" pitchFamily="18" charset="0"/>
                        </a:rPr>
                        <a:t>CONCEPT</a:t>
                      </a:r>
                      <a:endParaRPr lang="en-US" sz="1800" dirty="0">
                        <a:latin typeface="Times New Roman" pitchFamily="18" charset="0"/>
                        <a:cs typeface="Times New Roman" pitchFamily="18" charset="0"/>
                      </a:endParaRPr>
                    </a:p>
                  </a:txBody>
                  <a:tcPr/>
                </a:tc>
                <a:extLst>
                  <a:ext uri="{0D108BD9-81ED-4DB2-BD59-A6C34878D82A}">
                    <a16:rowId xmlns="" xmlns:a16="http://schemas.microsoft.com/office/drawing/2014/main" val="10000"/>
                  </a:ext>
                </a:extLst>
              </a:tr>
              <a:tr h="2291555">
                <a:tc>
                  <a:txBody>
                    <a:bodyPr/>
                    <a:lstStyle/>
                    <a:p>
                      <a:pPr algn="just">
                        <a:lnSpc>
                          <a:spcPct val="150000"/>
                        </a:lnSpc>
                        <a:buNone/>
                      </a:pPr>
                      <a:r>
                        <a:rPr lang="en-US" sz="1800" dirty="0" smtClean="0">
                          <a:latin typeface="Times New Roman" pitchFamily="18" charset="0"/>
                          <a:cs typeface="Times New Roman" pitchFamily="18" charset="0"/>
                        </a:rPr>
                        <a:t>Quantifying bias of COVID-19 prevalence and severity estimates in Wuhan, China</a:t>
                      </a:r>
                      <a:r>
                        <a:rPr lang="en-US" sz="1800" baseline="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that depend on reported cases in international travelers</a:t>
                      </a:r>
                      <a:endParaRPr lang="en-US" sz="1800" dirty="0">
                        <a:latin typeface="Times New Roman" pitchFamily="18" charset="0"/>
                        <a:cs typeface="Times New Roman" pitchFamily="18" charset="0"/>
                      </a:endParaRPr>
                    </a:p>
                  </a:txBody>
                  <a:tcPr/>
                </a:tc>
                <a:tc>
                  <a:txBody>
                    <a:bodyPr/>
                    <a:lstStyle/>
                    <a:p>
                      <a:pPr algn="just">
                        <a:lnSpc>
                          <a:spcPct val="150000"/>
                        </a:lnSpc>
                      </a:pPr>
                      <a:r>
                        <a:rPr lang="en-US" sz="1800" dirty="0" smtClean="0">
                          <a:latin typeface="Times New Roman" pitchFamily="18" charset="0"/>
                          <a:cs typeface="Times New Roman" pitchFamily="18" charset="0"/>
                        </a:rPr>
                        <a:t>R. </a:t>
                      </a:r>
                      <a:r>
                        <a:rPr lang="en-US" sz="1800" dirty="0" err="1" smtClean="0">
                          <a:latin typeface="Times New Roman" pitchFamily="18" charset="0"/>
                          <a:cs typeface="Times New Roman" pitchFamily="18" charset="0"/>
                        </a:rPr>
                        <a:t>Niehus</a:t>
                      </a:r>
                      <a:r>
                        <a:rPr lang="en-US" sz="1800" dirty="0" smtClean="0">
                          <a:latin typeface="Times New Roman" pitchFamily="18" charset="0"/>
                          <a:cs typeface="Times New Roman" pitchFamily="18" charset="0"/>
                        </a:rPr>
                        <a:t>, P. M. de Salazar, A. Taylor, and M. </a:t>
                      </a:r>
                      <a:r>
                        <a:rPr lang="en-US" sz="1800" dirty="0" err="1" smtClean="0">
                          <a:latin typeface="Times New Roman" pitchFamily="18" charset="0"/>
                          <a:cs typeface="Times New Roman" pitchFamily="18" charset="0"/>
                        </a:rPr>
                        <a:t>Lipsitch</a:t>
                      </a:r>
                      <a:r>
                        <a:rPr lang="en-US" sz="1800" dirty="0" smtClean="0">
                          <a:latin typeface="Times New Roman" pitchFamily="18" charset="0"/>
                          <a:cs typeface="Times New Roman" pitchFamily="18" charset="0"/>
                        </a:rPr>
                        <a:t>, </a:t>
                      </a:r>
                      <a:endParaRPr lang="en-US" sz="1800" dirty="0">
                        <a:latin typeface="Times New Roman" pitchFamily="18" charset="0"/>
                        <a:cs typeface="Times New Roman" pitchFamily="18" charset="0"/>
                      </a:endParaRPr>
                    </a:p>
                  </a:txBody>
                  <a:tcPr/>
                </a:tc>
                <a:tc>
                  <a:txBody>
                    <a:bodyPr/>
                    <a:lstStyle/>
                    <a:p>
                      <a:pPr algn="just">
                        <a:lnSpc>
                          <a:spcPct val="150000"/>
                        </a:lnSpc>
                      </a:pPr>
                      <a:r>
                        <a:rPr lang="en-US" sz="1800" dirty="0" smtClean="0">
                          <a:latin typeface="Times New Roman" pitchFamily="18" charset="0"/>
                          <a:cs typeface="Times New Roman" pitchFamily="18" charset="0"/>
                        </a:rPr>
                        <a:t>Risk of COVID-19 infection in Wuhan has been estimated using imported case counts of international travelers, often under the assumption that all cases in travelers are ascertained.</a:t>
                      </a:r>
                    </a:p>
                  </a:txBody>
                  <a:tcPr/>
                </a:tc>
                <a:extLst>
                  <a:ext uri="{0D108BD9-81ED-4DB2-BD59-A6C34878D82A}">
                    <a16:rowId xmlns="" xmlns:a16="http://schemas.microsoft.com/office/drawing/2014/main" val="10001"/>
                  </a:ext>
                </a:extLst>
              </a:tr>
              <a:tr h="1220991">
                <a:tc>
                  <a:txBody>
                    <a:bodyPr/>
                    <a:lstStyle/>
                    <a:p>
                      <a:pPr algn="just">
                        <a:lnSpc>
                          <a:spcPct val="150000"/>
                        </a:lnSpc>
                        <a:buNone/>
                      </a:pPr>
                      <a:r>
                        <a:rPr lang="en-US" sz="1800" dirty="0" smtClean="0">
                          <a:latin typeface="Times New Roman" pitchFamily="18" charset="0"/>
                          <a:cs typeface="Times New Roman" pitchFamily="18" charset="0"/>
                        </a:rPr>
                        <a:t>Evaluating the accuracy of different</a:t>
                      </a:r>
                      <a:r>
                        <a:rPr lang="en-US" sz="1800" baseline="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respiratory specimens</a:t>
                      </a:r>
                      <a:r>
                        <a:rPr lang="en-US" sz="1800" baseline="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in the laboratory diagnosis and monitoring the viral shedding of</a:t>
                      </a:r>
                      <a:r>
                        <a:rPr lang="en-US" sz="1800" baseline="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2019-nCoV infections </a:t>
                      </a:r>
                      <a:endParaRPr lang="en-US" sz="1800" dirty="0">
                        <a:latin typeface="Times New Roman" pitchFamily="18" charset="0"/>
                        <a:cs typeface="Times New Roman" pitchFamily="18" charset="0"/>
                      </a:endParaRPr>
                    </a:p>
                  </a:txBody>
                  <a:tcPr/>
                </a:tc>
                <a:tc>
                  <a:txBody>
                    <a:bodyPr/>
                    <a:lstStyle/>
                    <a:p>
                      <a:pPr algn="just">
                        <a:lnSpc>
                          <a:spcPct val="150000"/>
                        </a:lnSpc>
                      </a:pPr>
                      <a:r>
                        <a:rPr lang="en-US" sz="1800" dirty="0" smtClean="0">
                          <a:latin typeface="Times New Roman" pitchFamily="18" charset="0"/>
                          <a:cs typeface="Times New Roman" pitchFamily="18" charset="0"/>
                        </a:rPr>
                        <a:t>Y. Yang et al., </a:t>
                      </a:r>
                      <a:endParaRPr lang="en-US" sz="18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1000"/>
                        </a:spcAft>
                      </a:pPr>
                      <a:r>
                        <a:rPr kumimoji="0" lang="en-US" sz="1800" kern="1200" dirty="0" smtClean="0">
                          <a:solidFill>
                            <a:schemeClr val="dk1"/>
                          </a:solidFill>
                          <a:latin typeface="Times New Roman" pitchFamily="18" charset="0"/>
                          <a:ea typeface="+mn-ea"/>
                          <a:cs typeface="Times New Roman" pitchFamily="18" charset="0"/>
                        </a:rPr>
                        <a:t>The outbreak of novel corona virus pneumonia (NCP) caused by2019-nCoV spread rapidly, and elucidating the diagnostic accuracy of different</a:t>
                      </a:r>
                      <a:r>
                        <a:rPr kumimoji="0" lang="en-US" sz="1800" kern="1200" baseline="0" dirty="0" smtClean="0">
                          <a:solidFill>
                            <a:schemeClr val="dk1"/>
                          </a:solidFill>
                          <a:latin typeface="Times New Roman" pitchFamily="18" charset="0"/>
                          <a:ea typeface="+mn-ea"/>
                          <a:cs typeface="Times New Roman" pitchFamily="18" charset="0"/>
                        </a:rPr>
                        <a:t> </a:t>
                      </a:r>
                      <a:r>
                        <a:rPr kumimoji="0" lang="en-US" sz="1800" kern="1200" dirty="0" smtClean="0">
                          <a:solidFill>
                            <a:schemeClr val="dk1"/>
                          </a:solidFill>
                          <a:latin typeface="Times New Roman" pitchFamily="18" charset="0"/>
                          <a:ea typeface="+mn-ea"/>
                          <a:cs typeface="Times New Roman" pitchFamily="18" charset="0"/>
                        </a:rPr>
                        <a:t>respiratory specimens is crucial for the control and treatment of this disease.</a:t>
                      </a:r>
                      <a:endParaRPr lang="en-US" sz="1800" dirty="0">
                        <a:latin typeface="Times New Roman" pitchFamily="18" charset="0"/>
                        <a:ea typeface="Calibri"/>
                        <a:cs typeface="Times New Roman" pitchFamily="18" charset="0"/>
                      </a:endParaRPr>
                    </a:p>
                  </a:txBody>
                  <a:tcPr marL="114300" marR="114300" marT="0" marB="0"/>
                </a:tc>
                <a:extLst>
                  <a:ext uri="{0D108BD9-81ED-4DB2-BD59-A6C34878D82A}">
                    <a16:rowId xmlns="" xmlns:a16="http://schemas.microsoft.com/office/drawing/2014/main" val="10002"/>
                  </a:ext>
                </a:extLst>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381000"/>
            <a:ext cx="7638288" cy="5867400"/>
          </a:xfrm>
        </p:spPr>
        <p:txBody>
          <a:bodyPr/>
          <a:lstStyle/>
          <a:p>
            <a:endParaRPr lang="en-US" dirty="0" smtClean="0"/>
          </a:p>
          <a:p>
            <a:pPr marL="0" lvl="0" indent="0" algn="ctr">
              <a:spcBef>
                <a:spcPts val="0"/>
              </a:spcBef>
              <a:buClrTx/>
              <a:buSzTx/>
              <a:buNone/>
            </a:pPr>
            <a:endParaRPr lang="en-US" sz="1800" b="1" dirty="0" smtClean="0">
              <a:solidFill>
                <a:prstClr val="white"/>
              </a:solidFill>
            </a:endParaRPr>
          </a:p>
          <a:p>
            <a:pPr>
              <a:buNone/>
            </a:pPr>
            <a:endParaRPr lang="en-US" dirty="0"/>
          </a:p>
        </p:txBody>
      </p:sp>
      <p:graphicFrame>
        <p:nvGraphicFramePr>
          <p:cNvPr id="6" name="Table 5"/>
          <p:cNvGraphicFramePr>
            <a:graphicFrameLocks noGrp="1"/>
          </p:cNvGraphicFramePr>
          <p:nvPr/>
        </p:nvGraphicFramePr>
        <p:xfrm>
          <a:off x="1357289" y="234157"/>
          <a:ext cx="7429554" cy="6351071"/>
        </p:xfrm>
        <a:graphic>
          <a:graphicData uri="http://schemas.openxmlformats.org/drawingml/2006/table">
            <a:tbl>
              <a:tblPr firstRow="1" bandRow="1">
                <a:tableStyleId>{5C22544A-7EE6-4342-B048-85BDC9FD1C3A}</a:tableStyleId>
              </a:tblPr>
              <a:tblGrid>
                <a:gridCol w="1874121">
                  <a:extLst>
                    <a:ext uri="{9D8B030D-6E8A-4147-A177-3AD203B41FA5}">
                      <a16:colId xmlns="" xmlns:a16="http://schemas.microsoft.com/office/drawing/2014/main" val="20000"/>
                    </a:ext>
                  </a:extLst>
                </a:gridCol>
                <a:gridCol w="1807189">
                  <a:extLst>
                    <a:ext uri="{9D8B030D-6E8A-4147-A177-3AD203B41FA5}">
                      <a16:colId xmlns="" xmlns:a16="http://schemas.microsoft.com/office/drawing/2014/main" val="20001"/>
                    </a:ext>
                  </a:extLst>
                </a:gridCol>
                <a:gridCol w="3748244">
                  <a:extLst>
                    <a:ext uri="{9D8B030D-6E8A-4147-A177-3AD203B41FA5}">
                      <a16:colId xmlns="" xmlns:a16="http://schemas.microsoft.com/office/drawing/2014/main" val="20002"/>
                    </a:ext>
                  </a:extLst>
                </a:gridCol>
              </a:tblGrid>
              <a:tr h="511621">
                <a:tc>
                  <a:txBody>
                    <a:bodyPr/>
                    <a:lstStyle/>
                    <a:p>
                      <a:pPr algn="ctr">
                        <a:lnSpc>
                          <a:spcPct val="150000"/>
                        </a:lnSpc>
                      </a:pPr>
                      <a:r>
                        <a:rPr lang="en-US" sz="2000" dirty="0" smtClean="0">
                          <a:latin typeface="Times New Roman" pitchFamily="18" charset="0"/>
                          <a:cs typeface="Times New Roman" pitchFamily="18" charset="0"/>
                        </a:rPr>
                        <a:t>TITLE</a:t>
                      </a:r>
                      <a:endParaRPr lang="en-US" sz="2000" dirty="0">
                        <a:latin typeface="Times New Roman" pitchFamily="18" charset="0"/>
                        <a:cs typeface="Times New Roman" pitchFamily="18" charset="0"/>
                      </a:endParaRPr>
                    </a:p>
                  </a:txBody>
                  <a:tcPr/>
                </a:tc>
                <a:tc>
                  <a:txBody>
                    <a:bodyPr/>
                    <a:lstStyle/>
                    <a:p>
                      <a:pPr algn="ctr">
                        <a:lnSpc>
                          <a:spcPct val="150000"/>
                        </a:lnSpc>
                      </a:pPr>
                      <a:r>
                        <a:rPr lang="en-US" sz="2000" dirty="0" smtClean="0">
                          <a:latin typeface="Times New Roman" pitchFamily="18" charset="0"/>
                          <a:cs typeface="Times New Roman" pitchFamily="18" charset="0"/>
                        </a:rPr>
                        <a:t>AUTHOR</a:t>
                      </a:r>
                      <a:endParaRPr lang="en-US" sz="2000" dirty="0">
                        <a:latin typeface="Times New Roman" pitchFamily="18" charset="0"/>
                        <a:cs typeface="Times New Roman" pitchFamily="18" charset="0"/>
                      </a:endParaRPr>
                    </a:p>
                  </a:txBody>
                  <a:tcPr/>
                </a:tc>
                <a:tc>
                  <a:txBody>
                    <a:bodyPr/>
                    <a:lstStyle/>
                    <a:p>
                      <a:pPr algn="ctr">
                        <a:lnSpc>
                          <a:spcPct val="150000"/>
                        </a:lnSpc>
                      </a:pPr>
                      <a:r>
                        <a:rPr lang="en-US" sz="2000" dirty="0" smtClean="0">
                          <a:latin typeface="Times New Roman" pitchFamily="18" charset="0"/>
                          <a:cs typeface="Times New Roman" pitchFamily="18" charset="0"/>
                        </a:rPr>
                        <a:t>CONCEPT</a:t>
                      </a:r>
                      <a:endParaRPr lang="en-US" sz="2000" dirty="0">
                        <a:latin typeface="Times New Roman" pitchFamily="18" charset="0"/>
                        <a:cs typeface="Times New Roman" pitchFamily="18" charset="0"/>
                      </a:endParaRPr>
                    </a:p>
                  </a:txBody>
                  <a:tcPr/>
                </a:tc>
                <a:extLst>
                  <a:ext uri="{0D108BD9-81ED-4DB2-BD59-A6C34878D82A}">
                    <a16:rowId xmlns="" xmlns:a16="http://schemas.microsoft.com/office/drawing/2014/main" val="10000"/>
                  </a:ext>
                </a:extLst>
              </a:tr>
              <a:tr h="2669791">
                <a:tc>
                  <a:txBody>
                    <a:bodyPr/>
                    <a:lstStyle/>
                    <a:p>
                      <a:pPr algn="just">
                        <a:lnSpc>
                          <a:spcPct val="150000"/>
                        </a:lnSpc>
                        <a:buNone/>
                      </a:pPr>
                      <a:r>
                        <a:rPr lang="en-US" sz="1800" dirty="0" smtClean="0">
                          <a:latin typeface="Times New Roman" pitchFamily="18" charset="0"/>
                          <a:cs typeface="Times New Roman" pitchFamily="18" charset="0"/>
                        </a:rPr>
                        <a:t>Application of </a:t>
                      </a:r>
                      <a:r>
                        <a:rPr lang="en-US" sz="1800" dirty="0" smtClean="0">
                          <a:latin typeface="Times New Roman" pitchFamily="18" charset="0"/>
                          <a:cs typeface="Times New Roman" pitchFamily="18" charset="0"/>
                        </a:rPr>
                        <a:t>lung</a:t>
                      </a:r>
                      <a:r>
                        <a:rPr lang="en-US" sz="1800" baseline="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ultrasound </a:t>
                      </a:r>
                      <a:r>
                        <a:rPr lang="en-US" sz="1800" dirty="0" smtClean="0">
                          <a:latin typeface="Times New Roman" pitchFamily="18" charset="0"/>
                          <a:cs typeface="Times New Roman" pitchFamily="18" charset="0"/>
                        </a:rPr>
                        <a:t>in critical care setting: A review</a:t>
                      </a:r>
                      <a:endParaRPr lang="en-US" sz="18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r>
                        <a:rPr lang="en-US" sz="1800" dirty="0" smtClean="0">
                          <a:latin typeface="Times New Roman" pitchFamily="18" charset="0"/>
                          <a:cs typeface="Times New Roman" pitchFamily="18" charset="0"/>
                        </a:rPr>
                        <a:t>R. </a:t>
                      </a:r>
                      <a:r>
                        <a:rPr lang="en-US" sz="1800" dirty="0" err="1" smtClean="0">
                          <a:latin typeface="Times New Roman" pitchFamily="18" charset="0"/>
                          <a:cs typeface="Times New Roman" pitchFamily="18" charset="0"/>
                        </a:rPr>
                        <a:t>Raheja</a:t>
                      </a:r>
                      <a:r>
                        <a:rPr lang="en-US" sz="1800" dirty="0" smtClean="0">
                          <a:latin typeface="Times New Roman" pitchFamily="18" charset="0"/>
                          <a:cs typeface="Times New Roman" pitchFamily="18" charset="0"/>
                        </a:rPr>
                        <a:t>, M. </a:t>
                      </a:r>
                      <a:r>
                        <a:rPr lang="en-US" sz="1800" dirty="0" err="1" smtClean="0">
                          <a:latin typeface="Times New Roman" pitchFamily="18" charset="0"/>
                          <a:cs typeface="Times New Roman" pitchFamily="18" charset="0"/>
                        </a:rPr>
                        <a:t>Brahmavar</a:t>
                      </a:r>
                      <a:r>
                        <a:rPr lang="en-US" sz="1800" dirty="0" smtClean="0">
                          <a:latin typeface="Times New Roman" pitchFamily="18" charset="0"/>
                          <a:cs typeface="Times New Roman" pitchFamily="18" charset="0"/>
                        </a:rPr>
                        <a:t>, D. Joshi, and D. Raman, </a:t>
                      </a:r>
                      <a:endParaRPr lang="en-US" sz="18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pPr>
                      <a:r>
                        <a:rPr lang="en-US" sz="1800" dirty="0" smtClean="0">
                          <a:latin typeface="Times New Roman" pitchFamily="18" charset="0"/>
                          <a:cs typeface="Times New Roman" pitchFamily="18" charset="0"/>
                        </a:rPr>
                        <a:t>This article reviews the use of thoracic ultrasound in the intensive care unit (ICU). The focus of this article is to review the basic terminology and clinical applications of thoracic ultrasound. </a:t>
                      </a:r>
                      <a:endParaRPr lang="en-US" sz="1800" dirty="0">
                        <a:latin typeface="Times New Roman" pitchFamily="18" charset="0"/>
                        <a:cs typeface="Times New Roman" pitchFamily="18" charset="0"/>
                      </a:endParaRPr>
                    </a:p>
                  </a:txBody>
                  <a:tcPr/>
                </a:tc>
                <a:extLst>
                  <a:ext uri="{0D108BD9-81ED-4DB2-BD59-A6C34878D82A}">
                    <a16:rowId xmlns="" xmlns:a16="http://schemas.microsoft.com/office/drawing/2014/main" val="10001"/>
                  </a:ext>
                </a:extLst>
              </a:tr>
              <a:tr h="3132640">
                <a:tc>
                  <a:txBody>
                    <a:bodyPr/>
                    <a:lstStyle/>
                    <a:p>
                      <a:pPr algn="just">
                        <a:lnSpc>
                          <a:spcPct val="150000"/>
                        </a:lnSpc>
                        <a:buNone/>
                      </a:pPr>
                      <a:r>
                        <a:rPr lang="en-US" sz="1800" dirty="0" smtClean="0">
                          <a:latin typeface="Times New Roman" pitchFamily="18" charset="0"/>
                          <a:cs typeface="Times New Roman" pitchFamily="18" charset="0"/>
                        </a:rPr>
                        <a:t>Findings of lung </a:t>
                      </a:r>
                      <a:r>
                        <a:rPr lang="en-US" sz="1800" dirty="0" err="1" smtClean="0">
                          <a:latin typeface="Times New Roman" pitchFamily="18" charset="0"/>
                          <a:cs typeface="Times New Roman" pitchFamily="18" charset="0"/>
                        </a:rPr>
                        <a:t>ultrasonography</a:t>
                      </a:r>
                      <a:r>
                        <a:rPr lang="en-US" sz="1800" dirty="0" smtClean="0">
                          <a:latin typeface="Times New Roman" pitchFamily="18" charset="0"/>
                          <a:cs typeface="Times New Roman" pitchFamily="18" charset="0"/>
                        </a:rPr>
                        <a:t> of novel corona</a:t>
                      </a:r>
                    </a:p>
                    <a:p>
                      <a:pPr algn="just">
                        <a:lnSpc>
                          <a:spcPct val="150000"/>
                        </a:lnSpc>
                        <a:buNone/>
                      </a:pPr>
                      <a:r>
                        <a:rPr lang="en-US" sz="1800" dirty="0" smtClean="0">
                          <a:latin typeface="Times New Roman" pitchFamily="18" charset="0"/>
                          <a:cs typeface="Times New Roman" pitchFamily="18" charset="0"/>
                        </a:rPr>
                        <a:t>virus pneumonia during the 2019-2020 epidemic</a:t>
                      </a:r>
                      <a:endParaRPr lang="en-US" sz="1800" dirty="0">
                        <a:latin typeface="Times New Roman" pitchFamily="18" charset="0"/>
                        <a:cs typeface="Times New Roman" pitchFamily="18" charset="0"/>
                      </a:endParaRPr>
                    </a:p>
                  </a:txBody>
                  <a:tcPr/>
                </a:tc>
                <a:tc>
                  <a:txBody>
                    <a:bodyPr/>
                    <a:lstStyle/>
                    <a:p>
                      <a:pPr algn="just">
                        <a:lnSpc>
                          <a:spcPct val="150000"/>
                        </a:lnSpc>
                        <a:buNone/>
                      </a:pPr>
                      <a:r>
                        <a:rPr lang="en-US" sz="1800" dirty="0" smtClean="0">
                          <a:latin typeface="Times New Roman" pitchFamily="18" charset="0"/>
                          <a:cs typeface="Times New Roman" pitchFamily="18" charset="0"/>
                        </a:rPr>
                        <a:t>Q.-Y. </a:t>
                      </a:r>
                      <a:r>
                        <a:rPr lang="en-US" sz="1800" dirty="0" err="1" smtClean="0">
                          <a:latin typeface="Times New Roman" pitchFamily="18" charset="0"/>
                          <a:cs typeface="Times New Roman" pitchFamily="18" charset="0"/>
                        </a:rPr>
                        <a:t>Peng</a:t>
                      </a:r>
                      <a:r>
                        <a:rPr lang="en-US" sz="1800" dirty="0" smtClean="0">
                          <a:latin typeface="Times New Roman" pitchFamily="18" charset="0"/>
                          <a:cs typeface="Times New Roman" pitchFamily="18" charset="0"/>
                        </a:rPr>
                        <a:t>, Chinese Critical Care Ultrasound Study Group, X.-T. </a:t>
                      </a:r>
                      <a:r>
                        <a:rPr lang="en-US" sz="1800" dirty="0" smtClean="0">
                          <a:latin typeface="Times New Roman" pitchFamily="18" charset="0"/>
                          <a:cs typeface="Times New Roman" pitchFamily="18" charset="0"/>
                        </a:rPr>
                        <a:t>Wang,</a:t>
                      </a:r>
                      <a:r>
                        <a:rPr lang="en-US" sz="1800" baseline="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and </a:t>
                      </a:r>
                      <a:r>
                        <a:rPr lang="en-US" sz="1800" dirty="0" smtClean="0">
                          <a:latin typeface="Times New Roman" pitchFamily="18" charset="0"/>
                          <a:cs typeface="Times New Roman" pitchFamily="18" charset="0"/>
                        </a:rPr>
                        <a:t>L.-N. Zhang</a:t>
                      </a:r>
                      <a:endParaRPr lang="en-US" sz="1800" dirty="0">
                        <a:latin typeface="Times New Roman" pitchFamily="18" charset="0"/>
                        <a:cs typeface="Times New Roman" pitchFamily="18" charset="0"/>
                      </a:endParaRPr>
                    </a:p>
                  </a:txBody>
                  <a:tcPr/>
                </a:tc>
                <a:tc>
                  <a:txBody>
                    <a:bodyPr/>
                    <a:lstStyle/>
                    <a:p>
                      <a:pPr algn="just">
                        <a:lnSpc>
                          <a:spcPct val="150000"/>
                        </a:lnSpc>
                      </a:pPr>
                      <a:r>
                        <a:rPr lang="en-US" sz="1800" dirty="0" smtClean="0">
                          <a:latin typeface="Times New Roman" pitchFamily="18" charset="0"/>
                          <a:cs typeface="Times New Roman" pitchFamily="18" charset="0"/>
                        </a:rPr>
                        <a:t>The scanning protocol, normal US appearance of lung, major US features of COVID-19 pneumonia, diagnostic performance of lung US and potential pitfalls when explaining US results are </a:t>
                      </a:r>
                      <a:r>
                        <a:rPr lang="en-US" sz="1800" dirty="0" err="1" smtClean="0">
                          <a:latin typeface="Times New Roman" pitchFamily="18" charset="0"/>
                          <a:cs typeface="Times New Roman" pitchFamily="18" charset="0"/>
                        </a:rPr>
                        <a:t>descripted</a:t>
                      </a:r>
                      <a:r>
                        <a:rPr lang="en-US" sz="1800" dirty="0" smtClean="0">
                          <a:latin typeface="Times New Roman" pitchFamily="18" charset="0"/>
                          <a:cs typeface="Times New Roman" pitchFamily="18" charset="0"/>
                        </a:rPr>
                        <a:t> and discussed.</a:t>
                      </a:r>
                    </a:p>
                  </a:txBody>
                  <a:tcPr marL="68580" marR="68580" marT="0" marB="0"/>
                </a:tc>
                <a:extLst>
                  <a:ext uri="{0D108BD9-81ED-4DB2-BD59-A6C34878D82A}">
                    <a16:rowId xmlns="" xmlns:a16="http://schemas.microsoft.com/office/drawing/2014/main" val="10002"/>
                  </a:ext>
                </a:extLst>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t>ARCHITECTURE DIAGRAM</a:t>
            </a:r>
            <a:endParaRPr lang="en-IN" dirty="0"/>
          </a:p>
        </p:txBody>
      </p:sp>
      <p:pic>
        <p:nvPicPr>
          <p:cNvPr id="1026" name="Picture 2"/>
          <p:cNvPicPr>
            <a:picLocks noGrp="1" noChangeAspect="1" noChangeArrowheads="1"/>
          </p:cNvPicPr>
          <p:nvPr>
            <p:ph idx="1"/>
          </p:nvPr>
        </p:nvPicPr>
        <p:blipFill>
          <a:blip r:embed="rId2"/>
          <a:srcRect/>
          <a:stretch>
            <a:fillRect/>
          </a:stretch>
        </p:blipFill>
        <p:spPr bwMode="auto">
          <a:xfrm>
            <a:off x="1428729" y="1357298"/>
            <a:ext cx="7286676" cy="4929221"/>
          </a:xfrm>
          <a:prstGeom prst="rect">
            <a:avLst/>
          </a:prstGeom>
          <a:noFill/>
          <a:ln w="9525">
            <a:noFill/>
            <a:miter lim="800000"/>
            <a:headEnd/>
            <a:tailEnd/>
          </a:ln>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:Python</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t>MODULES &amp; EXPLANATIONS</a:t>
            </a:r>
            <a:endParaRPr lang="en-IN" dirty="0"/>
          </a:p>
        </p:txBody>
      </p:sp>
      <p:sp>
        <p:nvSpPr>
          <p:cNvPr id="3" name="Content Placeholder 2"/>
          <p:cNvSpPr>
            <a:spLocks noGrp="1"/>
          </p:cNvSpPr>
          <p:nvPr>
            <p:ph idx="1"/>
          </p:nvPr>
        </p:nvSpPr>
        <p:spPr/>
        <p:txBody>
          <a:bodyPr>
            <a:normAutofit fontScale="62500" lnSpcReduction="20000"/>
          </a:bodyPr>
          <a:lstStyle/>
          <a:p>
            <a:pPr algn="just">
              <a:lnSpc>
                <a:spcPct val="170000"/>
              </a:lnSpc>
            </a:pPr>
            <a:r>
              <a:rPr lang="en-IN" dirty="0" smtClean="0">
                <a:latin typeface="Times New Roman" pitchFamily="18" charset="0"/>
                <a:cs typeface="Times New Roman" pitchFamily="18" charset="0"/>
              </a:rPr>
              <a:t>STN is a differentiable module that applies a learnable affine transformation to an input image, or more in general to a feature map, conditioned on the input itself. </a:t>
            </a:r>
          </a:p>
          <a:p>
            <a:pPr algn="just">
              <a:lnSpc>
                <a:spcPct val="170000"/>
              </a:lnSpc>
              <a:buNone/>
            </a:pPr>
            <a:endParaRPr lang="en-IN" dirty="0" smtClean="0">
              <a:latin typeface="Times New Roman" pitchFamily="18" charset="0"/>
              <a:cs typeface="Times New Roman" pitchFamily="18" charset="0"/>
            </a:endParaRPr>
          </a:p>
          <a:p>
            <a:pPr algn="just">
              <a:lnSpc>
                <a:spcPct val="170000"/>
              </a:lnSpc>
            </a:pPr>
            <a:r>
              <a:rPr lang="en-IN" dirty="0" smtClean="0">
                <a:latin typeface="Times New Roman" pitchFamily="18" charset="0"/>
                <a:cs typeface="Times New Roman" pitchFamily="18" charset="0"/>
              </a:rPr>
              <a:t>It consists of three parts: (</a:t>
            </a:r>
            <a:r>
              <a:rPr lang="en-IN" dirty="0" err="1" smtClean="0">
                <a:latin typeface="Times New Roman" pitchFamily="18" charset="0"/>
                <a:cs typeface="Times New Roman" pitchFamily="18" charset="0"/>
              </a:rPr>
              <a:t>i</a:t>
            </a:r>
            <a:r>
              <a:rPr lang="en-IN" dirty="0" smtClean="0">
                <a:latin typeface="Times New Roman" pitchFamily="18" charset="0"/>
                <a:cs typeface="Times New Roman" pitchFamily="18" charset="0"/>
              </a:rPr>
              <a:t>) a localization network that predicts the parameters of the affine transformation, (ii) a grid generator which selects the grid co-ordinates in the source image, to be sampled from, and (iii) a sampler that warps the input image based on the transformation, producing the output map.</a:t>
            </a:r>
            <a:endParaRPr lang="en-IN" dirty="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5852" y="142852"/>
            <a:ext cx="7498080" cy="654032"/>
          </a:xfrm>
        </p:spPr>
        <p:txBody>
          <a:bodyPr>
            <a:normAutofit fontScale="90000"/>
          </a:bodyPr>
          <a:lstStyle/>
          <a:p>
            <a:r>
              <a:rPr lang="en-IN" b="1" dirty="0" smtClean="0"/>
              <a:t>CONCLUSION</a:t>
            </a:r>
            <a:endParaRPr lang="en-IN" b="1" dirty="0"/>
          </a:p>
        </p:txBody>
      </p:sp>
      <p:sp>
        <p:nvSpPr>
          <p:cNvPr id="3" name="Content Placeholder 2"/>
          <p:cNvSpPr>
            <a:spLocks noGrp="1"/>
          </p:cNvSpPr>
          <p:nvPr>
            <p:ph idx="1"/>
          </p:nvPr>
        </p:nvSpPr>
        <p:spPr>
          <a:xfrm>
            <a:off x="1214414" y="642918"/>
            <a:ext cx="7712394" cy="6072230"/>
          </a:xfrm>
        </p:spPr>
        <p:txBody>
          <a:bodyPr>
            <a:noAutofit/>
          </a:bodyPr>
          <a:lstStyle/>
          <a:p>
            <a:pPr algn="just">
              <a:lnSpc>
                <a:spcPct val="170000"/>
              </a:lnSpc>
            </a:pPr>
            <a:r>
              <a:rPr lang="en-IN" sz="2000" dirty="0" smtClean="0">
                <a:latin typeface="Times New Roman" pitchFamily="18" charset="0"/>
                <a:cs typeface="Times New Roman" pitchFamily="18" charset="0"/>
              </a:rPr>
              <a:t>Moreover, ultrasound renders real-time images and, combined with our DL methods, provides results instantly. </a:t>
            </a:r>
          </a:p>
          <a:p>
            <a:pPr algn="just">
              <a:lnSpc>
                <a:spcPct val="170000"/>
              </a:lnSpc>
            </a:pPr>
            <a:r>
              <a:rPr lang="en-IN" sz="2000" dirty="0" smtClean="0">
                <a:latin typeface="Times New Roman" pitchFamily="18" charset="0"/>
                <a:cs typeface="Times New Roman" pitchFamily="18" charset="0"/>
              </a:rPr>
              <a:t>It may also directly assist in triage of patients; first-look estimation of the disease’s severity and the urgency at which a patient needs to be addressed. </a:t>
            </a:r>
          </a:p>
          <a:p>
            <a:pPr algn="just">
              <a:lnSpc>
                <a:spcPct val="170000"/>
              </a:lnSpc>
            </a:pPr>
            <a:r>
              <a:rPr lang="en-IN" sz="2000" dirty="0" smtClean="0">
                <a:latin typeface="Times New Roman" pitchFamily="18" charset="0"/>
                <a:cs typeface="Times New Roman" pitchFamily="18" charset="0"/>
              </a:rPr>
              <a:t>In addition, low and middle-income countries, where diagnosis through RT-PCR or CT may not always be available, can particularly benefit from low-cost ultrasound imaging as well . </a:t>
            </a:r>
          </a:p>
          <a:p>
            <a:pPr algn="just">
              <a:lnSpc>
                <a:spcPct val="170000"/>
              </a:lnSpc>
            </a:pPr>
            <a:r>
              <a:rPr lang="en-IN" sz="2000" dirty="0" smtClean="0">
                <a:latin typeface="Times New Roman" pitchFamily="18" charset="0"/>
                <a:cs typeface="Times New Roman" pitchFamily="18" charset="0"/>
              </a:rPr>
              <a:t>However lack of training on the interpretation of these LUS images could still limit its use in practice. Our proposed DL method may therefore facilitate ultrasound imaging in these countries.</a:t>
            </a:r>
            <a:endParaRPr lang="en-IN" sz="2000" dirty="0">
              <a:latin typeface="Times New Roman" pitchFamily="18" charset="0"/>
              <a:cs typeface="Times New Roman"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50000"/>
              </a:lnSpc>
            </a:pPr>
            <a:r>
              <a:rPr lang="en-US" sz="1600" dirty="0" smtClean="0">
                <a:latin typeface="Times New Roman" pitchFamily="18" charset="0"/>
                <a:cs typeface="Times New Roman" pitchFamily="18" charset="0"/>
              </a:rPr>
              <a:t>[1] WHO. (2020). Laboratory Testing Strategy Recommendations for COVID-19: </a:t>
            </a:r>
            <a:r>
              <a:rPr lang="en-US" sz="1600" dirty="0" err="1" smtClean="0">
                <a:latin typeface="Times New Roman" pitchFamily="18" charset="0"/>
                <a:cs typeface="Times New Roman" pitchFamily="18" charset="0"/>
              </a:rPr>
              <a:t>InterimGuidance</a:t>
            </a:r>
            <a:r>
              <a:rPr lang="en-US" sz="1600" dirty="0" smtClean="0">
                <a:latin typeface="Times New Roman" pitchFamily="18" charset="0"/>
                <a:cs typeface="Times New Roman" pitchFamily="18" charset="0"/>
              </a:rPr>
              <a:t>.[Online].</a:t>
            </a:r>
            <a:r>
              <a:rPr lang="en-US" sz="1600" dirty="0" err="1" smtClean="0">
                <a:latin typeface="Times New Roman" pitchFamily="18" charset="0"/>
                <a:cs typeface="Times New Roman" pitchFamily="18" charset="0"/>
              </a:rPr>
              <a:t>Available:https</a:t>
            </a:r>
            <a:r>
              <a:rPr lang="en-US" sz="1600" dirty="0" smtClean="0">
                <a:latin typeface="Times New Roman" pitchFamily="18" charset="0"/>
                <a:cs typeface="Times New Roman" pitchFamily="18" charset="0"/>
              </a:rPr>
              <a:t>://</a:t>
            </a:r>
            <a:r>
              <a:rPr lang="en-US" sz="1600" dirty="0" err="1" smtClean="0">
                <a:latin typeface="Times New Roman" pitchFamily="18" charset="0"/>
                <a:cs typeface="Times New Roman" pitchFamily="18" charset="0"/>
              </a:rPr>
              <a:t>apps.who.int</a:t>
            </a:r>
            <a:r>
              <a:rPr lang="en-US" sz="1600" dirty="0" smtClean="0">
                <a:latin typeface="Times New Roman" pitchFamily="18" charset="0"/>
                <a:cs typeface="Times New Roman" pitchFamily="18" charset="0"/>
              </a:rPr>
              <a:t>/iris/</a:t>
            </a:r>
            <a:r>
              <a:rPr lang="en-US" sz="1600" dirty="0" err="1" smtClean="0">
                <a:latin typeface="Times New Roman" pitchFamily="18" charset="0"/>
                <a:cs typeface="Times New Roman" pitchFamily="18" charset="0"/>
              </a:rPr>
              <a:t>bitstream</a:t>
            </a:r>
            <a:r>
              <a:rPr lang="en-US" sz="1600" dirty="0" smtClean="0">
                <a:latin typeface="Times New Roman" pitchFamily="18" charset="0"/>
                <a:cs typeface="Times New Roman" pitchFamily="18" charset="0"/>
              </a:rPr>
              <a:t>/handle/10665/331509/WHOCOVID-19-lab_testing-2020.1-eng.pdf</a:t>
            </a:r>
          </a:p>
          <a:p>
            <a:pPr algn="just">
              <a:lnSpc>
                <a:spcPct val="150000"/>
              </a:lnSpc>
            </a:pPr>
            <a:r>
              <a:rPr lang="en-US" sz="1600" dirty="0" smtClean="0">
                <a:latin typeface="Times New Roman" pitchFamily="18" charset="0"/>
                <a:cs typeface="Times New Roman" pitchFamily="18" charset="0"/>
              </a:rPr>
              <a:t>[2] R. </a:t>
            </a:r>
            <a:r>
              <a:rPr lang="en-US" sz="1600" dirty="0" err="1" smtClean="0">
                <a:latin typeface="Times New Roman" pitchFamily="18" charset="0"/>
                <a:cs typeface="Times New Roman" pitchFamily="18" charset="0"/>
              </a:rPr>
              <a:t>Niehus</a:t>
            </a:r>
            <a:r>
              <a:rPr lang="en-US" sz="1600" dirty="0" smtClean="0">
                <a:latin typeface="Times New Roman" pitchFamily="18" charset="0"/>
                <a:cs typeface="Times New Roman" pitchFamily="18" charset="0"/>
              </a:rPr>
              <a:t>, P. M. de Salazar, A. Taylor, and M. </a:t>
            </a:r>
            <a:r>
              <a:rPr lang="en-US" sz="1600" dirty="0" err="1" smtClean="0">
                <a:latin typeface="Times New Roman" pitchFamily="18" charset="0"/>
                <a:cs typeface="Times New Roman" pitchFamily="18" charset="0"/>
              </a:rPr>
              <a:t>Lipsitch</a:t>
            </a:r>
            <a:r>
              <a:rPr lang="en-US" sz="1600" dirty="0" smtClean="0">
                <a:latin typeface="Times New Roman" pitchFamily="18" charset="0"/>
                <a:cs typeface="Times New Roman" pitchFamily="18" charset="0"/>
              </a:rPr>
              <a:t>, “Quantifying bias of COVID-19 prevalence and severity estimates in Wuhan, China that depend on reported cases in international travelers,” </a:t>
            </a:r>
            <a:r>
              <a:rPr lang="en-US" sz="1600" dirty="0" err="1" smtClean="0">
                <a:latin typeface="Times New Roman" pitchFamily="18" charset="0"/>
                <a:cs typeface="Times New Roman" pitchFamily="18" charset="0"/>
              </a:rPr>
              <a:t>medRxiv</a:t>
            </a:r>
            <a:r>
              <a:rPr lang="en-US" sz="1600" dirty="0" smtClean="0">
                <a:latin typeface="Times New Roman" pitchFamily="18" charset="0"/>
                <a:cs typeface="Times New Roman" pitchFamily="18" charset="0"/>
              </a:rPr>
              <a:t> 2020.02.13.20022707, Feb. 2020.</a:t>
            </a:r>
          </a:p>
          <a:p>
            <a:pPr algn="just">
              <a:lnSpc>
                <a:spcPct val="150000"/>
              </a:lnSpc>
            </a:pPr>
            <a:r>
              <a:rPr lang="en-US" sz="1600" dirty="0" smtClean="0">
                <a:latin typeface="Times New Roman" pitchFamily="18" charset="0"/>
                <a:cs typeface="Times New Roman" pitchFamily="18" charset="0"/>
              </a:rPr>
              <a:t>[3] Y. Yang et al., “Evaluating the accuracy of different respiratory specimens in the laboratory diagnosis and monitoring the viral shedding of 2019-nCoV infections,” </a:t>
            </a:r>
            <a:r>
              <a:rPr lang="en-US" sz="1600" dirty="0" err="1" smtClean="0">
                <a:latin typeface="Times New Roman" pitchFamily="18" charset="0"/>
                <a:cs typeface="Times New Roman" pitchFamily="18" charset="0"/>
              </a:rPr>
              <a:t>medRxiv</a:t>
            </a:r>
            <a:r>
              <a:rPr lang="en-US" sz="1600" dirty="0" smtClean="0">
                <a:latin typeface="Times New Roman" pitchFamily="18" charset="0"/>
                <a:cs typeface="Times New Roman" pitchFamily="18" charset="0"/>
              </a:rPr>
              <a:t> 2020.02.11.20021493, Feb. 2020.</a:t>
            </a:r>
          </a:p>
          <a:p>
            <a:pPr algn="just">
              <a:lnSpc>
                <a:spcPct val="150000"/>
              </a:lnSpc>
            </a:pPr>
            <a:r>
              <a:rPr lang="en-US" sz="1600" dirty="0" smtClean="0">
                <a:latin typeface="Times New Roman" pitchFamily="18" charset="0"/>
                <a:cs typeface="Times New Roman" pitchFamily="18" charset="0"/>
              </a:rPr>
              <a:t>[4] S. </a:t>
            </a:r>
            <a:r>
              <a:rPr lang="en-US" sz="1600" dirty="0" err="1" smtClean="0">
                <a:latin typeface="Times New Roman" pitchFamily="18" charset="0"/>
                <a:cs typeface="Times New Roman" pitchFamily="18" charset="0"/>
              </a:rPr>
              <a:t>Salehi</a:t>
            </a:r>
            <a:r>
              <a:rPr lang="en-US" sz="1600" dirty="0" smtClean="0">
                <a:latin typeface="Times New Roman" pitchFamily="18" charset="0"/>
                <a:cs typeface="Times New Roman" pitchFamily="18" charset="0"/>
              </a:rPr>
              <a:t>, A. </a:t>
            </a:r>
            <a:r>
              <a:rPr lang="en-US" sz="1600" dirty="0" err="1" smtClean="0">
                <a:latin typeface="Times New Roman" pitchFamily="18" charset="0"/>
                <a:cs typeface="Times New Roman" pitchFamily="18" charset="0"/>
              </a:rPr>
              <a:t>Abedi</a:t>
            </a:r>
            <a:r>
              <a:rPr lang="en-US" sz="1600" dirty="0" smtClean="0">
                <a:latin typeface="Times New Roman" pitchFamily="18" charset="0"/>
                <a:cs typeface="Times New Roman" pitchFamily="18" charset="0"/>
              </a:rPr>
              <a:t>, S. </a:t>
            </a:r>
            <a:r>
              <a:rPr lang="en-US" sz="1600" dirty="0" err="1" smtClean="0">
                <a:latin typeface="Times New Roman" pitchFamily="18" charset="0"/>
                <a:cs typeface="Times New Roman" pitchFamily="18" charset="0"/>
              </a:rPr>
              <a:t>Balakrishnan</a:t>
            </a:r>
            <a:r>
              <a:rPr lang="en-US" sz="1600" dirty="0" smtClean="0">
                <a:latin typeface="Times New Roman" pitchFamily="18" charset="0"/>
                <a:cs typeface="Times New Roman" pitchFamily="18" charset="0"/>
              </a:rPr>
              <a:t>, an </a:t>
            </a:r>
            <a:r>
              <a:rPr lang="en-US" sz="1600" dirty="0" err="1" smtClean="0">
                <a:latin typeface="Times New Roman" pitchFamily="18" charset="0"/>
                <a:cs typeface="Times New Roman" pitchFamily="18" charset="0"/>
              </a:rPr>
              <a:t>Gholamrezanezhad,“Coronavirus</a:t>
            </a:r>
            <a:r>
              <a:rPr lang="en-US" sz="1600" dirty="0" smtClean="0">
                <a:latin typeface="Times New Roman" pitchFamily="18" charset="0"/>
                <a:cs typeface="Times New Roman" pitchFamily="18" charset="0"/>
              </a:rPr>
              <a:t> disease 2019 (COVID-19): A systematic review of imaging findings in 919 patients,” Amer. J. </a:t>
            </a:r>
            <a:r>
              <a:rPr lang="en-US" sz="1600" dirty="0" err="1" smtClean="0">
                <a:latin typeface="Times New Roman" pitchFamily="18" charset="0"/>
                <a:cs typeface="Times New Roman" pitchFamily="18" charset="0"/>
              </a:rPr>
              <a:t>Roentgenology</a:t>
            </a:r>
            <a:r>
              <a:rPr lang="en-US" sz="1600" dirty="0" smtClean="0">
                <a:latin typeface="Times New Roman" pitchFamily="18" charset="0"/>
                <a:cs typeface="Times New Roman" pitchFamily="18" charset="0"/>
              </a:rPr>
              <a:t>, pp. 1–7,Mar. 2020.</a:t>
            </a:r>
          </a:p>
          <a:p>
            <a:pPr algn="just">
              <a:lnSpc>
                <a:spcPct val="150000"/>
              </a:lnSpc>
            </a:pPr>
            <a:r>
              <a:rPr lang="en-US" sz="1600" dirty="0" smtClean="0">
                <a:latin typeface="Times New Roman" pitchFamily="18" charset="0"/>
                <a:cs typeface="Times New Roman" pitchFamily="18" charset="0"/>
              </a:rPr>
              <a:t>[5]A. </a:t>
            </a:r>
            <a:r>
              <a:rPr lang="en-US" sz="1600" dirty="0" err="1" smtClean="0">
                <a:latin typeface="Times New Roman" pitchFamily="18" charset="0"/>
                <a:cs typeface="Times New Roman" pitchFamily="18" charset="0"/>
              </a:rPr>
              <a:t>Bernheim</a:t>
            </a:r>
            <a:r>
              <a:rPr lang="en-US" sz="1600" dirty="0" smtClean="0">
                <a:latin typeface="Times New Roman" pitchFamily="18" charset="0"/>
                <a:cs typeface="Times New Roman" pitchFamily="18" charset="0"/>
              </a:rPr>
              <a:t> et al., “Chest CT findings in </a:t>
            </a:r>
            <a:r>
              <a:rPr lang="en-US" sz="1600" dirty="0" err="1" smtClean="0">
                <a:latin typeface="Times New Roman" pitchFamily="18" charset="0"/>
                <a:cs typeface="Times New Roman" pitchFamily="18" charset="0"/>
              </a:rPr>
              <a:t>coronavirus</a:t>
            </a:r>
            <a:r>
              <a:rPr lang="en-US" sz="1600" dirty="0" smtClean="0">
                <a:latin typeface="Times New Roman" pitchFamily="18" charset="0"/>
                <a:cs typeface="Times New Roman" pitchFamily="18" charset="0"/>
              </a:rPr>
              <a:t> disease-19 (COVID-19): Relationship to duration of </a:t>
            </a:r>
            <a:r>
              <a:rPr lang="en-US" sz="1600" dirty="0" err="1" smtClean="0">
                <a:latin typeface="Times New Roman" pitchFamily="18" charset="0"/>
                <a:cs typeface="Times New Roman" pitchFamily="18" charset="0"/>
              </a:rPr>
              <a:t>infection,”Radiology</a:t>
            </a:r>
            <a:r>
              <a:rPr lang="en-US" sz="1600" dirty="0" smtClean="0">
                <a:latin typeface="Times New Roman" pitchFamily="18" charset="0"/>
                <a:cs typeface="Times New Roman" pitchFamily="18" charset="0"/>
              </a:rPr>
              <a:t>, Feb. 2020, Art. no. 200463.[Online].</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57200"/>
            <a:ext cx="7498080" cy="6186510"/>
          </a:xfrm>
        </p:spPr>
        <p:txBody>
          <a:bodyPr>
            <a:noAutofit/>
          </a:bodyPr>
          <a:lstStyle/>
          <a:p>
            <a:pPr algn="just">
              <a:lnSpc>
                <a:spcPct val="150000"/>
              </a:lnSpc>
              <a:buNone/>
            </a:pPr>
            <a:r>
              <a:rPr lang="en-US" sz="1600" dirty="0" smtClean="0">
                <a:latin typeface="Times New Roman" pitchFamily="18" charset="0"/>
                <a:cs typeface="Times New Roman" pitchFamily="18" charset="0"/>
              </a:rPr>
              <a:t>[6] F. </a:t>
            </a:r>
            <a:r>
              <a:rPr lang="en-US" sz="1600" dirty="0" err="1" smtClean="0">
                <a:latin typeface="Times New Roman" pitchFamily="18" charset="0"/>
                <a:cs typeface="Times New Roman" pitchFamily="18" charset="0"/>
              </a:rPr>
              <a:t>Mojoli</a:t>
            </a:r>
            <a:r>
              <a:rPr lang="en-US" sz="1600" dirty="0" smtClean="0">
                <a:latin typeface="Times New Roman" pitchFamily="18" charset="0"/>
                <a:cs typeface="Times New Roman" pitchFamily="18" charset="0"/>
              </a:rPr>
              <a:t>, B. </a:t>
            </a:r>
            <a:r>
              <a:rPr lang="en-US" sz="1600" dirty="0" err="1" smtClean="0">
                <a:latin typeface="Times New Roman" pitchFamily="18" charset="0"/>
                <a:cs typeface="Times New Roman" pitchFamily="18" charset="0"/>
              </a:rPr>
              <a:t>Bouhemad</a:t>
            </a:r>
            <a:r>
              <a:rPr lang="en-US" sz="1600" dirty="0" smtClean="0">
                <a:latin typeface="Times New Roman" pitchFamily="18" charset="0"/>
                <a:cs typeface="Times New Roman" pitchFamily="18" charset="0"/>
              </a:rPr>
              <a:t>, S. </a:t>
            </a:r>
            <a:r>
              <a:rPr lang="en-US" sz="1600" dirty="0" err="1" smtClean="0">
                <a:latin typeface="Times New Roman" pitchFamily="18" charset="0"/>
                <a:cs typeface="Times New Roman" pitchFamily="18" charset="0"/>
              </a:rPr>
              <a:t>Mongodi</a:t>
            </a:r>
            <a:r>
              <a:rPr lang="en-US" sz="1600" dirty="0" smtClean="0">
                <a:latin typeface="Times New Roman" pitchFamily="18" charset="0"/>
                <a:cs typeface="Times New Roman" pitchFamily="18" charset="0"/>
              </a:rPr>
              <a:t>, and D. Lichtenstein, “Lung ultrasound for critically ill patients,” Amer. J. Respiratory Crit. </a:t>
            </a:r>
            <a:r>
              <a:rPr lang="en-US" sz="1600" dirty="0" err="1" smtClean="0">
                <a:latin typeface="Times New Roman" pitchFamily="18" charset="0"/>
                <a:cs typeface="Times New Roman" pitchFamily="18" charset="0"/>
              </a:rPr>
              <a:t>CareMed</a:t>
            </a:r>
            <a:r>
              <a:rPr lang="en-US" sz="1600" dirty="0" smtClean="0">
                <a:latin typeface="Times New Roman" pitchFamily="18" charset="0"/>
                <a:cs typeface="Times New Roman" pitchFamily="18" charset="0"/>
              </a:rPr>
              <a:t>., vol. 199, pp. 701–714, Mar. 2019.</a:t>
            </a:r>
          </a:p>
          <a:p>
            <a:pPr algn="just">
              <a:lnSpc>
                <a:spcPct val="150000"/>
              </a:lnSpc>
              <a:buNone/>
            </a:pPr>
            <a:r>
              <a:rPr lang="en-US" sz="1600" dirty="0" smtClean="0">
                <a:latin typeface="Times New Roman" pitchFamily="18" charset="0"/>
                <a:cs typeface="Times New Roman" pitchFamily="18" charset="0"/>
              </a:rPr>
              <a:t>[7] R. </a:t>
            </a:r>
            <a:r>
              <a:rPr lang="en-US" sz="1600" dirty="0" err="1" smtClean="0">
                <a:latin typeface="Times New Roman" pitchFamily="18" charset="0"/>
                <a:cs typeface="Times New Roman" pitchFamily="18" charset="0"/>
              </a:rPr>
              <a:t>Raheja</a:t>
            </a:r>
            <a:r>
              <a:rPr lang="en-US" sz="1600" dirty="0" smtClean="0">
                <a:latin typeface="Times New Roman" pitchFamily="18" charset="0"/>
                <a:cs typeface="Times New Roman" pitchFamily="18" charset="0"/>
              </a:rPr>
              <a:t>, M. </a:t>
            </a:r>
            <a:r>
              <a:rPr lang="en-US" sz="1600" dirty="0" err="1" smtClean="0">
                <a:latin typeface="Times New Roman" pitchFamily="18" charset="0"/>
                <a:cs typeface="Times New Roman" pitchFamily="18" charset="0"/>
              </a:rPr>
              <a:t>Brahmavar</a:t>
            </a:r>
            <a:r>
              <a:rPr lang="en-US" sz="1600" dirty="0" smtClean="0">
                <a:latin typeface="Times New Roman" pitchFamily="18" charset="0"/>
                <a:cs typeface="Times New Roman" pitchFamily="18" charset="0"/>
              </a:rPr>
              <a:t>, D. Joshi, and D. Raman, “Application of lung ultrasound in critical care setting: A review,” </a:t>
            </a:r>
            <a:r>
              <a:rPr lang="en-US" sz="1600" dirty="0" err="1" smtClean="0">
                <a:latin typeface="Times New Roman" pitchFamily="18" charset="0"/>
                <a:cs typeface="Times New Roman" pitchFamily="18" charset="0"/>
              </a:rPr>
              <a:t>Cureus</a:t>
            </a:r>
            <a:r>
              <a:rPr lang="en-US" sz="1600" dirty="0" smtClean="0">
                <a:latin typeface="Times New Roman" pitchFamily="18" charset="0"/>
                <a:cs typeface="Times New Roman" pitchFamily="18" charset="0"/>
              </a:rPr>
              <a:t>, vol. 11, no. 7,p. e5233, Jul. 2019.</a:t>
            </a:r>
          </a:p>
          <a:p>
            <a:pPr algn="just">
              <a:lnSpc>
                <a:spcPct val="150000"/>
              </a:lnSpc>
              <a:buNone/>
            </a:pPr>
            <a:r>
              <a:rPr lang="en-US" sz="1600" dirty="0" smtClean="0">
                <a:latin typeface="Times New Roman" pitchFamily="18" charset="0"/>
                <a:cs typeface="Times New Roman" pitchFamily="18" charset="0"/>
              </a:rPr>
              <a:t>[8] Y. </a:t>
            </a:r>
            <a:r>
              <a:rPr lang="en-US" sz="1600" dirty="0" err="1" smtClean="0">
                <a:latin typeface="Times New Roman" pitchFamily="18" charset="0"/>
                <a:cs typeface="Times New Roman" pitchFamily="18" charset="0"/>
              </a:rPr>
              <a:t>Amatya</a:t>
            </a:r>
            <a:r>
              <a:rPr lang="en-US" sz="1600" dirty="0" smtClean="0">
                <a:latin typeface="Times New Roman" pitchFamily="18" charset="0"/>
                <a:cs typeface="Times New Roman" pitchFamily="18" charset="0"/>
              </a:rPr>
              <a:t>, J. Rupp, F. M. Russell, J. Saunders, B. Bales, and D. R. House, “Diagnostic use of lung ultrasound compared to chest radiograph for suspected pneumonia in a resource-limited setting,” </a:t>
            </a:r>
            <a:r>
              <a:rPr lang="en-US" sz="1600" dirty="0" err="1" smtClean="0">
                <a:latin typeface="Times New Roman" pitchFamily="18" charset="0"/>
                <a:cs typeface="Times New Roman" pitchFamily="18" charset="0"/>
              </a:rPr>
              <a:t>Int.J</a:t>
            </a:r>
            <a:r>
              <a:rPr lang="en-US" sz="1600" dirty="0" smtClean="0">
                <a:latin typeface="Times New Roman" pitchFamily="18" charset="0"/>
                <a:cs typeface="Times New Roman" pitchFamily="18" charset="0"/>
              </a:rPr>
              <a:t>. Emergency Med., vol. 11, no. 1, p. 8, Dec. 2018.</a:t>
            </a:r>
          </a:p>
          <a:p>
            <a:pPr algn="just">
              <a:lnSpc>
                <a:spcPct val="150000"/>
              </a:lnSpc>
              <a:buNone/>
            </a:pPr>
            <a:r>
              <a:rPr lang="en-US" sz="1600" dirty="0" smtClean="0">
                <a:latin typeface="Times New Roman" pitchFamily="18" charset="0"/>
                <a:cs typeface="Times New Roman" pitchFamily="18" charset="0"/>
              </a:rPr>
              <a:t>[9] E. </a:t>
            </a:r>
            <a:r>
              <a:rPr lang="en-US" sz="1600" dirty="0" err="1" smtClean="0">
                <a:latin typeface="Times New Roman" pitchFamily="18" charset="0"/>
                <a:cs typeface="Times New Roman" pitchFamily="18" charset="0"/>
              </a:rPr>
              <a:t>Poggiali</a:t>
            </a:r>
            <a:r>
              <a:rPr lang="en-US" sz="1600" dirty="0" smtClean="0">
                <a:latin typeface="Times New Roman" pitchFamily="18" charset="0"/>
                <a:cs typeface="Times New Roman" pitchFamily="18" charset="0"/>
              </a:rPr>
              <a:t> et al., “Can lung US help critical care clinicians in the early diagnosis of novel </a:t>
            </a:r>
            <a:r>
              <a:rPr lang="en-US" sz="1600" dirty="0" err="1" smtClean="0">
                <a:latin typeface="Times New Roman" pitchFamily="18" charset="0"/>
                <a:cs typeface="Times New Roman" pitchFamily="18" charset="0"/>
              </a:rPr>
              <a:t>coronavirus</a:t>
            </a:r>
            <a:r>
              <a:rPr lang="en-US" sz="1600" dirty="0" smtClean="0">
                <a:latin typeface="Times New Roman" pitchFamily="18" charset="0"/>
                <a:cs typeface="Times New Roman" pitchFamily="18" charset="0"/>
              </a:rPr>
              <a:t> (COVID-19) pneumonia?” Radiology, Mar. 2020, Art. no. 200847.</a:t>
            </a:r>
          </a:p>
          <a:p>
            <a:pPr algn="just">
              <a:lnSpc>
                <a:spcPct val="150000"/>
              </a:lnSpc>
              <a:buNone/>
            </a:pPr>
            <a:r>
              <a:rPr lang="en-US" sz="1600" dirty="0" smtClean="0">
                <a:latin typeface="Times New Roman" pitchFamily="18" charset="0"/>
                <a:cs typeface="Times New Roman" pitchFamily="18" charset="0"/>
              </a:rPr>
              <a:t>[10] Q.-Y. </a:t>
            </a:r>
            <a:r>
              <a:rPr lang="en-US" sz="1600" dirty="0" err="1" smtClean="0">
                <a:latin typeface="Times New Roman" pitchFamily="18" charset="0"/>
                <a:cs typeface="Times New Roman" pitchFamily="18" charset="0"/>
              </a:rPr>
              <a:t>Peng</a:t>
            </a:r>
            <a:r>
              <a:rPr lang="en-US" sz="1600" dirty="0" smtClean="0">
                <a:latin typeface="Times New Roman" pitchFamily="18" charset="0"/>
                <a:cs typeface="Times New Roman" pitchFamily="18" charset="0"/>
              </a:rPr>
              <a:t>, Chinese Critical Care Ultrasound Study Group, X.-T. Wang, and L.-N. Zhang, “Findings of lung </a:t>
            </a:r>
            <a:r>
              <a:rPr lang="en-US" sz="1600" dirty="0" err="1" smtClean="0">
                <a:latin typeface="Times New Roman" pitchFamily="18" charset="0"/>
                <a:cs typeface="Times New Roman" pitchFamily="18" charset="0"/>
              </a:rPr>
              <a:t>ultrasonography</a:t>
            </a:r>
            <a:r>
              <a:rPr lang="en-US" sz="1600" dirty="0" smtClean="0">
                <a:latin typeface="Times New Roman" pitchFamily="18" charset="0"/>
                <a:cs typeface="Times New Roman" pitchFamily="18" charset="0"/>
              </a:rPr>
              <a:t> of novel </a:t>
            </a:r>
            <a:r>
              <a:rPr lang="en-US" sz="1600" dirty="0" err="1" smtClean="0">
                <a:latin typeface="Times New Roman" pitchFamily="18" charset="0"/>
                <a:cs typeface="Times New Roman" pitchFamily="18" charset="0"/>
              </a:rPr>
              <a:t>coronavirus</a:t>
            </a:r>
            <a:r>
              <a:rPr lang="en-US" sz="1600" dirty="0" smtClean="0">
                <a:latin typeface="Times New Roman" pitchFamily="18" charset="0"/>
                <a:cs typeface="Times New Roman" pitchFamily="18" charset="0"/>
              </a:rPr>
              <a:t> pneumonia during the 2019-2020 epidemic,” Intensive Care Med., vol. 46, no. 5, pp. 849–850, May 2020.</a:t>
            </a:r>
            <a:endParaRPr lang="en-US"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1108</TotalTime>
  <Words>1835</Words>
  <Application>Microsoft Office PowerPoint</Application>
  <PresentationFormat>On-screen Show (4:3)</PresentationFormat>
  <Paragraphs>100</Paragraphs>
  <Slides>19</Slides>
  <Notes>1</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Solstice</vt:lpstr>
      <vt:lpstr>Deep Learning for Classification and Localization of COVID-19 Markers in Point-of-Care Lung Ultrasound</vt:lpstr>
      <vt:lpstr>Abstract</vt:lpstr>
      <vt:lpstr>Slide 3</vt:lpstr>
      <vt:lpstr>INTRODUCTION</vt:lpstr>
      <vt:lpstr>Slide 5</vt:lpstr>
      <vt:lpstr>Existing System</vt:lpstr>
      <vt:lpstr>Disadvantage of Existing System</vt:lpstr>
      <vt:lpstr>PROPOSED SYSTEM :</vt:lpstr>
      <vt:lpstr>Slide 9</vt:lpstr>
      <vt:lpstr>ADVANTAGE</vt:lpstr>
      <vt:lpstr>Literature Survey</vt:lpstr>
      <vt:lpstr>Slide 12</vt:lpstr>
      <vt:lpstr>ARCHITECTURE DIAGRAM</vt:lpstr>
      <vt:lpstr>SOFTWARE REQUIREMENTS:</vt:lpstr>
      <vt:lpstr>HARDWARE REQUIREMENTS:</vt:lpstr>
      <vt:lpstr>MODULES &amp; EXPLANATIONS</vt:lpstr>
      <vt:lpstr>CONCLUSION</vt:lpstr>
      <vt:lpstr>REFERENCE</vt:lpstr>
      <vt:lpstr>Slide 19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490</cp:revision>
  <dcterms:created xsi:type="dcterms:W3CDTF">2006-08-16T00:00:00Z</dcterms:created>
  <dcterms:modified xsi:type="dcterms:W3CDTF">2022-05-02T12:19:19Z</dcterms:modified>
</cp:coreProperties>
</file>