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2" r:id="rId15"/>
    <p:sldId id="323" r:id="rId16"/>
    <p:sldId id="329" r:id="rId17"/>
    <p:sldId id="33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6" d="100"/>
          <a:sy n="66" d="100"/>
        </p:scale>
        <p:origin x="-1494" y="-14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COMPREHENSIVE ANALYSIS OF TWITTER TRENDING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562600"/>
          </a:xfrm>
        </p:spPr>
        <p:txBody>
          <a:bodyPr>
            <a:noAutofit/>
          </a:bodyPr>
          <a:lstStyle/>
          <a:p>
            <a:pPr algn="just">
              <a:lnSpc>
                <a:spcPct val="150000"/>
              </a:lnSpc>
            </a:pPr>
            <a:r>
              <a:rPr lang="en-IN" sz="2000" dirty="0" smtClean="0">
                <a:latin typeface="Times New Roman" pitchFamily="18" charset="0"/>
                <a:cs typeface="Times New Roman" pitchFamily="18" charset="0"/>
              </a:rPr>
              <a:t>Twitter </a:t>
            </a:r>
            <a:r>
              <a:rPr lang="en-IN" sz="2000" dirty="0" smtClean="0">
                <a:latin typeface="Times New Roman" pitchFamily="18" charset="0"/>
                <a:cs typeface="Times New Roman" pitchFamily="18" charset="0"/>
              </a:rPr>
              <a:t>is among the most used </a:t>
            </a:r>
            <a:r>
              <a:rPr lang="en-IN" sz="2000" dirty="0" smtClean="0">
                <a:latin typeface="Times New Roman" pitchFamily="18" charset="0"/>
                <a:cs typeface="Times New Roman" pitchFamily="18" charset="0"/>
              </a:rPr>
              <a:t>micro blogging </a:t>
            </a:r>
            <a:r>
              <a:rPr lang="en-IN" sz="2000" dirty="0" smtClean="0">
                <a:latin typeface="Times New Roman" pitchFamily="18" charset="0"/>
                <a:cs typeface="Times New Roman" pitchFamily="18" charset="0"/>
              </a:rPr>
              <a:t>and online social networking services.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Twitter, a name, phrase, or topic that is mentioned at a greater rate than others is called a "trending topic" or simply “trend”.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Twitter </a:t>
            </a:r>
            <a:r>
              <a:rPr lang="en-IN" sz="2000" dirty="0" smtClean="0">
                <a:latin typeface="Times New Roman" pitchFamily="18" charset="0"/>
                <a:cs typeface="Times New Roman" pitchFamily="18" charset="0"/>
              </a:rPr>
              <a:t>trends has shown their powerful ability in many public events, elections and market changes.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Nevertheless</a:t>
            </a:r>
            <a:r>
              <a:rPr lang="en-IN" sz="2000" dirty="0" smtClean="0">
                <a:latin typeface="Times New Roman" pitchFamily="18" charset="0"/>
                <a:cs typeface="Times New Roman" pitchFamily="18" charset="0"/>
              </a:rPr>
              <a:t>, there has been very few works focusing on understanding the dynamics of these trending topics. </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this article, we thoroughly examined the Twitter’s trending topics of 2018.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this end, we accessed Twitter’s trends API for the full year of 2018, and devised six criteria to evaluate our dataset.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six criteria are: lexical analysis, time to reach, trend reoccurrence, trending time, tweets count, and language analysis.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addition to providing general statistics and top trending topics regarding each criterion, we computed several distributions that explain this bulk of data.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of the interesting features of Twitter is the existence of Trending Topics, which is a list of top ten most tweeted topics ranked by Twitter’s proprietary algorithm (‘Tweeting’ is a term for writing Twitter messages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exists a (non-exhaustive) listing of categories used by studies on social </a:t>
            </a:r>
            <a:r>
              <a:rPr lang="en-IN" sz="2000" dirty="0" smtClean="0">
                <a:latin typeface="Times New Roman" pitchFamily="18" charset="0"/>
                <a:cs typeface="Times New Roman" pitchFamily="18" charset="0"/>
              </a:rPr>
              <a:t>awareness.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outcomes of these analyses may be used by several applications, such as event monitoring, and opinion mining about products or </a:t>
            </a:r>
            <a:r>
              <a:rPr lang="en-IN" sz="2000" dirty="0" smtClean="0">
                <a:latin typeface="Times New Roman" pitchFamily="18" charset="0"/>
                <a:cs typeface="Times New Roman" pitchFamily="18" charset="0"/>
              </a:rPr>
              <a:t>brands.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this research is to analyze the views and sentiments of Twitter users on top trending social issues of the world in a specific time frame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work, an attempt is made to the mine tweets, capture the political sentiments from it and model it as a supervised learning problem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findings show that social media like Twitter helps to establish a sound perception of the social, political and cultural issues by analyzing the thoughts and feelings of people concerning their comments</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848600" cy="55626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model which use machine learning algorithm and classify sentiment of twitter message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It’s reasonable to assume that during a campaign, parties will use Twitter to advertise their candidates, propose party policies, participate in debates and interviews, and also criticize their opponents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proposed three main reasons in the previous section, two of them may be the reasons for trend rising, and one may be the reason for trend falling.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Sentiment analysis has now become an important source in decision-making. People depend upon it for future predictions and efficient working, yet we cannot say it is more than enough to rely upon its judgments because opinions and perceptions of people vary with the circumstances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have used one dataset with three algorithms and performance has been evaluated on the basis three different information retrieval metrics precision, recall, and f-measure.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a:t>
            </a:r>
            <a:r>
              <a:rPr lang="en-IN" sz="2000" dirty="0" smtClean="0">
                <a:latin typeface="Times New Roman" pitchFamily="18" charset="0"/>
                <a:cs typeface="Times New Roman" pitchFamily="18" charset="0"/>
              </a:rPr>
              <a:t>proposed supervised learning techniques to classify twitter trending topic for that they use text based and network based classifier and conclude C5.0 gave best performance.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012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Perception of trend topic in Twitter: A case study</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 </a:t>
                      </a:r>
                      <a:r>
                        <a:rPr lang="en-IN" sz="2000" dirty="0" err="1" smtClean="0">
                          <a:latin typeface="Times New Roman" pitchFamily="18" charset="0"/>
                          <a:cs typeface="Times New Roman" pitchFamily="18" charset="0"/>
                        </a:rPr>
                        <a:t>Samakoti</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Naseera</a:t>
                      </a:r>
                      <a:r>
                        <a:rPr lang="en-IN" sz="2000" dirty="0" smtClean="0">
                          <a:latin typeface="Times New Roman" pitchFamily="18" charset="0"/>
                          <a:cs typeface="Times New Roman" pitchFamily="18" charset="0"/>
                        </a:rPr>
                        <a:t>, and T. </a:t>
                      </a:r>
                      <a:r>
                        <a:rPr lang="en-IN" sz="2000" dirty="0" err="1" smtClean="0">
                          <a:latin typeface="Times New Roman" pitchFamily="18" charset="0"/>
                          <a:cs typeface="Times New Roman" pitchFamily="18" charset="0"/>
                        </a:rPr>
                        <a:t>Pramila</a:t>
                      </a:r>
                      <a:r>
                        <a:rPr lang="en-IN" sz="2000" dirty="0" smtClean="0">
                          <a:latin typeface="Times New Roman" pitchFamily="18" charset="0"/>
                          <a:cs typeface="Times New Roman" pitchFamily="18" charset="0"/>
                        </a:rPr>
                        <a:t>,</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Online web-based social networking is supplementing and at times supplanting individual to-individual social communication and rethinking the dispersion of data. </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Earthquake shakes Twitter users: real-time event detection by social sensors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 </a:t>
                      </a:r>
                      <a:r>
                        <a:rPr lang="en-IN" sz="2000" dirty="0" err="1" smtClean="0">
                          <a:latin typeface="Times New Roman" pitchFamily="18" charset="0"/>
                          <a:cs typeface="Times New Roman" pitchFamily="18" charset="0"/>
                        </a:rPr>
                        <a:t>Sakaki</a:t>
                      </a:r>
                      <a:r>
                        <a:rPr lang="en-IN" sz="2000" dirty="0" smtClean="0">
                          <a:latin typeface="Times New Roman" pitchFamily="18" charset="0"/>
                          <a:cs typeface="Times New Roman" pitchFamily="18" charset="0"/>
                        </a:rPr>
                        <a:t>, M. Okazaki, and Y. Matsuo,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To detect a target event, we devise a classifier of tweets based on features such as the keywords in a tweet, the number of words, and their context.</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0120"/>
        </p:xfrm>
        <a:graphic>
          <a:graphicData uri="http://schemas.openxmlformats.org/drawingml/2006/table">
            <a:tbl>
              <a:tblPr firstRow="1" bandRow="1">
                <a:tableStyleId>{5C22544A-7EE6-4342-B048-85BDC9FD1C3A}</a:tableStyleId>
              </a:tblPr>
              <a:tblGrid>
                <a:gridCol w="1905000"/>
                <a:gridCol w="205740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Summarizing sporting events using twitter</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J. Nichols, J. Mahmud, and C. </a:t>
                      </a:r>
                      <a:r>
                        <a:rPr lang="en-IN" sz="2000" dirty="0" err="1" smtClean="0">
                          <a:latin typeface="Times New Roman" pitchFamily="18" charset="0"/>
                          <a:cs typeface="Times New Roman" pitchFamily="18" charset="0"/>
                        </a:rPr>
                        <a:t>Drews</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 this paper, we describe an algorithm that generates a journalistic summary of an event using only status updates from Twitter as a source.</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Twitter Trending Topic Classification</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K. Lee, D. </a:t>
                      </a:r>
                      <a:r>
                        <a:rPr lang="en-IN" sz="2000" dirty="0" err="1" smtClean="0">
                          <a:latin typeface="Times New Roman" pitchFamily="18" charset="0"/>
                          <a:cs typeface="Times New Roman" pitchFamily="18" charset="0"/>
                        </a:rPr>
                        <a:t>Palsetia</a:t>
                      </a:r>
                      <a:r>
                        <a:rPr lang="en-IN" sz="2000" dirty="0" smtClean="0">
                          <a:latin typeface="Times New Roman" pitchFamily="18" charset="0"/>
                          <a:cs typeface="Times New Roman" pitchFamily="18" charset="0"/>
                        </a:rPr>
                        <a:t>, R. Narayanan, M. A. </a:t>
                      </a:r>
                      <a:r>
                        <a:rPr lang="en-IN" sz="2000" dirty="0" err="1" smtClean="0">
                          <a:latin typeface="Times New Roman" pitchFamily="18" charset="0"/>
                          <a:cs typeface="Times New Roman" pitchFamily="18" charset="0"/>
                        </a:rPr>
                        <a:t>Patwary</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Agrawal</a:t>
                      </a:r>
                      <a:r>
                        <a:rPr lang="en-IN" sz="2000" dirty="0" smtClean="0">
                          <a:latin typeface="Times New Roman" pitchFamily="18" charset="0"/>
                          <a:cs typeface="Times New Roman" pitchFamily="18" charset="0"/>
                        </a:rPr>
                        <a:t>, and A. </a:t>
                      </a:r>
                      <a:r>
                        <a:rPr lang="en-IN" sz="2000" dirty="0" err="1" smtClean="0">
                          <a:latin typeface="Times New Roman" pitchFamily="18" charset="0"/>
                          <a:cs typeface="Times New Roman" pitchFamily="18" charset="0"/>
                        </a:rPr>
                        <a:t>Choudhary</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 text-based classification method, we construct word vectors with trending topic definition and tweets, and the commonly used </a:t>
                      </a:r>
                      <a:r>
                        <a:rPr kumimoji="0" lang="en-IN" sz="2000" b="0" i="0" kern="1200" dirty="0" err="1" smtClean="0">
                          <a:solidFill>
                            <a:schemeClr val="dk1"/>
                          </a:solidFill>
                          <a:latin typeface="Times New Roman" pitchFamily="18" charset="0"/>
                          <a:ea typeface="+mn-ea"/>
                          <a:cs typeface="Times New Roman" pitchFamily="18" charset="0"/>
                        </a:rPr>
                        <a:t>tf-idf</a:t>
                      </a:r>
                      <a:r>
                        <a:rPr kumimoji="0" lang="en-IN" sz="2000" b="0" i="0" kern="1200" dirty="0" smtClean="0">
                          <a:solidFill>
                            <a:schemeClr val="dk1"/>
                          </a:solidFill>
                          <a:latin typeface="Times New Roman" pitchFamily="18" charset="0"/>
                          <a:ea typeface="+mn-ea"/>
                          <a:cs typeface="Times New Roman" pitchFamily="18" charset="0"/>
                        </a:rPr>
                        <a:t> weights are used to classify the topics using a Naive </a:t>
                      </a:r>
                      <a:r>
                        <a:rPr kumimoji="0" lang="en-IN" sz="2000" b="0" i="0" kern="1200" dirty="0" err="1" smtClean="0">
                          <a:solidFill>
                            <a:schemeClr val="dk1"/>
                          </a:solidFill>
                          <a:latin typeface="Times New Roman" pitchFamily="18" charset="0"/>
                          <a:ea typeface="+mn-ea"/>
                          <a:cs typeface="Times New Roman" pitchFamily="18" charset="0"/>
                        </a:rPr>
                        <a:t>Bayes</a:t>
                      </a:r>
                      <a:r>
                        <a:rPr kumimoji="0" lang="en-IN" sz="2000" b="0" i="0" kern="1200" dirty="0" smtClean="0">
                          <a:solidFill>
                            <a:schemeClr val="dk1"/>
                          </a:solidFill>
                          <a:latin typeface="Times New Roman" pitchFamily="18" charset="0"/>
                          <a:ea typeface="+mn-ea"/>
                          <a:cs typeface="Times New Roman" pitchFamily="18" charset="0"/>
                        </a:rPr>
                        <a:t> Multinomial classifier.</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676400" y="1295400"/>
            <a:ext cx="6629399" cy="4953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pPr algn="just">
              <a:lnSpc>
                <a:spcPct val="150000"/>
              </a:lnSpc>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Operating System	: Windows 10</a:t>
            </a:r>
          </a:p>
          <a:p>
            <a:pPr lvl="0" algn="just">
              <a:lnSpc>
                <a:spcPct val="150000"/>
              </a:lnSpc>
            </a:pPr>
            <a:r>
              <a:rPr lang="en-US" sz="2000" dirty="0" smtClean="0">
                <a:latin typeface="Times New Roman" pitchFamily="18" charset="0"/>
                <a:cs typeface="Times New Roman" pitchFamily="18" charset="0"/>
              </a:rPr>
              <a:t>Platform		</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DOT NET TECHNOLOGY</a:t>
            </a:r>
          </a:p>
          <a:p>
            <a:pPr lvl="0" algn="just">
              <a:lnSpc>
                <a:spcPct val="150000"/>
              </a:lnSpc>
            </a:pPr>
            <a:r>
              <a:rPr lang="en-US" sz="2000" dirty="0" smtClean="0">
                <a:latin typeface="Times New Roman" pitchFamily="18" charset="0"/>
                <a:cs typeface="Times New Roman" pitchFamily="18" charset="0"/>
              </a:rPr>
              <a:t>Front End		: </a:t>
            </a:r>
            <a:r>
              <a:rPr lang="en-US" sz="2000" dirty="0" err="1" smtClean="0">
                <a:latin typeface="Times New Roman" pitchFamily="18" charset="0"/>
                <a:cs typeface="Times New Roman" pitchFamily="18" charset="0"/>
              </a:rPr>
              <a:t>ASP.Net</a:t>
            </a:r>
            <a:r>
              <a:rPr lang="en-US" sz="2000" dirty="0" smtClean="0">
                <a:latin typeface="Times New Roman" pitchFamily="18" charset="0"/>
                <a:cs typeface="Times New Roman" pitchFamily="18" charset="0"/>
              </a:rPr>
              <a:t> 4.0</a:t>
            </a:r>
          </a:p>
          <a:p>
            <a:pPr lvl="0" algn="just">
              <a:lnSpc>
                <a:spcPct val="150000"/>
              </a:lnSpc>
            </a:pPr>
            <a:r>
              <a:rPr lang="en-US" sz="2000" dirty="0" smtClean="0">
                <a:latin typeface="Times New Roman" pitchFamily="18" charset="0"/>
                <a:cs typeface="Times New Roman" pitchFamily="18" charset="0"/>
              </a:rPr>
              <a:t>Back End		: SQL SERVER 2014</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pPr algn="just">
              <a:lnSpc>
                <a:spcPct val="150000"/>
              </a:lnSpc>
            </a:pPr>
            <a:r>
              <a:rPr lang="en-US" sz="2000" dirty="0" smtClean="0">
                <a:latin typeface="Times New Roman" pitchFamily="18" charset="0"/>
                <a:cs typeface="Times New Roman" pitchFamily="18" charset="0"/>
              </a:rPr>
              <a:t>Keyboard</a:t>
            </a:r>
          </a:p>
          <a:p>
            <a:pPr algn="just">
              <a:lnSpc>
                <a:spcPct val="150000"/>
              </a:lnSpc>
            </a:pPr>
            <a:r>
              <a:rPr lang="en-US" sz="2000" dirty="0" smtClean="0">
                <a:latin typeface="Times New Roman" pitchFamily="18" charset="0"/>
                <a:cs typeface="Times New Roman" pitchFamily="18" charset="0"/>
              </a:rPr>
              <a:t>Mouse</a:t>
            </a:r>
          </a:p>
          <a:p>
            <a:pPr algn="just">
              <a:lnSpc>
                <a:spcPct val="150000"/>
              </a:lnSpc>
            </a:pPr>
            <a:r>
              <a:rPr lang="en-US" sz="2000" dirty="0" smtClean="0">
                <a:latin typeface="Times New Roman" pitchFamily="18" charset="0"/>
                <a:cs typeface="Times New Roman" pitchFamily="18" charset="0"/>
              </a:rPr>
              <a:t>Hard disk 500GB</a:t>
            </a:r>
          </a:p>
          <a:p>
            <a:pPr algn="just">
              <a:lnSpc>
                <a:spcPct val="150000"/>
              </a:lnSpc>
            </a:pPr>
            <a:r>
              <a:rPr lang="en-US" sz="2000" dirty="0" smtClean="0">
                <a:latin typeface="Times New Roman" pitchFamily="18" charset="0"/>
                <a:cs typeface="Times New Roman" pitchFamily="18" charset="0"/>
              </a:rPr>
              <a:t>Ram 4 </a:t>
            </a:r>
            <a:r>
              <a:rPr lang="en-US" sz="2000" dirty="0" err="1" smtClean="0">
                <a:latin typeface="Times New Roman" pitchFamily="18" charset="0"/>
                <a:cs typeface="Times New Roman" pitchFamily="18" charset="0"/>
              </a:rPr>
              <a:t>Gb</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447800" y="1371600"/>
            <a:ext cx="7315200" cy="5105400"/>
          </a:xfrm>
        </p:spPr>
        <p:txBody>
          <a:bodyPr>
            <a:noAutofit/>
          </a:bodyPr>
          <a:lstStyle/>
          <a:p>
            <a:pPr algn="just">
              <a:lnSpc>
                <a:spcPct val="150000"/>
              </a:lnSpc>
            </a:pPr>
            <a:r>
              <a:rPr lang="en-IN" sz="2000" dirty="0" smtClean="0">
                <a:latin typeface="Times New Roman" pitchFamily="18" charset="0"/>
                <a:cs typeface="Times New Roman" pitchFamily="18" charset="0"/>
              </a:rPr>
              <a:t>In this article, we collected and analyzed Twitter trending topics of 2018.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examine these bulk of data in many aspects, we devised six criteria, which are: lexical analysis, time to reach, trend reoccurrence, trending time, tweets count, and language.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examined our dataset in these six criteria according to three conditions: First rank trends, Top10 and Top50 list.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609600"/>
            <a:ext cx="7498080" cy="5562600"/>
          </a:xfrm>
        </p:spPr>
        <p:txBody>
          <a:bodyPr>
            <a:normAutofit/>
          </a:bodyPr>
          <a:lstStyle/>
          <a:p>
            <a:pPr algn="just">
              <a:lnSpc>
                <a:spcPct val="150000"/>
              </a:lnSpc>
            </a:pPr>
            <a:r>
              <a:rPr lang="en-IN" sz="2000" dirty="0" smtClean="0">
                <a:latin typeface="Times New Roman" pitchFamily="18" charset="0"/>
                <a:cs typeface="Times New Roman" pitchFamily="18" charset="0"/>
              </a:rPr>
              <a:t>In addition to computing general statistics in regard to each criterion, determining longest trending topics, topics with highest tweet counts, most reoccurring topics, and most used languages, we computed related distributions, such as: tweet count distribution, reoccurrence count distribution, trending duration distribution, language distribution, and words and characters count distributions. </a:t>
            </a:r>
            <a:endParaRPr lang="en-US"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our results, more than 17% of the topics held the first rank position for less than 10 minutes, and more than 50% of the topics could not hold the position for more than an hour.</a:t>
            </a:r>
            <a:endParaRPr lang="en-IN"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D. M. Boyd and N. B. Ellison, “Social network sites: Definition, history, and scholarship,” J.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Commun</a:t>
            </a:r>
            <a:r>
              <a:rPr lang="en-IN" sz="2000" dirty="0" smtClean="0">
                <a:latin typeface="Times New Roman" pitchFamily="18" charset="0"/>
                <a:cs typeface="Times New Roman" pitchFamily="18" charset="0"/>
              </a:rPr>
              <a:t>., 2007.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T. </a:t>
            </a:r>
            <a:r>
              <a:rPr lang="en-IN" sz="2000" dirty="0" err="1" smtClean="0">
                <a:latin typeface="Times New Roman" pitchFamily="18" charset="0"/>
                <a:cs typeface="Times New Roman" pitchFamily="18" charset="0"/>
              </a:rPr>
              <a:t>Samakoti</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Naseera</a:t>
            </a:r>
            <a:r>
              <a:rPr lang="en-IN" sz="2000" dirty="0" smtClean="0">
                <a:latin typeface="Times New Roman" pitchFamily="18" charset="0"/>
                <a:cs typeface="Times New Roman" pitchFamily="18" charset="0"/>
              </a:rPr>
              <a:t>, and T. </a:t>
            </a:r>
            <a:r>
              <a:rPr lang="en-IN" sz="2000" dirty="0" err="1" smtClean="0">
                <a:latin typeface="Times New Roman" pitchFamily="18" charset="0"/>
                <a:cs typeface="Times New Roman" pitchFamily="18" charset="0"/>
              </a:rPr>
              <a:t>Pramila</a:t>
            </a:r>
            <a:r>
              <a:rPr lang="en-IN" sz="2000" dirty="0" smtClean="0">
                <a:latin typeface="Times New Roman" pitchFamily="18" charset="0"/>
                <a:cs typeface="Times New Roman" pitchFamily="18" charset="0"/>
              </a:rPr>
              <a:t>, “Perception of trend topic in Twitter: A case study,”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-manager’s J. </a:t>
            </a:r>
            <a:r>
              <a:rPr lang="en-IN" sz="2000" dirty="0" err="1" smtClean="0">
                <a:latin typeface="Times New Roman" pitchFamily="18" charset="0"/>
                <a:cs typeface="Times New Roman" pitchFamily="18" charset="0"/>
              </a:rPr>
              <a:t>Softw</a:t>
            </a:r>
            <a:r>
              <a:rPr lang="en-IN" sz="2000" dirty="0" smtClean="0">
                <a:latin typeface="Times New Roman" pitchFamily="18" charset="0"/>
                <a:cs typeface="Times New Roman" pitchFamily="18" charset="0"/>
              </a:rPr>
              <a:t>. Eng., vol. 11, no. 4, pp. 12– 17, 2017.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Alexa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Alexa</a:t>
            </a:r>
            <a:r>
              <a:rPr lang="en-IN" sz="2000" dirty="0" smtClean="0">
                <a:latin typeface="Times New Roman" pitchFamily="18" charset="0"/>
                <a:cs typeface="Times New Roman" pitchFamily="18" charset="0"/>
              </a:rPr>
              <a:t> Top Sites,” 2019. .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T. </a:t>
            </a:r>
            <a:r>
              <a:rPr lang="en-IN" sz="2000" dirty="0" err="1" smtClean="0">
                <a:latin typeface="Times New Roman" pitchFamily="18" charset="0"/>
                <a:cs typeface="Times New Roman" pitchFamily="18" charset="0"/>
              </a:rPr>
              <a:t>Sakaki</a:t>
            </a:r>
            <a:r>
              <a:rPr lang="en-IN" sz="2000" dirty="0" smtClean="0">
                <a:latin typeface="Times New Roman" pitchFamily="18" charset="0"/>
                <a:cs typeface="Times New Roman" pitchFamily="18" charset="0"/>
              </a:rPr>
              <a:t>, M. Okazaki, and Y. Matsuo, “Earthquake shakes Twitter users: real-time event detection by social sensors,” in Proceedings of the 19th international conference on World wide web, 2010.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I. </a:t>
            </a:r>
            <a:r>
              <a:rPr lang="en-IN" sz="2000" dirty="0" err="1" smtClean="0">
                <a:latin typeface="Times New Roman" pitchFamily="18" charset="0"/>
                <a:cs typeface="Times New Roman" pitchFamily="18" charset="0"/>
              </a:rPr>
              <a:t>Annamoradnejad</a:t>
            </a:r>
            <a:r>
              <a:rPr lang="en-IN" sz="2000" dirty="0" smtClean="0">
                <a:latin typeface="Times New Roman" pitchFamily="18" charset="0"/>
                <a:cs typeface="Times New Roman" pitchFamily="18" charset="0"/>
              </a:rPr>
              <a:t> and J. </a:t>
            </a:r>
            <a:r>
              <a:rPr lang="en-IN" sz="2000" dirty="0" err="1" smtClean="0">
                <a:latin typeface="Times New Roman" pitchFamily="18" charset="0"/>
                <a:cs typeface="Times New Roman" pitchFamily="18" charset="0"/>
              </a:rPr>
              <a:t>Habibi</a:t>
            </a:r>
            <a:r>
              <a:rPr lang="en-IN" sz="2000" dirty="0" smtClean="0">
                <a:latin typeface="Times New Roman" pitchFamily="18" charset="0"/>
                <a:cs typeface="Times New Roman" pitchFamily="18" charset="0"/>
              </a:rPr>
              <a:t>, “Top 50 trending topics (trends) of Twitter for 2018 (one hour interval),” </a:t>
            </a:r>
            <a:r>
              <a:rPr lang="en-IN" sz="2000" dirty="0" err="1" smtClean="0">
                <a:latin typeface="Times New Roman" pitchFamily="18" charset="0"/>
                <a:cs typeface="Times New Roman" pitchFamily="18" charset="0"/>
              </a:rPr>
              <a:t>Mendeley</a:t>
            </a:r>
            <a:r>
              <a:rPr lang="en-IN" sz="2000" dirty="0" smtClean="0">
                <a:latin typeface="Times New Roman" pitchFamily="18" charset="0"/>
                <a:cs typeface="Times New Roman" pitchFamily="18" charset="0"/>
              </a:rPr>
              <a:t> Data, v1, </a:t>
            </a:r>
            <a:r>
              <a:rPr lang="en-IN" sz="2000" dirty="0" smtClean="0">
                <a:latin typeface="Times New Roman" pitchFamily="18" charset="0"/>
                <a:cs typeface="Times New Roman" pitchFamily="18" charset="0"/>
              </a:rPr>
              <a:t>2019. </a:t>
            </a:r>
            <a:endParaRPr lang="en-US"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B. De </a:t>
            </a:r>
            <a:r>
              <a:rPr lang="en-IN" sz="2000" dirty="0" err="1" smtClean="0">
                <a:latin typeface="Times New Roman" pitchFamily="18" charset="0"/>
                <a:cs typeface="Times New Roman" pitchFamily="18" charset="0"/>
              </a:rPr>
              <a:t>Longueville</a:t>
            </a:r>
            <a:r>
              <a:rPr lang="en-IN" sz="2000" dirty="0" smtClean="0">
                <a:latin typeface="Times New Roman" pitchFamily="18" charset="0"/>
                <a:cs typeface="Times New Roman" pitchFamily="18" charset="0"/>
              </a:rPr>
              <a:t>, R. S. Smith, B. De </a:t>
            </a:r>
            <a:r>
              <a:rPr lang="en-IN" sz="2000" dirty="0" err="1" smtClean="0">
                <a:latin typeface="Times New Roman" pitchFamily="18" charset="0"/>
                <a:cs typeface="Times New Roman" pitchFamily="18" charset="0"/>
              </a:rPr>
              <a:t>Longueville</a:t>
            </a:r>
            <a:r>
              <a:rPr lang="en-IN" sz="2000" dirty="0" smtClean="0">
                <a:latin typeface="Times New Roman" pitchFamily="18" charset="0"/>
                <a:cs typeface="Times New Roman" pitchFamily="18" charset="0"/>
              </a:rPr>
              <a:t>, R. S. Smith, and G. </a:t>
            </a:r>
            <a:r>
              <a:rPr lang="en-IN" sz="2000" dirty="0" err="1" smtClean="0">
                <a:latin typeface="Times New Roman" pitchFamily="18" charset="0"/>
                <a:cs typeface="Times New Roman" pitchFamily="18" charset="0"/>
              </a:rPr>
              <a:t>Luraschi</a:t>
            </a:r>
            <a:r>
              <a:rPr lang="en-IN" sz="2000" dirty="0" smtClean="0">
                <a:latin typeface="Times New Roman" pitchFamily="18" charset="0"/>
                <a:cs typeface="Times New Roman" pitchFamily="18" charset="0"/>
              </a:rPr>
              <a:t>, “‘OMG, from here, I can see the flames!’: a use case of mining Location Based Social Networks to acquire spatiotemporal data on forest fires,” </a:t>
            </a:r>
            <a:r>
              <a:rPr lang="en-IN" sz="2000" dirty="0" err="1" smtClean="0">
                <a:latin typeface="Times New Roman" pitchFamily="18" charset="0"/>
                <a:cs typeface="Times New Roman" pitchFamily="18" charset="0"/>
              </a:rPr>
              <a:t>Lbsn</a:t>
            </a:r>
            <a:r>
              <a:rPr lang="en-IN" sz="2000" dirty="0" smtClean="0">
                <a:latin typeface="Times New Roman" pitchFamily="18" charset="0"/>
                <a:cs typeface="Times New Roman" pitchFamily="18" charset="0"/>
              </a:rPr>
              <a:t>, 2009.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K. </a:t>
            </a:r>
            <a:r>
              <a:rPr lang="en-IN" sz="2000" dirty="0" err="1" smtClean="0">
                <a:latin typeface="Times New Roman" pitchFamily="18" charset="0"/>
                <a:cs typeface="Times New Roman" pitchFamily="18" charset="0"/>
              </a:rPr>
              <a:t>Starbird</a:t>
            </a:r>
            <a:r>
              <a:rPr lang="en-IN" sz="2000" dirty="0" smtClean="0">
                <a:latin typeface="Times New Roman" pitchFamily="18" charset="0"/>
                <a:cs typeface="Times New Roman" pitchFamily="18" charset="0"/>
              </a:rPr>
              <a:t>, “(How) will the revolution be </a:t>
            </a:r>
            <a:r>
              <a:rPr lang="en-IN" sz="2000" dirty="0" err="1" smtClean="0">
                <a:latin typeface="Times New Roman" pitchFamily="18" charset="0"/>
                <a:cs typeface="Times New Roman" pitchFamily="18" charset="0"/>
              </a:rPr>
              <a:t>retweeted</a:t>
            </a:r>
            <a:r>
              <a:rPr lang="en-IN" sz="2000" dirty="0" smtClean="0">
                <a:latin typeface="Times New Roman" pitchFamily="18" charset="0"/>
                <a:cs typeface="Times New Roman" pitchFamily="18" charset="0"/>
              </a:rPr>
              <a:t>? Information diffusion and the 2011 Egyptian uprising,” in Proceedings of the ACM 2012 Conference on Computer Supported Cooperative Work, 2012.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G. </a:t>
            </a:r>
            <a:r>
              <a:rPr lang="en-IN" sz="2000" dirty="0" err="1" smtClean="0">
                <a:latin typeface="Times New Roman" pitchFamily="18" charset="0"/>
                <a:cs typeface="Times New Roman" pitchFamily="18" charset="0"/>
              </a:rPr>
              <a:t>Enli</a:t>
            </a:r>
            <a:r>
              <a:rPr lang="en-IN" sz="2000" dirty="0" smtClean="0">
                <a:latin typeface="Times New Roman" pitchFamily="18" charset="0"/>
                <a:cs typeface="Times New Roman" pitchFamily="18" charset="0"/>
              </a:rPr>
              <a:t>, “Twitter as arena for the authentic outsider: exploring the social media campaigns of Trump and Clinton in the 2016 US presidential election,” Eur. J. </a:t>
            </a:r>
            <a:r>
              <a:rPr lang="en-IN" sz="2000" dirty="0" err="1" smtClean="0">
                <a:latin typeface="Times New Roman" pitchFamily="18" charset="0"/>
                <a:cs typeface="Times New Roman" pitchFamily="18" charset="0"/>
              </a:rPr>
              <a:t>Commun</a:t>
            </a:r>
            <a:r>
              <a:rPr lang="en-IN" sz="2000" dirty="0" smtClean="0">
                <a:latin typeface="Times New Roman" pitchFamily="18" charset="0"/>
                <a:cs typeface="Times New Roman" pitchFamily="18" charset="0"/>
              </a:rPr>
              <a:t>., 2017</a:t>
            </a:r>
            <a:r>
              <a:rPr lang="en-IN" sz="2000" dirty="0" smtClean="0">
                <a:latin typeface="Times New Roman" pitchFamily="18" charset="0"/>
                <a:cs typeface="Times New Roman" pitchFamily="18" charset="0"/>
              </a:rPr>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85800"/>
            <a:ext cx="7498080" cy="5562600"/>
          </a:xfrm>
        </p:spPr>
        <p:txBody>
          <a:bodyPr>
            <a:normAutofit/>
          </a:bodyPr>
          <a:lstStyle/>
          <a:p>
            <a:pPr algn="just">
              <a:lnSpc>
                <a:spcPct val="170000"/>
              </a:lnSpc>
            </a:pPr>
            <a:r>
              <a:rPr lang="en-IN" sz="2000" dirty="0" smtClean="0">
                <a:latin typeface="Times New Roman" pitchFamily="18" charset="0"/>
                <a:cs typeface="Times New Roman" pitchFamily="18" charset="0"/>
              </a:rPr>
              <a:t>[9] J. Nichols, J. Mahmud, and C. </a:t>
            </a:r>
            <a:r>
              <a:rPr lang="en-IN" sz="2000" dirty="0" err="1" smtClean="0">
                <a:latin typeface="Times New Roman" pitchFamily="18" charset="0"/>
                <a:cs typeface="Times New Roman" pitchFamily="18" charset="0"/>
              </a:rPr>
              <a:t>Drews</a:t>
            </a:r>
            <a:r>
              <a:rPr lang="en-IN" sz="2000" dirty="0" smtClean="0">
                <a:latin typeface="Times New Roman" pitchFamily="18" charset="0"/>
                <a:cs typeface="Times New Roman" pitchFamily="18" charset="0"/>
              </a:rPr>
              <a:t>, “Summarizing sporting events using twitter,” in Proceedings of the 2012 ACM international conference on Intelligent User Interfaces - IUI ’12, 2012. </a:t>
            </a:r>
          </a:p>
          <a:p>
            <a:pPr algn="just">
              <a:lnSpc>
                <a:spcPct val="170000"/>
              </a:lnSpc>
            </a:pPr>
            <a:r>
              <a:rPr lang="en-IN" sz="2000" dirty="0" smtClean="0">
                <a:latin typeface="Times New Roman" pitchFamily="18" charset="0"/>
                <a:cs typeface="Times New Roman" pitchFamily="18" charset="0"/>
              </a:rPr>
              <a:t>[10] M. </a:t>
            </a:r>
            <a:r>
              <a:rPr lang="en-IN" sz="2000" dirty="0" err="1" smtClean="0">
                <a:latin typeface="Times New Roman" pitchFamily="18" charset="0"/>
                <a:cs typeface="Times New Roman" pitchFamily="18" charset="0"/>
              </a:rPr>
              <a:t>Nagarajan</a:t>
            </a:r>
            <a:r>
              <a:rPr lang="en-IN" sz="2000" dirty="0" smtClean="0">
                <a:latin typeface="Times New Roman" pitchFamily="18" charset="0"/>
                <a:cs typeface="Times New Roman" pitchFamily="18" charset="0"/>
              </a:rPr>
              <a:t>, H. </a:t>
            </a:r>
            <a:r>
              <a:rPr lang="en-IN" sz="2000" dirty="0" err="1" smtClean="0">
                <a:latin typeface="Times New Roman" pitchFamily="18" charset="0"/>
                <a:cs typeface="Times New Roman" pitchFamily="18" charset="0"/>
              </a:rPr>
              <a:t>Purohit</a:t>
            </a:r>
            <a:r>
              <a:rPr lang="en-IN" sz="2000" dirty="0" smtClean="0">
                <a:latin typeface="Times New Roman" pitchFamily="18" charset="0"/>
                <a:cs typeface="Times New Roman" pitchFamily="18" charset="0"/>
              </a:rPr>
              <a:t>, and A. </a:t>
            </a:r>
            <a:r>
              <a:rPr lang="en-IN" sz="2000" dirty="0" err="1" smtClean="0">
                <a:latin typeface="Times New Roman" pitchFamily="18" charset="0"/>
                <a:cs typeface="Times New Roman" pitchFamily="18" charset="0"/>
              </a:rPr>
              <a:t>Sheth</a:t>
            </a:r>
            <a:r>
              <a:rPr lang="en-IN" sz="2000" dirty="0" smtClean="0">
                <a:latin typeface="Times New Roman" pitchFamily="18" charset="0"/>
                <a:cs typeface="Times New Roman" pitchFamily="18" charset="0"/>
              </a:rPr>
              <a:t>, “A Qualitative Examination of Topical Tweet and </a:t>
            </a:r>
            <a:r>
              <a:rPr lang="en-IN" sz="2000" dirty="0" err="1" smtClean="0">
                <a:latin typeface="Times New Roman" pitchFamily="18" charset="0"/>
                <a:cs typeface="Times New Roman" pitchFamily="18" charset="0"/>
              </a:rPr>
              <a:t>Retweet</a:t>
            </a:r>
            <a:r>
              <a:rPr lang="en-IN" sz="2000" dirty="0" smtClean="0">
                <a:latin typeface="Times New Roman" pitchFamily="18" charset="0"/>
                <a:cs typeface="Times New Roman" pitchFamily="18" charset="0"/>
              </a:rPr>
              <a:t> Practices,” in International AAAI Conference on Weblogs and Social Media, </a:t>
            </a:r>
            <a:r>
              <a:rPr lang="en-IN" sz="2000" dirty="0" smtClean="0">
                <a:latin typeface="Times New Roman" pitchFamily="18" charset="0"/>
                <a:cs typeface="Times New Roman" pitchFamily="18" charset="0"/>
              </a:rPr>
              <a:t>2010.</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1358</Words>
  <Application>Microsoft Office PowerPoint</Application>
  <PresentationFormat>On-screen Show (4:3)</PresentationFormat>
  <Paragraphs>92</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COMPREHENSIVE ANALYSIS OF TWITTER TRENDING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580</cp:revision>
  <dcterms:created xsi:type="dcterms:W3CDTF">2006-08-16T00:00:00Z</dcterms:created>
  <dcterms:modified xsi:type="dcterms:W3CDTF">2022-05-11T08:08:43Z</dcterms:modified>
</cp:coreProperties>
</file>