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328" r:id="rId4"/>
    <p:sldId id="332" r:id="rId5"/>
    <p:sldId id="260" r:id="rId6"/>
    <p:sldId id="262" r:id="rId7"/>
    <p:sldId id="263" r:id="rId8"/>
    <p:sldId id="294" r:id="rId9"/>
    <p:sldId id="327" r:id="rId10"/>
    <p:sldId id="326" r:id="rId11"/>
    <p:sldId id="330" r:id="rId12"/>
    <p:sldId id="296" r:id="rId13"/>
    <p:sldId id="295" r:id="rId14"/>
    <p:sldId id="331" r:id="rId15"/>
    <p:sldId id="333" r:id="rId16"/>
    <p:sldId id="323" r:id="rId17"/>
    <p:sldId id="329" r:id="rId18"/>
    <p:sldId id="334"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4/30/2022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4/30/2022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CLOUD FIREWALL UNDER BURSTY AND CORRELATED DATA TRAFFIC A THEORETICAL ANALYSIS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457200"/>
            <a:ext cx="7498080" cy="6248400"/>
          </a:xfrm>
        </p:spPr>
        <p:txBody>
          <a:bodyPr>
            <a:noAutofit/>
          </a:bodyPr>
          <a:lstStyle/>
          <a:p>
            <a:pPr algn="just">
              <a:lnSpc>
                <a:spcPct val="150000"/>
              </a:lnSpc>
            </a:pPr>
            <a:r>
              <a:rPr lang="en-US" sz="2000" dirty="0" smtClean="0">
                <a:latin typeface="Times New Roman" pitchFamily="18" charset="0"/>
                <a:cs typeface="Times New Roman" pitchFamily="18" charset="0"/>
              </a:rPr>
              <a:t>Cloud firewalls stand as one of the major building blocks of the cloud security framework protecting the Virtual Private Infrastructure against attacks such as the Distributed Denial of Service (</a:t>
            </a:r>
            <a:r>
              <a:rPr lang="en-US" sz="2000" dirty="0" err="1" smtClean="0">
                <a:latin typeface="Times New Roman" pitchFamily="18" charset="0"/>
                <a:cs typeface="Times New Roman" pitchFamily="18" charset="0"/>
              </a:rPr>
              <a:t>DDoS</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order to fully characterize the cloud firewall operation and gain actionable insights on the design of cloud security, performance models for the cloud firewall become imperative.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we propose a multi-dimensional Continuous-Time Markov Chain model for the cloud firewall that takes into account the </a:t>
            </a:r>
            <a:r>
              <a:rPr lang="en-US" sz="2000" dirty="0" err="1" smtClean="0">
                <a:latin typeface="Times New Roman" pitchFamily="18" charset="0"/>
                <a:cs typeface="Times New Roman" pitchFamily="18" charset="0"/>
              </a:rPr>
              <a:t>burstiness</a:t>
            </a:r>
            <a:r>
              <a:rPr lang="en-US" sz="2000" dirty="0" smtClean="0">
                <a:latin typeface="Times New Roman" pitchFamily="18" charset="0"/>
                <a:cs typeface="Times New Roman" pitchFamily="18" charset="0"/>
              </a:rPr>
              <a:t> and correlation features of the legitimate and malicious data traffic.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6248400"/>
          </a:xfrm>
        </p:spPr>
        <p:txBody>
          <a:bodyPr>
            <a:noAutofit/>
          </a:bodyPr>
          <a:lstStyle/>
          <a:p>
            <a:pPr algn="just">
              <a:lnSpc>
                <a:spcPct val="150000"/>
              </a:lnSpc>
            </a:pPr>
            <a:r>
              <a:rPr lang="en-US" sz="2000" dirty="0" smtClean="0">
                <a:latin typeface="Times New Roman" pitchFamily="18" charset="0"/>
                <a:cs typeface="Times New Roman" pitchFamily="18" charset="0"/>
              </a:rPr>
              <a:t>By adopting the Markov-Modulated Poisson process (MMPP) and the Interrupted Poisson Process (IPP), we identify the workload conditions under which the cloud firewall might be subject to a loss of availability.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Furthermore</a:t>
            </a:r>
            <a:r>
              <a:rPr lang="en-US" sz="2000" dirty="0" smtClean="0">
                <a:latin typeface="Times New Roman" pitchFamily="18" charset="0"/>
                <a:cs typeface="Times New Roman" pitchFamily="18" charset="0"/>
              </a:rPr>
              <a:t>, by comparing the IPP and Poisson attacks, we numerically verify that the cloud firewall is inherently vulnerable to a </a:t>
            </a:r>
            <a:r>
              <a:rPr lang="en-US" sz="2000" dirty="0" err="1" smtClean="0">
                <a:latin typeface="Times New Roman" pitchFamily="18" charset="0"/>
                <a:cs typeface="Times New Roman" pitchFamily="18" charset="0"/>
              </a:rPr>
              <a:t>burstiness</a:t>
            </a:r>
            <a:r>
              <a:rPr lang="en-US" sz="2000" dirty="0" smtClean="0">
                <a:latin typeface="Times New Roman" pitchFamily="18" charset="0"/>
                <a:cs typeface="Times New Roman" pitchFamily="18" charset="0"/>
              </a:rPr>
              <a:t>-aware attack which might seriously compromise its operation.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Additionally</a:t>
            </a:r>
            <a:r>
              <a:rPr lang="en-US" sz="2000" dirty="0" smtClean="0">
                <a:latin typeface="Times New Roman" pitchFamily="18" charset="0"/>
                <a:cs typeface="Times New Roman" pitchFamily="18" charset="0"/>
              </a:rPr>
              <a:t>, we characterize the joint harmful impact of </a:t>
            </a:r>
            <a:r>
              <a:rPr lang="en-US" sz="2000" dirty="0" err="1" smtClean="0">
                <a:latin typeface="Times New Roman" pitchFamily="18" charset="0"/>
                <a:cs typeface="Times New Roman" pitchFamily="18" charset="0"/>
              </a:rPr>
              <a:t>burstiness</a:t>
            </a:r>
            <a:r>
              <a:rPr lang="en-US" sz="2000" dirty="0" smtClean="0">
                <a:latin typeface="Times New Roman" pitchFamily="18" charset="0"/>
                <a:cs typeface="Times New Roman" pitchFamily="18" charset="0"/>
              </a:rPr>
              <a:t> and correlation on the cloud firewall that might lead to performance degradation.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609600"/>
            <a:ext cx="7498080" cy="4800600"/>
          </a:xfrm>
        </p:spPr>
        <p:txBody>
          <a:bodyPr>
            <a:normAutofit/>
          </a:bodyPr>
          <a:lstStyle/>
          <a:p>
            <a:pPr algn="just">
              <a:lnSpc>
                <a:spcPct val="150000"/>
              </a:lnSpc>
            </a:pPr>
            <a:r>
              <a:rPr lang="en-US" sz="2000" dirty="0" smtClean="0">
                <a:latin typeface="Times New Roman" pitchFamily="18" charset="0"/>
                <a:cs typeface="Times New Roman" pitchFamily="18" charset="0"/>
              </a:rPr>
              <a:t>Finally, we design an elastic cloud firewall by proposing a MMPP-driven load balancing procedure that provisions virtual firewalls dynamically while fulfilling a Service Level Agreement (SLA) latency specification</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914400"/>
          </a:xfrm>
        </p:spPr>
        <p:txBody>
          <a:bodyPr>
            <a:normAutofit/>
          </a:bodyPr>
          <a:lstStyle/>
          <a:p>
            <a:r>
              <a:rPr lang="en-US" dirty="0" smtClean="0"/>
              <a:t>Existing System</a:t>
            </a:r>
            <a:endParaRPr lang="en-US" dirty="0"/>
          </a:p>
        </p:txBody>
      </p:sp>
      <p:sp>
        <p:nvSpPr>
          <p:cNvPr id="3" name="Content Placeholder 2"/>
          <p:cNvSpPr>
            <a:spLocks noGrp="1"/>
          </p:cNvSpPr>
          <p:nvPr>
            <p:ph idx="1"/>
          </p:nvPr>
        </p:nvSpPr>
        <p:spPr>
          <a:xfrm>
            <a:off x="1295400" y="1371600"/>
            <a:ext cx="7498080" cy="5334000"/>
          </a:xfrm>
        </p:spPr>
        <p:txBody>
          <a:bodyPr>
            <a:noAutofit/>
          </a:bodyPr>
          <a:lstStyle/>
          <a:p>
            <a:pPr lvl="0" algn="just">
              <a:lnSpc>
                <a:spcPct val="150000"/>
              </a:lnSpc>
            </a:pPr>
            <a:r>
              <a:rPr lang="en-US" sz="2000" dirty="0" smtClean="0">
                <a:latin typeface="Times New Roman" pitchFamily="18" charset="0"/>
                <a:cs typeface="Times New Roman" pitchFamily="18" charset="0"/>
              </a:rPr>
              <a:t>The existing framework incorporates the issue like keeping from the assault worker exercises through manual force and kept up in the current framework.  </a:t>
            </a:r>
            <a:endParaRPr lang="en-US"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Security level of the existing framework is extremely low, kept up information may get lost or robbery by the unapproved clients.  </a:t>
            </a:r>
            <a:endParaRPr lang="en-IN" sz="2000" dirty="0" smtClean="0">
              <a:latin typeface="Times New Roman" pitchFamily="18" charset="0"/>
              <a:cs typeface="Times New Roman" pitchFamily="18" charset="0"/>
            </a:endParaRPr>
          </a:p>
          <a:p>
            <a:pPr lvl="0" algn="just">
              <a:lnSpc>
                <a:spcPct val="150000"/>
              </a:lnSpc>
              <a:buNone/>
            </a:pP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contrast, we propose to create new micro-FWs in new administrative domains, where they are completely independent of previously existing ones on those domains.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lvl="0" algn="just">
              <a:lnSpc>
                <a:spcPct val="150000"/>
              </a:lnSpc>
            </a:pPr>
            <a:r>
              <a:rPr lang="en-US" sz="2000" dirty="0" smtClean="0">
                <a:latin typeface="Times New Roman" pitchFamily="18" charset="0"/>
                <a:cs typeface="Times New Roman" pitchFamily="18" charset="0"/>
              </a:rPr>
              <a:t>When it comes to the type of data source, </a:t>
            </a:r>
            <a:r>
              <a:rPr lang="en-US" sz="2000" dirty="0" err="1" smtClean="0">
                <a:latin typeface="Times New Roman" pitchFamily="18" charset="0"/>
                <a:cs typeface="Times New Roman" pitchFamily="18" charset="0"/>
              </a:rPr>
              <a:t>burstiness</a:t>
            </a:r>
            <a:r>
              <a:rPr lang="en-US" sz="2000" dirty="0" smtClean="0">
                <a:latin typeface="Times New Roman" pitchFamily="18" charset="0"/>
                <a:cs typeface="Times New Roman" pitchFamily="18" charset="0"/>
              </a:rPr>
              <a:t> and correlation have a significant impact on the cloud firewall performance.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objective is to gain actionable insights into the impact of </a:t>
            </a:r>
            <a:r>
              <a:rPr lang="en-US" sz="2000" dirty="0" err="1" smtClean="0">
                <a:latin typeface="Times New Roman" pitchFamily="18" charset="0"/>
                <a:cs typeface="Times New Roman" pitchFamily="18" charset="0"/>
              </a:rPr>
              <a:t>burstiness</a:t>
            </a:r>
            <a:r>
              <a:rPr lang="en-US" sz="2000" dirty="0" smtClean="0">
                <a:latin typeface="Times New Roman" pitchFamily="18" charset="0"/>
                <a:cs typeface="Times New Roman" pitchFamily="18" charset="0"/>
              </a:rPr>
              <a:t> in the cloud firewall performance. </a:t>
            </a:r>
            <a:endParaRPr lang="en-US" sz="2000" dirty="0" smtClean="0">
              <a:latin typeface="Times New Roman" pitchFamily="18" charset="0"/>
              <a:cs typeface="Times New Roman" pitchFamily="18" charset="0"/>
            </a:endParaRPr>
          </a:p>
          <a:p>
            <a:pPr lvl="0" algn="just">
              <a:lnSpc>
                <a:spcPct val="150000"/>
              </a:lnSpc>
              <a:buNone/>
            </a:pP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stems from the fact that </a:t>
            </a:r>
            <a:r>
              <a:rPr lang="en-US" sz="2000" dirty="0" err="1" smtClean="0">
                <a:latin typeface="Times New Roman" pitchFamily="18" charset="0"/>
                <a:cs typeface="Times New Roman" pitchFamily="18" charset="0"/>
              </a:rPr>
              <a:t>burstiness</a:t>
            </a:r>
            <a:r>
              <a:rPr lang="en-US" sz="2000" dirty="0" smtClean="0">
                <a:latin typeface="Times New Roman" pitchFamily="18" charset="0"/>
                <a:cs typeface="Times New Roman" pitchFamily="18" charset="0"/>
              </a:rPr>
              <a:t>, which is translated into the formations of clusters of data packets over the time line, has a direct impact on the waiting line of </a:t>
            </a:r>
            <a:r>
              <a:rPr lang="en-US" sz="2000" dirty="0" err="1" smtClean="0">
                <a:latin typeface="Times New Roman" pitchFamily="18" charset="0"/>
                <a:cs typeface="Times New Roman" pitchFamily="18" charset="0"/>
              </a:rPr>
              <a:t>queueing</a:t>
            </a:r>
            <a:r>
              <a:rPr lang="en-US" sz="2000" dirty="0" smtClean="0">
                <a:latin typeface="Times New Roman" pitchFamily="18" charset="0"/>
                <a:cs typeface="Times New Roman" pitchFamily="18" charset="0"/>
              </a:rPr>
              <a:t> systems by producing an above the average traffic load that causes a quick and abrupt increase in the queuing length</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84860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In contrast with the current </a:t>
            </a:r>
            <a:r>
              <a:rPr lang="en-US" sz="2000" dirty="0" err="1" smtClean="0">
                <a:latin typeface="Times New Roman" pitchFamily="18" charset="0"/>
                <a:cs typeface="Times New Roman" pitchFamily="18" charset="0"/>
              </a:rPr>
              <a:t>DDoS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traceback</a:t>
            </a:r>
            <a:r>
              <a:rPr lang="en-US" sz="2000" dirty="0" smtClean="0">
                <a:latin typeface="Times New Roman" pitchFamily="18" charset="0"/>
                <a:cs typeface="Times New Roman" pitchFamily="18" charset="0"/>
              </a:rPr>
              <a:t> strategies, the proposed methodology has various benefits it is memory non-concentrated, effectively versatile, powerful against parcel contamination, and autonomous of assault traffic designs.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aftereffects of broad trial and recreation contemplates are introduced to show the viability and productivity of the proposed strategy.</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methodology is generally not quite the same as the current PPM (probabilistic bundle stamping) </a:t>
            </a:r>
            <a:r>
              <a:rPr lang="en-US" sz="2000" dirty="0" err="1" smtClean="0">
                <a:latin typeface="Times New Roman" pitchFamily="18" charset="0"/>
                <a:cs typeface="Times New Roman" pitchFamily="18" charset="0"/>
              </a:rPr>
              <a:t>traceback</a:t>
            </a:r>
            <a:r>
              <a:rPr lang="en-US" sz="2000" dirty="0" smtClean="0">
                <a:latin typeface="Times New Roman" pitchFamily="18" charset="0"/>
                <a:cs typeface="Times New Roman" pitchFamily="18" charset="0"/>
              </a:rPr>
              <a:t> instrument, and it outflanks the accessible PPM technique.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020762"/>
          </a:xfrm>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676400"/>
            <a:ext cx="7866888" cy="4724400"/>
          </a:xfrm>
        </p:spPr>
        <p:txBody>
          <a:bodyPr>
            <a:normAutofit lnSpcReduction="10000"/>
          </a:bodyPr>
          <a:lstStyle/>
          <a:p>
            <a:pPr lvl="0" algn="just">
              <a:lnSpc>
                <a:spcPct val="150000"/>
              </a:lnSpc>
            </a:pPr>
            <a:r>
              <a:rPr lang="en-US" sz="2000" dirty="0" smtClean="0">
                <a:latin typeface="Times New Roman" pitchFamily="18" charset="0"/>
                <a:cs typeface="Times New Roman" pitchFamily="18" charset="0"/>
              </a:rPr>
              <a:t>It becomes mandatory to characterize the performance of cloud firewalls under legitimate traffic and </a:t>
            </a:r>
            <a:r>
              <a:rPr lang="en-US" sz="2000" dirty="0" err="1" smtClean="0">
                <a:latin typeface="Times New Roman" pitchFamily="18" charset="0"/>
                <a:cs typeface="Times New Roman" pitchFamily="18" charset="0"/>
              </a:rPr>
              <a:t>DDoS</a:t>
            </a:r>
            <a:r>
              <a:rPr lang="en-US" sz="2000" dirty="0" smtClean="0">
                <a:latin typeface="Times New Roman" pitchFamily="18" charset="0"/>
                <a:cs typeface="Times New Roman" pitchFamily="18" charset="0"/>
              </a:rPr>
              <a:t> attack.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accurately evaluate the performance of a cloud-based firewall, the full characterization of the system and workload should be put forward.</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proper understanding of cloud firewalls under </a:t>
            </a:r>
            <a:r>
              <a:rPr lang="en-US" sz="2000" dirty="0" err="1" smtClean="0">
                <a:latin typeface="Times New Roman" pitchFamily="18" charset="0"/>
                <a:cs typeface="Times New Roman" pitchFamily="18" charset="0"/>
              </a:rPr>
              <a:t>DDoS</a:t>
            </a:r>
            <a:r>
              <a:rPr lang="en-US" sz="2000" dirty="0" smtClean="0">
                <a:latin typeface="Times New Roman" pitchFamily="18" charset="0"/>
                <a:cs typeface="Times New Roman" pitchFamily="18" charset="0"/>
              </a:rPr>
              <a:t> attacks will pave the way for a more secure cloud service provisioning, it becomes pivotal to analyze its performance under </a:t>
            </a:r>
            <a:r>
              <a:rPr lang="en-US" sz="2000" dirty="0" err="1" smtClean="0">
                <a:latin typeface="Times New Roman" pitchFamily="18" charset="0"/>
                <a:cs typeface="Times New Roman" pitchFamily="18" charset="0"/>
              </a:rPr>
              <a:t>bursty</a:t>
            </a:r>
            <a:r>
              <a:rPr lang="en-US" sz="2000" dirty="0" smtClean="0">
                <a:latin typeface="Times New Roman" pitchFamily="18" charset="0"/>
                <a:cs typeface="Times New Roman" pitchFamily="18" charset="0"/>
              </a:rPr>
              <a:t> and correlated data traffic</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4252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ANALYTICAL MODEL FOR ELASTIC SCALING OF CLOUD-BASED FIREWALLS</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K.SALAH, P.CALYAM AND R.BOUTABA</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Elasticity for cloud-based firewalls aims to satisfy an agreed-upon performance measure using only the minimal number of cloud firewall instances. </a:t>
                      </a:r>
                      <a:endParaRPr lang="en-IN" sz="2000" b="0" dirty="0">
                        <a:latin typeface="Times New Roman" pitchFamily="18" charset="0"/>
                        <a:cs typeface="Times New Roman" pitchFamily="18" charset="0"/>
                      </a:endParaRPr>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A DECENTRALIZED CLOUD FIREWALL FRAMEWORK WITH RESOURCES PROVISIONING COST OPTIMIZATION</a:t>
                      </a:r>
                      <a:endParaRPr lang="en-IN" sz="20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2000" b="0" kern="1200" dirty="0" smtClean="0">
                          <a:solidFill>
                            <a:schemeClr val="dk1"/>
                          </a:solidFill>
                          <a:latin typeface="Times New Roman" pitchFamily="18" charset="0"/>
                          <a:ea typeface="+mn-ea"/>
                          <a:cs typeface="Times New Roman" pitchFamily="18" charset="0"/>
                        </a:rPr>
                        <a:t> M.LIU, W.DOU, S.YU AND Z.ZHANG.</a:t>
                      </a:r>
                      <a:endParaRPr kumimoji="0" lang="en-IN" sz="2000" b="0" kern="1200" dirty="0" smtClean="0">
                        <a:solidFill>
                          <a:schemeClr val="dk1"/>
                        </a:solidFill>
                        <a:latin typeface="Times New Roman" pitchFamily="18" charset="0"/>
                        <a:ea typeface="+mn-ea"/>
                        <a:cs typeface="Times New Roman" pitchFamily="18" charset="0"/>
                      </a:endParaRPr>
                    </a:p>
                    <a:p>
                      <a:pPr algn="just">
                        <a:lnSpc>
                          <a:spcPct val="150000"/>
                        </a:lnSpc>
                      </a:pP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The cloud firewall is offered by Cloud Service Providers (CSP) and placed at access points between cloud data center and the Internet. </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143000" y="152400"/>
          <a:ext cx="7715250" cy="649732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PERFORMANCE MODELING AND ANALYSIS OF NETWORK FIREWALLS</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 K.SALAH, K.ELBADAWI AND R.BOUTABA</a:t>
                      </a:r>
                      <a:endParaRPr lang="en-IN" sz="2000" b="0" dirty="0">
                        <a:latin typeface="Times New Roman" pitchFamily="18" charset="0"/>
                        <a:cs typeface="Times New Roman" pitchFamily="18" charset="0"/>
                      </a:endParaRPr>
                    </a:p>
                  </a:txBody>
                  <a:tcPr/>
                </a:tc>
                <a:tc>
                  <a: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kern="1200" dirty="0" smtClean="0">
                          <a:solidFill>
                            <a:schemeClr val="dk1"/>
                          </a:solidFill>
                          <a:latin typeface="Times New Roman" pitchFamily="18" charset="0"/>
                          <a:ea typeface="+mn-ea"/>
                          <a:cs typeface="Times New Roman" pitchFamily="18" charset="0"/>
                        </a:rPr>
                        <a:t>Firewall designers and system administrators can identify bottlenecks and key parameters that impact its performance, and then perform the necessary tuning for optimal performance.</a:t>
                      </a:r>
                      <a:endParaRPr kumimoji="0" lang="en-IN" sz="2000" b="0" kern="1200" dirty="0" smtClean="0">
                        <a:solidFill>
                          <a:schemeClr val="dk1"/>
                        </a:solidFill>
                        <a:latin typeface="Times New Roman" pitchFamily="18" charset="0"/>
                        <a:ea typeface="+mn-ea"/>
                        <a:cs typeface="Times New Roman" pitchFamily="18" charset="0"/>
                      </a:endParaRPr>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PERFORMANCE ANALYSIS OF HYBRID WIRELESS NETWORKS UNDER BURSTY AND CORRELATED TRAFFIC</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 Y.WU, G.MIN, L.T.YANG</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Wireless mesh networks (WMNs) are widely deployed to expand the coverage of high-speed WLANs and to support last-mile connectivity for mobile users anytime and anywhere at low cost. </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1676401" y="1524000"/>
            <a:ext cx="6858000" cy="4419599"/>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This paper has tackled the performance of cloud firewalls under </a:t>
            </a:r>
            <a:r>
              <a:rPr lang="en-US" sz="2000" dirty="0" err="1" smtClean="0">
                <a:latin typeface="Times New Roman" pitchFamily="18" charset="0"/>
                <a:cs typeface="Times New Roman" pitchFamily="18" charset="0"/>
              </a:rPr>
              <a:t>bursty</a:t>
            </a:r>
            <a:r>
              <a:rPr lang="en-US" sz="2000" dirty="0" smtClean="0">
                <a:latin typeface="Times New Roman" pitchFamily="18" charset="0"/>
                <a:cs typeface="Times New Roman" pitchFamily="18" charset="0"/>
              </a:rPr>
              <a:t> and correlated workload. To this end, we proposed a multidimensional CTMC model taking into account the MMPP arrival process for the legitimate and the malicious data source. In this respect, our contribution generalizes the exiting works such as the one in that assumed a </a:t>
            </a:r>
            <a:r>
              <a:rPr lang="en-US" sz="2000" dirty="0" err="1" smtClean="0">
                <a:latin typeface="Times New Roman" pitchFamily="18" charset="0"/>
                <a:cs typeface="Times New Roman" pitchFamily="18" charset="0"/>
              </a:rPr>
              <a:t>Poissonian</a:t>
            </a:r>
            <a:r>
              <a:rPr lang="en-US" sz="2000" dirty="0" smtClean="0">
                <a:latin typeface="Times New Roman" pitchFamily="18" charset="0"/>
                <a:cs typeface="Times New Roman" pitchFamily="18" charset="0"/>
              </a:rPr>
              <a:t> workload.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presented analysis unfolded a number of design guidelines such as the conditions under which the cloud firewall might severely underperform, the inherent vulnerability of the cloud firewall when facing a </a:t>
            </a:r>
            <a:r>
              <a:rPr lang="en-US" sz="2000" dirty="0" err="1" smtClean="0">
                <a:latin typeface="Times New Roman" pitchFamily="18" charset="0"/>
                <a:cs typeface="Times New Roman" pitchFamily="18" charset="0"/>
              </a:rPr>
              <a:t>burstiness</a:t>
            </a:r>
            <a:r>
              <a:rPr lang="en-US" sz="2000" dirty="0" smtClean="0">
                <a:latin typeface="Times New Roman" pitchFamily="18" charset="0"/>
                <a:cs typeface="Times New Roman" pitchFamily="18" charset="0"/>
              </a:rPr>
              <a:t>-aware attack, and the negative impact of a joint correlated and </a:t>
            </a:r>
            <a:r>
              <a:rPr lang="en-US" sz="2000" dirty="0" err="1" smtClean="0">
                <a:latin typeface="Times New Roman" pitchFamily="18" charset="0"/>
                <a:cs typeface="Times New Roman" pitchFamily="18" charset="0"/>
              </a:rPr>
              <a:t>bursty</a:t>
            </a:r>
            <a:r>
              <a:rPr lang="en-US" sz="2000" dirty="0" smtClean="0">
                <a:latin typeface="Times New Roman" pitchFamily="18" charset="0"/>
                <a:cs typeface="Times New Roman" pitchFamily="18" charset="0"/>
              </a:rPr>
              <a:t> attack. </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6096000"/>
          </a:xfrm>
        </p:spPr>
        <p:txBody>
          <a:bodyPr>
            <a:noAutofit/>
          </a:bodyPr>
          <a:lstStyle/>
          <a:p>
            <a:pPr algn="just">
              <a:lnSpc>
                <a:spcPct val="150000"/>
              </a:lnSpc>
            </a:pPr>
            <a:r>
              <a:rPr lang="en-US" sz="2000" dirty="0" smtClean="0">
                <a:latin typeface="Times New Roman" pitchFamily="18" charset="0"/>
                <a:cs typeface="Times New Roman" pitchFamily="18" charset="0"/>
              </a:rPr>
              <a:t>Last but not least, an elastic cloud firewall procedure was put forward to provision cloud firewalls to satisfy SLA latency </a:t>
            </a:r>
            <a:r>
              <a:rPr lang="en-US" sz="2000" dirty="0" smtClean="0">
                <a:latin typeface="Times New Roman" pitchFamily="18" charset="0"/>
                <a:cs typeface="Times New Roman" pitchFamily="18" charset="0"/>
              </a:rPr>
              <a:t>specifications </a:t>
            </a:r>
            <a:r>
              <a:rPr lang="en-US" sz="2000" dirty="0" smtClean="0">
                <a:latin typeface="Times New Roman" pitchFamily="18" charset="0"/>
                <a:cs typeface="Times New Roman" pitchFamily="18" charset="0"/>
              </a:rPr>
              <a:t>which is based on the splitting process of the MMPP arrival process.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expectation towards the proposed model and the elastic cloud firewall procedure as well as the design guidelines outlined in this paper is that they might be integrated into cloud resource managers with the objective of yielding in a more precise resource provisioning by considering a more realistic statistical characterization of the Internet traffic and </a:t>
            </a:r>
            <a:r>
              <a:rPr lang="en-US" sz="2000" dirty="0" err="1" smtClean="0">
                <a:latin typeface="Times New Roman" pitchFamily="18" charset="0"/>
                <a:cs typeface="Times New Roman" pitchFamily="18" charset="0"/>
              </a:rPr>
              <a:t>DDoS</a:t>
            </a:r>
            <a:r>
              <a:rPr lang="en-US" sz="2000" dirty="0" smtClean="0">
                <a:latin typeface="Times New Roman" pitchFamily="18" charset="0"/>
                <a:cs typeface="Times New Roman" pitchFamily="18" charset="0"/>
              </a:rPr>
              <a:t> attacks which will ultimately pave the way for a more </a:t>
            </a:r>
            <a:r>
              <a:rPr lang="en-US" sz="2000" dirty="0" err="1" smtClean="0">
                <a:latin typeface="Times New Roman" pitchFamily="18" charset="0"/>
                <a:cs typeface="Times New Roman" pitchFamily="18" charset="0"/>
              </a:rPr>
              <a:t>performant</a:t>
            </a:r>
            <a:r>
              <a:rPr lang="en-US" sz="2000" dirty="0" smtClean="0">
                <a:latin typeface="Times New Roman" pitchFamily="18" charset="0"/>
                <a:cs typeface="Times New Roman" pitchFamily="18" charset="0"/>
              </a:rPr>
              <a:t> and secure cloud operation</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2000" dirty="0" smtClean="0">
                <a:latin typeface="Times New Roman" pitchFamily="18" charset="0"/>
                <a:cs typeface="Times New Roman" pitchFamily="18" charset="0"/>
              </a:rPr>
              <a:t>[1] K. </a:t>
            </a:r>
            <a:r>
              <a:rPr lang="en-US" sz="2000" dirty="0" err="1" smtClean="0">
                <a:latin typeface="Times New Roman" pitchFamily="18" charset="0"/>
                <a:cs typeface="Times New Roman" pitchFamily="18" charset="0"/>
              </a:rPr>
              <a:t>Salah</a:t>
            </a:r>
            <a:r>
              <a:rPr lang="en-US" sz="2000" dirty="0" smtClean="0">
                <a:latin typeface="Times New Roman" pitchFamily="18" charset="0"/>
                <a:cs typeface="Times New Roman" pitchFamily="18" charset="0"/>
              </a:rPr>
              <a:t>, P. </a:t>
            </a:r>
            <a:r>
              <a:rPr lang="en-US" sz="2000" dirty="0" err="1" smtClean="0">
                <a:latin typeface="Times New Roman" pitchFamily="18" charset="0"/>
                <a:cs typeface="Times New Roman" pitchFamily="18" charset="0"/>
              </a:rPr>
              <a:t>Calyam</a:t>
            </a:r>
            <a:r>
              <a:rPr lang="en-US" sz="2000" dirty="0" smtClean="0">
                <a:latin typeface="Times New Roman" pitchFamily="18" charset="0"/>
                <a:cs typeface="Times New Roman" pitchFamily="18" charset="0"/>
              </a:rPr>
              <a:t> and R. </a:t>
            </a:r>
            <a:r>
              <a:rPr lang="en-US" sz="2000" dirty="0" err="1" smtClean="0">
                <a:latin typeface="Times New Roman" pitchFamily="18" charset="0"/>
                <a:cs typeface="Times New Roman" pitchFamily="18" charset="0"/>
              </a:rPr>
              <a:t>Boutaba</a:t>
            </a:r>
            <a:r>
              <a:rPr lang="en-US" sz="2000" dirty="0" smtClean="0">
                <a:latin typeface="Times New Roman" pitchFamily="18" charset="0"/>
                <a:cs typeface="Times New Roman" pitchFamily="18" charset="0"/>
              </a:rPr>
              <a:t>, “Analytical Model for Elastic Scaling of Cloud-Based Firewalls,” IEEE Transactions on Network and Service Management, vol. 14, no. 1, pp. 136-146, March 2017.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 M. Liu, W. Dou, S. Yu and Z. Zhang, “A Decentralized Cloud Firewall Framework with Resources Provisioning Cost Optimization,” IEEE Transactions on Parallel and Distributed Systems, vol. 26, no. 3, pp. 621-631, March 1 2015.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[3] S. Yu, Y. </a:t>
            </a:r>
            <a:r>
              <a:rPr lang="en-US" sz="2000" dirty="0" err="1" smtClean="0">
                <a:latin typeface="Times New Roman" pitchFamily="18" charset="0"/>
                <a:cs typeface="Times New Roman" pitchFamily="18" charset="0"/>
              </a:rPr>
              <a:t>Tian</a:t>
            </a:r>
            <a:r>
              <a:rPr lang="en-US" sz="2000" dirty="0" smtClean="0">
                <a:latin typeface="Times New Roman" pitchFamily="18" charset="0"/>
                <a:cs typeface="Times New Roman" pitchFamily="18" charset="0"/>
              </a:rPr>
              <a:t>, S. </a:t>
            </a:r>
            <a:r>
              <a:rPr lang="en-US" sz="2000" dirty="0" err="1" smtClean="0">
                <a:latin typeface="Times New Roman" pitchFamily="18" charset="0"/>
                <a:cs typeface="Times New Roman" pitchFamily="18" charset="0"/>
              </a:rPr>
              <a:t>Guo</a:t>
            </a:r>
            <a:r>
              <a:rPr lang="en-US" sz="2000" dirty="0" smtClean="0">
                <a:latin typeface="Times New Roman" pitchFamily="18" charset="0"/>
                <a:cs typeface="Times New Roman" pitchFamily="18" charset="0"/>
              </a:rPr>
              <a:t>, D. O. Wu, “Can We Beat </a:t>
            </a:r>
            <a:r>
              <a:rPr lang="en-US" sz="2000" dirty="0" err="1" smtClean="0">
                <a:latin typeface="Times New Roman" pitchFamily="18" charset="0"/>
                <a:cs typeface="Times New Roman" pitchFamily="18" charset="0"/>
              </a:rPr>
              <a:t>DDoS</a:t>
            </a:r>
            <a:r>
              <a:rPr lang="en-US" sz="2000" dirty="0" smtClean="0">
                <a:latin typeface="Times New Roman" pitchFamily="18" charset="0"/>
                <a:cs typeface="Times New Roman" pitchFamily="18" charset="0"/>
              </a:rPr>
              <a:t> Attacks in Clouds?,” IEEE Transactions on Parallel and Distributed Systems, vol. 25, no. 9, pp. 2245-2254, Sept. 2014. </a:t>
            </a:r>
            <a:endParaRPr lang="en-IN"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0"/>
            <a:ext cx="7924800" cy="6858000"/>
          </a:xfrm>
        </p:spPr>
        <p:txBody>
          <a:bodyPr>
            <a:noAutofit/>
          </a:bodyPr>
          <a:lstStyle/>
          <a:p>
            <a:pPr algn="just">
              <a:lnSpc>
                <a:spcPct val="150000"/>
              </a:lnSpc>
            </a:pPr>
            <a:r>
              <a:rPr lang="en-US" sz="2000" dirty="0" smtClean="0">
                <a:latin typeface="Times New Roman" pitchFamily="18" charset="0"/>
                <a:cs typeface="Times New Roman" pitchFamily="18" charset="0"/>
              </a:rPr>
              <a:t>[4] Cisco White Paper, “The </a:t>
            </a:r>
            <a:r>
              <a:rPr lang="en-US" sz="2000" dirty="0" err="1" smtClean="0">
                <a:latin typeface="Times New Roman" pitchFamily="18" charset="0"/>
                <a:cs typeface="Times New Roman" pitchFamily="18" charset="0"/>
              </a:rPr>
              <a:t>Zettabyte</a:t>
            </a:r>
            <a:r>
              <a:rPr lang="en-US" sz="2000" dirty="0" smtClean="0">
                <a:latin typeface="Times New Roman" pitchFamily="18" charset="0"/>
                <a:cs typeface="Times New Roman" pitchFamily="18" charset="0"/>
              </a:rPr>
              <a:t> Era: Trends and Analysis”, June, 2017. </a:t>
            </a:r>
            <a:endParaRPr lang="en-IN"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[5] K. </a:t>
            </a:r>
            <a:r>
              <a:rPr lang="en-US" sz="2000" dirty="0" err="1" smtClean="0">
                <a:latin typeface="Times New Roman" pitchFamily="18" charset="0"/>
                <a:cs typeface="Times New Roman" pitchFamily="18" charset="0"/>
              </a:rPr>
              <a:t>Salah</a:t>
            </a:r>
            <a:r>
              <a:rPr lang="en-US" sz="2000" dirty="0" smtClean="0">
                <a:latin typeface="Times New Roman" pitchFamily="18" charset="0"/>
                <a:cs typeface="Times New Roman" pitchFamily="18" charset="0"/>
              </a:rPr>
              <a:t>, K. </a:t>
            </a:r>
            <a:r>
              <a:rPr lang="en-US" sz="2000" dirty="0" err="1" smtClean="0">
                <a:latin typeface="Times New Roman" pitchFamily="18" charset="0"/>
                <a:cs typeface="Times New Roman" pitchFamily="18" charset="0"/>
              </a:rPr>
              <a:t>Elbadawi</a:t>
            </a:r>
            <a:r>
              <a:rPr lang="en-US" sz="2000" dirty="0" smtClean="0">
                <a:latin typeface="Times New Roman" pitchFamily="18" charset="0"/>
                <a:cs typeface="Times New Roman" pitchFamily="18" charset="0"/>
              </a:rPr>
              <a:t> and R. </a:t>
            </a:r>
            <a:r>
              <a:rPr lang="en-US" sz="2000" dirty="0" err="1" smtClean="0">
                <a:latin typeface="Times New Roman" pitchFamily="18" charset="0"/>
                <a:cs typeface="Times New Roman" pitchFamily="18" charset="0"/>
              </a:rPr>
              <a:t>Boutaba</a:t>
            </a:r>
            <a:r>
              <a:rPr lang="en-US" sz="2000" dirty="0" smtClean="0">
                <a:latin typeface="Times New Roman" pitchFamily="18" charset="0"/>
                <a:cs typeface="Times New Roman" pitchFamily="18" charset="0"/>
              </a:rPr>
              <a:t>, “Performance Modeling and Analysis of Network Firewalls,” IEEE Transactions on Network and Service Management, vol. 9, no. 1, pp. 12-21, March 2012.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[6] T. </a:t>
            </a:r>
            <a:r>
              <a:rPr lang="en-US" sz="2000" dirty="0" err="1" smtClean="0">
                <a:latin typeface="Times New Roman" pitchFamily="18" charset="0"/>
                <a:cs typeface="Times New Roman" pitchFamily="18" charset="0"/>
              </a:rPr>
              <a:t>Karagiannis</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Molle</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Faloutsos</a:t>
            </a:r>
            <a:r>
              <a:rPr lang="en-US" sz="2000" dirty="0" smtClean="0">
                <a:latin typeface="Times New Roman" pitchFamily="18" charset="0"/>
                <a:cs typeface="Times New Roman" pitchFamily="18" charset="0"/>
              </a:rPr>
              <a:t>, “Long-range dependence ten years of Internet traffic modeling,” IEEE Internet Computing, vol. 8, no. 5, pp. 57-64, Sept.-Oct. 2004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[7] V. </a:t>
            </a:r>
            <a:r>
              <a:rPr lang="en-US" sz="2000" dirty="0" err="1" smtClean="0">
                <a:latin typeface="Times New Roman" pitchFamily="18" charset="0"/>
                <a:cs typeface="Times New Roman" pitchFamily="18" charset="0"/>
              </a:rPr>
              <a:t>Paxson</a:t>
            </a:r>
            <a:r>
              <a:rPr lang="en-US" sz="2000" dirty="0" smtClean="0">
                <a:latin typeface="Times New Roman" pitchFamily="18" charset="0"/>
                <a:cs typeface="Times New Roman" pitchFamily="18" charset="0"/>
              </a:rPr>
              <a:t> and S. Floyd, “Wide area traffic: the failure of Poisson modeling,” IEEE/ACM Transactions on Networking, vol. 3, no. 3, pp. 226- 244, June 1995. </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248400"/>
          </a:xfrm>
        </p:spPr>
        <p:txBody>
          <a:bodyPr>
            <a:noAutofit/>
          </a:bodyPr>
          <a:lstStyle/>
          <a:p>
            <a:pPr algn="just">
              <a:lnSpc>
                <a:spcPct val="150000"/>
              </a:lnSpc>
            </a:pPr>
            <a:r>
              <a:rPr lang="en-US" sz="2000" dirty="0" smtClean="0">
                <a:latin typeface="Times New Roman" pitchFamily="18" charset="0"/>
                <a:cs typeface="Times New Roman" pitchFamily="18" charset="0"/>
              </a:rPr>
              <a:t>[8] M. E. </a:t>
            </a:r>
            <a:r>
              <a:rPr lang="en-US" sz="2000" dirty="0" err="1" smtClean="0">
                <a:latin typeface="Times New Roman" pitchFamily="18" charset="0"/>
                <a:cs typeface="Times New Roman" pitchFamily="18" charset="0"/>
              </a:rPr>
              <a:t>Crovella</a:t>
            </a:r>
            <a:r>
              <a:rPr lang="en-US" sz="2000" dirty="0" smtClean="0">
                <a:latin typeface="Times New Roman" pitchFamily="18" charset="0"/>
                <a:cs typeface="Times New Roman" pitchFamily="18" charset="0"/>
              </a:rPr>
              <a:t> and A. </a:t>
            </a:r>
            <a:r>
              <a:rPr lang="en-US" sz="2000" dirty="0" err="1" smtClean="0">
                <a:latin typeface="Times New Roman" pitchFamily="18" charset="0"/>
                <a:cs typeface="Times New Roman" pitchFamily="18" charset="0"/>
              </a:rPr>
              <a:t>Bestavros</a:t>
            </a:r>
            <a:r>
              <a:rPr lang="en-US" sz="2000" dirty="0" smtClean="0">
                <a:latin typeface="Times New Roman" pitchFamily="18" charset="0"/>
                <a:cs typeface="Times New Roman" pitchFamily="18" charset="0"/>
              </a:rPr>
              <a:t>, “Self-similarity in World Wide Web traffic: evidence and possible causes,” IEEE/ACM Transactions on Networking, vol. 5, no. 6, pp. 835-846, Dec. 1997.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[9] Y. Wu, G. Min, L. T. Yang, “Performance Analysis of Hybrid Wireless Networks Under </a:t>
            </a:r>
            <a:r>
              <a:rPr lang="en-US" sz="2000" dirty="0" err="1" smtClean="0">
                <a:latin typeface="Times New Roman" pitchFamily="18" charset="0"/>
                <a:cs typeface="Times New Roman" pitchFamily="18" charset="0"/>
              </a:rPr>
              <a:t>Bursty</a:t>
            </a:r>
            <a:r>
              <a:rPr lang="en-US" sz="2000" dirty="0" smtClean="0">
                <a:latin typeface="Times New Roman" pitchFamily="18" charset="0"/>
                <a:cs typeface="Times New Roman" pitchFamily="18" charset="0"/>
              </a:rPr>
              <a:t> and Correlated Traffic, ” IEEE Transactions on Vehicular Technology, vol. 62, no. 1, pp. 449-454, Jan. 2013.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[10] K. H. Liu, X. Ling, X. </a:t>
            </a:r>
            <a:r>
              <a:rPr lang="en-US" sz="2000" dirty="0" err="1" smtClean="0">
                <a:latin typeface="Times New Roman" pitchFamily="18" charset="0"/>
                <a:cs typeface="Times New Roman" pitchFamily="18" charset="0"/>
              </a:rPr>
              <a:t>Shen</a:t>
            </a:r>
            <a:r>
              <a:rPr lang="en-US" sz="2000" dirty="0" smtClean="0">
                <a:latin typeface="Times New Roman" pitchFamily="18" charset="0"/>
                <a:cs typeface="Times New Roman" pitchFamily="18" charset="0"/>
              </a:rPr>
              <a:t>, J. W. Mark, “Performance Analysis of Prioritized MAC in UWB WPAN With </a:t>
            </a:r>
            <a:r>
              <a:rPr lang="en-US" sz="2000" dirty="0" err="1" smtClean="0">
                <a:latin typeface="Times New Roman" pitchFamily="18" charset="0"/>
                <a:cs typeface="Times New Roman" pitchFamily="18" charset="0"/>
              </a:rPr>
              <a:t>Bursty</a:t>
            </a:r>
            <a:r>
              <a:rPr lang="en-US" sz="2000" dirty="0" smtClean="0">
                <a:latin typeface="Times New Roman" pitchFamily="18" charset="0"/>
                <a:cs typeface="Times New Roman" pitchFamily="18" charset="0"/>
              </a:rPr>
              <a:t> Multimedia Traffic,” IEEE Transactions on Vehicular Technology, vol. 57, no. 4, pp. 2462-2473, July 2008. </a:t>
            </a:r>
            <a:endParaRPr lang="en-IN" sz="2000" dirty="0" smtClean="0">
              <a:latin typeface="Times New Roman" pitchFamily="18" charset="0"/>
              <a:cs typeface="Times New Roman" pitchFamily="18" charset="0"/>
            </a:endParaRPr>
          </a:p>
          <a:p>
            <a:endParaRPr lang="en-IN"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1244</TotalTime>
  <Words>1312</Words>
  <Application>Microsoft Office PowerPoint</Application>
  <PresentationFormat>On-screen Show (4:3)</PresentationFormat>
  <Paragraphs>94</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Solstice</vt:lpstr>
      <vt:lpstr>CLOUD FIREWALL UNDER BURSTY AND CORRELATED DATA TRAFFIC A THEORETICAL ANALYSIS</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Slide 15</vt:lpstr>
      <vt:lpstr>REFERENCE</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2022-04-30T07:47:30Z</dcterms:modified>
</cp:coreProperties>
</file>