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332" r:id="rId5"/>
    <p:sldId id="333" r:id="rId6"/>
    <p:sldId id="260" r:id="rId7"/>
    <p:sldId id="262" r:id="rId8"/>
    <p:sldId id="263" r:id="rId9"/>
    <p:sldId id="294"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6</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AI BASED STROKE DISEASES PREDICTION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791200"/>
          </a:xfrm>
        </p:spPr>
        <p:txBody>
          <a:bodyPr>
            <a:noAutofit/>
          </a:bodyPr>
          <a:lstStyle/>
          <a:p>
            <a:pPr algn="just">
              <a:lnSpc>
                <a:spcPct val="150000"/>
              </a:lnSpc>
            </a:pPr>
            <a:r>
              <a:rPr lang="en-US" sz="2000" dirty="0" smtClean="0">
                <a:latin typeface="Times New Roman" pitchFamily="18" charset="0"/>
                <a:cs typeface="Times New Roman" pitchFamily="18" charset="0"/>
              </a:rPr>
              <a:t>Since stroke disease often causes death or serious disability, active primary prevention and early detection of prognostic symptoms are very important.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Stroke </a:t>
            </a:r>
            <a:r>
              <a:rPr lang="en-US" sz="2000" dirty="0" smtClean="0">
                <a:latin typeface="Times New Roman" pitchFamily="18" charset="0"/>
                <a:cs typeface="Times New Roman" pitchFamily="18" charset="0"/>
              </a:rPr>
              <a:t>diseases can be divided into ischemic stroke and hemorrhagic stroke, and they should be minimized by emergency treatment such as thrombolytic or coagulant administration by type.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First</a:t>
            </a:r>
            <a:r>
              <a:rPr lang="en-US" sz="2000" dirty="0" smtClean="0">
                <a:latin typeface="Times New Roman" pitchFamily="18" charset="0"/>
                <a:cs typeface="Times New Roman" pitchFamily="18" charset="0"/>
              </a:rPr>
              <a:t>, it is essential to detect in real time the precursor symptoms of stroke, which occur differently for each individual, and to provide professional treatment by a medical institution within the proper treatment window.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943600"/>
          </a:xfrm>
        </p:spPr>
        <p:txBody>
          <a:bodyPr>
            <a:noAutofit/>
          </a:bodyPr>
          <a:lstStyle/>
          <a:p>
            <a:pPr algn="just">
              <a:lnSpc>
                <a:spcPct val="150000"/>
              </a:lnSpc>
            </a:pPr>
            <a:r>
              <a:rPr lang="en-US" sz="2000" dirty="0" smtClean="0">
                <a:latin typeface="Times New Roman" pitchFamily="18" charset="0"/>
                <a:cs typeface="Times New Roman" pitchFamily="18" charset="0"/>
              </a:rPr>
              <a:t>However, prior studies have focused on developing acute treatment or clinical treatment guidelines after the onset of stroke rather than detecting the prognostic symptoms of stroke.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particular, in recent studies, image analysis such as magnetic resonance imaging (MRI) or computed tomography (CT) has mostly been used to detect and predict prognostic symptoms in stroke </a:t>
            </a:r>
            <a:r>
              <a:rPr lang="en-US" sz="2000" dirty="0" smtClean="0">
                <a:latin typeface="Times New Roman" pitchFamily="18" charset="0"/>
                <a:cs typeface="Times New Roman" pitchFamily="18" charset="0"/>
              </a:rPr>
              <a:t>patients.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Not </a:t>
            </a:r>
            <a:r>
              <a:rPr lang="en-US" sz="2000" dirty="0" smtClean="0">
                <a:latin typeface="Times New Roman" pitchFamily="18" charset="0"/>
                <a:cs typeface="Times New Roman" pitchFamily="18" charset="0"/>
              </a:rPr>
              <a:t>only are these methodologies difficult to diagnose early in real-time, but they also have limitations in terms of a long test time and a high cost of testing. </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152400"/>
            <a:ext cx="7638288" cy="64008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propose a system that can predict and semantically interpret stroke prognostic symptoms based on machine learning using the multi-modal bio-signals of electrocardiogram (ECG) and </a:t>
            </a:r>
            <a:r>
              <a:rPr lang="en-US" sz="2000" dirty="0" err="1" smtClean="0">
                <a:latin typeface="Times New Roman" pitchFamily="18" charset="0"/>
                <a:cs typeface="Times New Roman" pitchFamily="18" charset="0"/>
              </a:rPr>
              <a:t>photoplethysmography</a:t>
            </a:r>
            <a:r>
              <a:rPr lang="en-US" sz="2000" dirty="0" smtClean="0">
                <a:latin typeface="Times New Roman" pitchFamily="18" charset="0"/>
                <a:cs typeface="Times New Roman" pitchFamily="18" charset="0"/>
              </a:rPr>
              <a:t> (PPG) measured in real-time for the elderly.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predict stroke disease in real-time while walking, we designed and implemented a stroke disease prediction system with an ensemble structure that combines CNN and LSTM.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proposed system considers the convenience of wearing the bio-signal sensors for the elderly, and the bio-signals were collected at a sampling rate of 1,000Hz per second from the three electrodes of the ECG and the index finger for PPG while walking. </a:t>
            </a:r>
            <a:endParaRPr lang="en-IN"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algn="just">
              <a:lnSpc>
                <a:spcPct val="150000"/>
              </a:lnSpc>
            </a:pPr>
            <a:r>
              <a:rPr lang="en-US" sz="2000" dirty="0" smtClean="0">
                <a:latin typeface="Times New Roman" pitchFamily="18" charset="0"/>
                <a:cs typeface="Times New Roman" pitchFamily="18" charset="0"/>
              </a:rPr>
              <a:t>According to the experimental results, C4.5 decision tree showed a prediction accuracy of 91.56% while </a:t>
            </a:r>
            <a:r>
              <a:rPr lang="en-US" sz="2000" dirty="0" err="1" smtClean="0">
                <a:latin typeface="Times New Roman" pitchFamily="18" charset="0"/>
                <a:cs typeface="Times New Roman" pitchFamily="18" charset="0"/>
              </a:rPr>
              <a:t>RandomForest</a:t>
            </a:r>
            <a:r>
              <a:rPr lang="en-US" sz="2000" dirty="0" smtClean="0">
                <a:latin typeface="Times New Roman" pitchFamily="18" charset="0"/>
                <a:cs typeface="Times New Roman" pitchFamily="18" charset="0"/>
              </a:rPr>
              <a:t> showed a prediction accuracy of 97.51% during walking by the elderly.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addition, the CNN-LSTM model using raw data of ECG and PPG showed satisfactory prediction accuracy of 99.15%.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As </a:t>
            </a:r>
            <a:r>
              <a:rPr lang="en-US" sz="2000" dirty="0" smtClean="0">
                <a:latin typeface="Times New Roman" pitchFamily="18" charset="0"/>
                <a:cs typeface="Times New Roman" pitchFamily="18" charset="0"/>
              </a:rPr>
              <a:t>a result, the real-time prediction of the elderly stroke patients simultaneously showed high prediction accuracy and performance</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lvl="0" algn="just">
              <a:lnSpc>
                <a:spcPct val="150000"/>
              </a:lnSpc>
            </a:pPr>
            <a:r>
              <a:rPr lang="en-US" sz="2000" dirty="0" smtClean="0">
                <a:latin typeface="Times New Roman" pitchFamily="18" charset="0"/>
                <a:cs typeface="Times New Roman" pitchFamily="18" charset="0"/>
              </a:rPr>
              <a:t>The existing RNN is a kind of ANN wherein information persists inside the neural network, and it has been used for image caption generation, automatic translation, etc.</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method is said to have performed better when compared to the existing algorithms. This particular research is limited to very few types of strokes and cannot be used for any new stroke type in the future.</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flexibility and ease of use of the random forest algorithm coupled with its consistency in producing good results, even with minimal tuning of the hyper- parameters makes this algorithm valuable in this application.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lvl="0" algn="just">
              <a:lnSpc>
                <a:spcPct val="150000"/>
              </a:lnSpc>
            </a:pPr>
            <a:r>
              <a:rPr lang="en-US" sz="2000" dirty="0" smtClean="0">
                <a:latin typeface="Times New Roman" pitchFamily="18" charset="0"/>
                <a:cs typeface="Times New Roman" pitchFamily="18" charset="0"/>
              </a:rPr>
              <a:t>The Res-CNN model solved the performance degradation problem using the residual unit, and it improved the model performance through data expansion.</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However</a:t>
            </a:r>
            <a:r>
              <a:rPr lang="en-US" sz="2000" dirty="0" smtClean="0">
                <a:latin typeface="Times New Roman" pitchFamily="18" charset="0"/>
                <a:cs typeface="Times New Roman" pitchFamily="18" charset="0"/>
              </a:rPr>
              <a:t>, RNN has the disadvantage of its learning ability gradually decreasing due to the reduction in its slope when the distance between information grows, i.e., when the length of the input sequence increases.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Understanding </a:t>
            </a:r>
            <a:r>
              <a:rPr lang="en-US" sz="2000" dirty="0" smtClean="0">
                <a:latin typeface="Times New Roman" pitchFamily="18" charset="0"/>
                <a:cs typeface="Times New Roman" pitchFamily="18" charset="0"/>
              </a:rPr>
              <a:t>the </a:t>
            </a:r>
            <a:r>
              <a:rPr lang="en-US" sz="2000" dirty="0" err="1" smtClean="0">
                <a:latin typeface="Times New Roman" pitchFamily="18" charset="0"/>
                <a:cs typeface="Times New Roman" pitchFamily="18" charset="0"/>
              </a:rPr>
              <a:t>hyperparameters</a:t>
            </a:r>
            <a:r>
              <a:rPr lang="en-US" sz="2000" dirty="0" smtClean="0">
                <a:latin typeface="Times New Roman" pitchFamily="18" charset="0"/>
                <a:cs typeface="Times New Roman" pitchFamily="18" charset="0"/>
              </a:rPr>
              <a:t> is critical since there are relatively few of them, to begin with. </a:t>
            </a:r>
            <a:r>
              <a:rPr lang="en-US" sz="2000" dirty="0" err="1" smtClean="0">
                <a:latin typeface="Times New Roman" pitchFamily="18" charset="0"/>
                <a:cs typeface="Times New Roman" pitchFamily="18" charset="0"/>
              </a:rPr>
              <a:t>Overfitting</a:t>
            </a:r>
            <a:r>
              <a:rPr lang="en-US" sz="2000" dirty="0" smtClean="0">
                <a:latin typeface="Times New Roman" pitchFamily="18" charset="0"/>
                <a:cs typeface="Times New Roman" pitchFamily="18" charset="0"/>
              </a:rPr>
              <a:t> is a well-known problem in machine learning, although it occurs seldom with the arbitrary random forest classifier.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990600"/>
            <a:ext cx="7620000" cy="5638800"/>
          </a:xfrm>
        </p:spPr>
        <p:txBody>
          <a:bodyPr>
            <a:noAutofit/>
          </a:bodyPr>
          <a:lstStyle/>
          <a:p>
            <a:pPr lvl="0" algn="just">
              <a:lnSpc>
                <a:spcPct val="150000"/>
              </a:lnSpc>
            </a:pPr>
            <a:r>
              <a:rPr lang="en-US" sz="2000" dirty="0" smtClean="0">
                <a:latin typeface="Times New Roman" pitchFamily="18" charset="0"/>
                <a:cs typeface="Times New Roman" pitchFamily="18" charset="0"/>
              </a:rPr>
              <a:t>This proposed deep learning-based stroke disease prediction model was developed and trained with data collected from real-time EEG sensors.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we propose a system that enables the early detection and prediction of stroke disease based on deep learning using EEG raw data, power values, and relative values.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They </a:t>
            </a:r>
            <a:r>
              <a:rPr lang="en-US" sz="2000" dirty="0" smtClean="0">
                <a:latin typeface="Times New Roman" pitchFamily="18" charset="0"/>
                <a:cs typeface="Times New Roman" pitchFamily="18" charset="0"/>
              </a:rPr>
              <a:t>proposed a robust machine learning system that can potentially </a:t>
            </a:r>
            <a:r>
              <a:rPr lang="en-US" sz="2000" dirty="0" err="1" smtClean="0">
                <a:latin typeface="Times New Roman" pitchFamily="18" charset="0"/>
                <a:cs typeface="Times New Roman" pitchFamily="18" charset="0"/>
              </a:rPr>
              <a:t>optimise</a:t>
            </a:r>
            <a:r>
              <a:rPr lang="en-US" sz="2000" dirty="0" smtClean="0">
                <a:latin typeface="Times New Roman" pitchFamily="18" charset="0"/>
                <a:cs typeface="Times New Roman" pitchFamily="18" charset="0"/>
              </a:rPr>
              <a:t> the selection process for endovascular versus medical treatment in the management of acute stroke.</a:t>
            </a: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562600"/>
          </a:xfrm>
        </p:spPr>
        <p:txBody>
          <a:bodyPr>
            <a:normAutofit/>
          </a:bodyPr>
          <a:lstStyle/>
          <a:p>
            <a:pPr lvl="0" algn="just">
              <a:lnSpc>
                <a:spcPct val="150000"/>
              </a:lnSpc>
            </a:pPr>
            <a:r>
              <a:rPr lang="en-US" sz="2000" dirty="0" smtClean="0">
                <a:latin typeface="Times New Roman" pitchFamily="18" charset="0"/>
                <a:cs typeface="Times New Roman" pitchFamily="18" charset="0"/>
              </a:rPr>
              <a:t>Due to these advantages, 24-h EEG measurements are considered a useful, low-cost method for monitoring stroke disease with high recurrence rates in daily life.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CNNs </a:t>
            </a:r>
            <a:r>
              <a:rPr lang="en-US" sz="2000" dirty="0" smtClean="0">
                <a:latin typeface="Times New Roman" pitchFamily="18" charset="0"/>
                <a:cs typeface="Times New Roman" pitchFamily="18" charset="0"/>
              </a:rPr>
              <a:t>can reduce computation volume through the use of basically shared parameters, and they have the advantage of mitigating </a:t>
            </a:r>
            <a:r>
              <a:rPr lang="en-US" sz="2000" dirty="0" err="1" smtClean="0">
                <a:latin typeface="Times New Roman" pitchFamily="18" charset="0"/>
                <a:cs typeface="Times New Roman" pitchFamily="18" charset="0"/>
              </a:rPr>
              <a:t>overfitting</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Moreover</a:t>
            </a:r>
            <a:r>
              <a:rPr lang="en-US" sz="2000" dirty="0" smtClean="0">
                <a:latin typeface="Times New Roman" pitchFamily="18" charset="0"/>
                <a:cs typeface="Times New Roman" pitchFamily="18" charset="0"/>
              </a:rPr>
              <a:t>, CNNs are increasingly being used to research and develop models by extracting the optimal properties to improve classification and prediction performance</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524000"/>
            <a:ext cx="7086600" cy="4572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228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457200"/>
            <a:ext cx="7498080" cy="62484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propose a system that provides the semantic analysis of diseases in the elderly using multiple biological signals of ECG and PPG collected from walking during the daily life of the elderly.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proposed system collects multiple bio-signals of ECG and PPG in real-time, and it can immediately detect and predict prognostic symptoms of stroke disease in the elderly.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using the proposed attributes, it was experimentally verified that the prognostic symptoms of stroke patients can be accurately predicted by more than 90% based solely on ECG and PPG collected while walking.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50000"/>
              </a:lnSpc>
            </a:pPr>
            <a:r>
              <a:rPr lang="en-US" sz="1800" dirty="0" smtClean="0">
                <a:latin typeface="Times New Roman" pitchFamily="18" charset="0"/>
                <a:cs typeface="Times New Roman" pitchFamily="18" charset="0"/>
              </a:rPr>
              <a:t>[1] S. De </a:t>
            </a:r>
            <a:r>
              <a:rPr lang="en-US" sz="1800" dirty="0" err="1" smtClean="0">
                <a:latin typeface="Times New Roman" pitchFamily="18" charset="0"/>
                <a:cs typeface="Times New Roman" pitchFamily="18" charset="0"/>
              </a:rPr>
              <a:t>Raedt</a:t>
            </a:r>
            <a:r>
              <a:rPr lang="en-US" sz="1800" dirty="0" smtClean="0">
                <a:latin typeface="Times New Roman" pitchFamily="18" charset="0"/>
                <a:cs typeface="Times New Roman" pitchFamily="18" charset="0"/>
              </a:rPr>
              <a:t>, A. De </a:t>
            </a:r>
            <a:r>
              <a:rPr lang="en-US" sz="1800" dirty="0" err="1" smtClean="0">
                <a:latin typeface="Times New Roman" pitchFamily="18" charset="0"/>
                <a:cs typeface="Times New Roman" pitchFamily="18" charset="0"/>
              </a:rPr>
              <a:t>Vos</a:t>
            </a:r>
            <a:r>
              <a:rPr lang="en-US" sz="1800" dirty="0" smtClean="0">
                <a:latin typeface="Times New Roman" pitchFamily="18" charset="0"/>
                <a:cs typeface="Times New Roman" pitchFamily="18" charset="0"/>
              </a:rPr>
              <a:t>, and J. De Keyser, ‘‘Autonomic dysfunction in acute ischemic stroke: An underexplored therapeutic area?’’ J. Neurol. Sci., vol. 348, nos. 1–2, pp. 24–34, Jan. 2015.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[2] C. P. </a:t>
            </a:r>
            <a:r>
              <a:rPr lang="en-US" sz="1800" dirty="0" err="1" smtClean="0">
                <a:latin typeface="Times New Roman" pitchFamily="18" charset="0"/>
                <a:cs typeface="Times New Roman" pitchFamily="18" charset="0"/>
              </a:rPr>
              <a:t>Warlow</a:t>
            </a:r>
            <a:r>
              <a:rPr lang="en-US" sz="1800" dirty="0" smtClean="0">
                <a:latin typeface="Times New Roman" pitchFamily="18" charset="0"/>
                <a:cs typeface="Times New Roman" pitchFamily="18" charset="0"/>
              </a:rPr>
              <a:t>, ‘‘Epidemiology of stroke,’’ Lancet, vol. 352, pp. 1–4, Oct. 1998.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[3] K.-D. </a:t>
            </a:r>
            <a:r>
              <a:rPr lang="en-US" sz="1800" dirty="0" err="1" smtClean="0">
                <a:latin typeface="Times New Roman" pitchFamily="18" charset="0"/>
                <a:cs typeface="Times New Roman" pitchFamily="18" charset="0"/>
              </a:rPr>
              <a:t>Seo</a:t>
            </a:r>
            <a:r>
              <a:rPr lang="en-US" sz="1800" dirty="0" smtClean="0">
                <a:latin typeface="Times New Roman" pitchFamily="18" charset="0"/>
                <a:cs typeface="Times New Roman" pitchFamily="18" charset="0"/>
              </a:rPr>
              <a:t>, M. J. Kang, G. S. Kim, J. H. Lee, S. H. </a:t>
            </a:r>
            <a:r>
              <a:rPr lang="en-US" sz="1800" dirty="0" err="1" smtClean="0">
                <a:latin typeface="Times New Roman" pitchFamily="18" charset="0"/>
                <a:cs typeface="Times New Roman" pitchFamily="18" charset="0"/>
              </a:rPr>
              <a:t>Suh</a:t>
            </a:r>
            <a:r>
              <a:rPr lang="en-US" sz="1800" dirty="0" smtClean="0">
                <a:latin typeface="Times New Roman" pitchFamily="18" charset="0"/>
                <a:cs typeface="Times New Roman" pitchFamily="18" charset="0"/>
              </a:rPr>
              <a:t>, and K.-Y. Lee, ‘‘National trends in clinical outcomes of endovascular therapy for ischemic stroke in South Korea between 2008 and 2016,’’ J. Stroke, vol. 22, no. 3, pp. 412–415, Sep. 2020.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[4] T. D. </a:t>
            </a:r>
            <a:r>
              <a:rPr lang="en-US" sz="1800" dirty="0" err="1" smtClean="0">
                <a:latin typeface="Times New Roman" pitchFamily="18" charset="0"/>
                <a:cs typeface="Times New Roman" pitchFamily="18" charset="0"/>
              </a:rPr>
              <a:t>Musuka</a:t>
            </a:r>
            <a:r>
              <a:rPr lang="en-US" sz="1800" dirty="0" smtClean="0">
                <a:latin typeface="Times New Roman" pitchFamily="18" charset="0"/>
                <a:cs typeface="Times New Roman" pitchFamily="18" charset="0"/>
              </a:rPr>
              <a:t>, S. B. Wilton, M. </a:t>
            </a:r>
            <a:r>
              <a:rPr lang="en-US" sz="1800" dirty="0" err="1" smtClean="0">
                <a:latin typeface="Times New Roman" pitchFamily="18" charset="0"/>
                <a:cs typeface="Times New Roman" pitchFamily="18" charset="0"/>
              </a:rPr>
              <a:t>Traboulsi</a:t>
            </a:r>
            <a:r>
              <a:rPr lang="en-US" sz="1800" dirty="0" smtClean="0">
                <a:latin typeface="Times New Roman" pitchFamily="18" charset="0"/>
                <a:cs typeface="Times New Roman" pitchFamily="18" charset="0"/>
              </a:rPr>
              <a:t>, and M. D. Hill, ‘‘Diagnosis and management of acute ischemic stroke: Speed is critical,’’ Can. Med. Assoc. J., vol. 187, no. 12, pp. 887–893, Sep. 2015</a:t>
            </a:r>
            <a:r>
              <a:rPr lang="en-US"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[5</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 R. G. Hart and J. L. </a:t>
            </a:r>
            <a:r>
              <a:rPr lang="en-US" sz="1800" dirty="0" err="1" smtClean="0">
                <a:latin typeface="Times New Roman" pitchFamily="18" charset="0"/>
                <a:cs typeface="Times New Roman" pitchFamily="18" charset="0"/>
              </a:rPr>
              <a:t>Halperin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Atrial</a:t>
            </a:r>
            <a:r>
              <a:rPr lang="en-US" sz="1800" dirty="0" smtClean="0">
                <a:latin typeface="Times New Roman" pitchFamily="18" charset="0"/>
                <a:cs typeface="Times New Roman" pitchFamily="18" charset="0"/>
              </a:rPr>
              <a:t> fibrillation and stroke: Concepts and controversies,’’ Stroke, vol. 32, no. 3, pp. 803–808, Mar. 2001.</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800" dirty="0" smtClean="0">
                <a:latin typeface="Times New Roman" pitchFamily="18" charset="0"/>
                <a:cs typeface="Times New Roman" pitchFamily="18" charset="0"/>
              </a:rPr>
              <a:t>[6] J. Yu, S. Park, H. Lee, C. S. </a:t>
            </a:r>
            <a:r>
              <a:rPr lang="en-US" sz="1800" dirty="0" err="1" smtClean="0">
                <a:latin typeface="Times New Roman" pitchFamily="18" charset="0"/>
                <a:cs typeface="Times New Roman" pitchFamily="18" charset="0"/>
              </a:rPr>
              <a:t>Pyo</a:t>
            </a:r>
            <a:r>
              <a:rPr lang="en-US" sz="1800" dirty="0" smtClean="0">
                <a:latin typeface="Times New Roman" pitchFamily="18" charset="0"/>
                <a:cs typeface="Times New Roman" pitchFamily="18" charset="0"/>
              </a:rPr>
              <a:t>, and Y. S. Lee, ‘‘An elderly health monitoring system using machine learning and in-depth analysis techniques on the NIH stroke scale,’’ Mathematics, vol. 8, no. 7, pp. 1–16, Jul. 2020.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[7] World Health Organization. The Top 10 Causes of Death. Accessed: Apr. 22, 2022. [Online]. Available: https://www.who.int/newsroom/fact-sheets/detail/the-top-10-causes-of-death</a:t>
            </a:r>
            <a:r>
              <a:rPr lang="en-US"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[8] UNDESA World Social Report 2020. Accessed: Apr. 22, 2022. [Online]. Available: https://www.un.org/development/desa/dspd/world-socialreport/2020-2.html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[9] S. Park, M. J. Yang, S. N. Ha, and J. S. Lee, ‘‘Effective anti-aging strategies in an era of super-aging,’’ J. Menopausal Med., vol. 20, no. 3, pp. 85–89, Dec. 2014.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[10] B. C. Meyer and P. D. </a:t>
            </a:r>
            <a:r>
              <a:rPr lang="en-US" sz="1800" dirty="0" err="1" smtClean="0">
                <a:latin typeface="Times New Roman" pitchFamily="18" charset="0"/>
                <a:cs typeface="Times New Roman" pitchFamily="18" charset="0"/>
              </a:rPr>
              <a:t>Lyden</a:t>
            </a:r>
            <a:r>
              <a:rPr lang="en-US" sz="1800" dirty="0" smtClean="0">
                <a:latin typeface="Times New Roman" pitchFamily="18" charset="0"/>
                <a:cs typeface="Times New Roman" pitchFamily="18" charset="0"/>
              </a:rPr>
              <a:t>, ‘‘The modified national institutes of health stroke scale: Its time has come,’’ Int. J. Stroke, vol. 4, no. 4, pp. 267–273, Aug. 2009. </a:t>
            </a:r>
            <a:endParaRPr lang="en-IN"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1239</TotalTime>
  <Words>1368</Words>
  <Application>Microsoft Office PowerPoint</Application>
  <PresentationFormat>On-screen Show (4:3)</PresentationFormat>
  <Paragraphs>77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AI BASED STROKE DISEASES PREDICTION</vt:lpstr>
      <vt:lpstr>Abstract</vt:lpstr>
      <vt:lpstr>Slide 3</vt:lpstr>
      <vt:lpstr>Slide 4</vt:lpstr>
      <vt:lpstr>Slide 5</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2022-05-18T07:43:25Z</dcterms:modified>
</cp:coreProperties>
</file>