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To provide solution for entire year commercial solar drying of food commodities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457200"/>
            <a:ext cx="7726680" cy="6248400"/>
          </a:xfrm>
        </p:spPr>
        <p:txBody>
          <a:bodyPr>
            <a:noAutofit/>
          </a:bodyPr>
          <a:lstStyle/>
          <a:p>
            <a:pPr algn="just">
              <a:lnSpc>
                <a:spcPct val="150000"/>
              </a:lnSpc>
            </a:pPr>
            <a:r>
              <a:rPr lang="en-IN" sz="2000" dirty="0" smtClean="0">
                <a:latin typeface="Times New Roman" pitchFamily="18" charset="0"/>
                <a:cs typeface="Times New Roman" pitchFamily="18" charset="0"/>
              </a:rPr>
              <a:t>Sun drying is perhaps one of the oldest methods of food preservation that has been practiced for centuries. The direct usage of solar radiation which is renewable and abundant favours farmers that harvest and process at small quantity.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technology advances, an alternative to sun drying evolves to maximize the potential of solar radiation and this technology is known as solar drying.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drying has several inherent advantages over sun drying namely faster drying rate, better protection of products, reduce risk of prolonged drying, lesser risk of product spoilage and improvement in product quality.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6248400"/>
          </a:xfrm>
        </p:spPr>
        <p:txBody>
          <a:bodyPr>
            <a:noAutofit/>
          </a:bodyPr>
          <a:lstStyle/>
          <a:p>
            <a:pPr algn="just">
              <a:lnSpc>
                <a:spcPct val="150000"/>
              </a:lnSpc>
            </a:pPr>
            <a:r>
              <a:rPr lang="en-IN" sz="2000" dirty="0" smtClean="0">
                <a:latin typeface="Times New Roman" pitchFamily="18" charset="0"/>
                <a:cs typeface="Times New Roman" pitchFamily="18" charset="0"/>
              </a:rPr>
              <a:t>Various studies have reported the application of solar drying for fruits, vegetables, grains, seeds, beans, herbs, spices and medicinal plants.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Product quality improvement is definitely associated with solar dried products as compared to sun dried and to some extent oven/hot air dried products.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uptake of this technology especially among farmers in developing countries are still low despite the many years of research and technology advancement. Nonetheless, some successful application of solar drying have been reported in countries such as Indonesia, Laos, Zimbabwe, Tanzania, Brazil, Uganda, Kenya and Senegal.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improving productivity is key, reducing the existing high rates of global food loss and waste, including post-harvest loss, along the various production and supply chains, will play a key role in tackling the problem of food insecurity in SSA and ESA.</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driers exist for treating timber, although they are not discussed here. Fruits are ideal for preservation by drying since they are high in sugar and acid, which act to preserve the dried fruit.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Existing infrastructure may be available to facilitate marketing dried produce. The expected market price will influence how much can be invested in a drier.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19200" y="914400"/>
            <a:ext cx="7726680" cy="5410200"/>
          </a:xfrm>
        </p:spPr>
        <p:txBody>
          <a:bodyPr>
            <a:noAutofit/>
          </a:bodyPr>
          <a:lstStyle/>
          <a:p>
            <a:pPr algn="just">
              <a:lnSpc>
                <a:spcPct val="150000"/>
              </a:lnSpc>
            </a:pPr>
            <a:r>
              <a:rPr lang="en-IN" sz="2000" dirty="0" smtClean="0">
                <a:latin typeface="Times New Roman" pitchFamily="18" charset="0"/>
                <a:cs typeface="Times New Roman" pitchFamily="18" charset="0"/>
              </a:rPr>
              <a:t>Hot air drying has been associated with several quality damaging issues such as case hardening, colour deterioration, high degree of shrinkage, degradation of nutrients, flavour loss and etc.</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drying also helps to eliminate the disadvantages associated with natural sun drying such as prolonged drying duration, low drying throughput, contamination by foreign matters/debris, rewetting by rain droplets and low drying temperature (ambient condition).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Sun drying has its inherent disadvantages owing to the unpredictable weather conditions, which often lead to quality deterioration.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848600" cy="5867400"/>
          </a:xfrm>
        </p:spPr>
        <p:txBody>
          <a:bodyPr>
            <a:noAutofit/>
          </a:bodyPr>
          <a:lstStyle/>
          <a:p>
            <a:pPr algn="just">
              <a:lnSpc>
                <a:spcPct val="150000"/>
              </a:lnSpc>
            </a:pPr>
            <a:r>
              <a:rPr lang="en-IN" sz="2000" dirty="0" smtClean="0">
                <a:latin typeface="Times New Roman" pitchFamily="18" charset="0"/>
                <a:cs typeface="Times New Roman" pitchFamily="18" charset="0"/>
              </a:rPr>
              <a:t>An efficient, affordable and a self-sufficient intelligent energy system that will be applied to agriculture for storage or drying purposes by measuring the energy needs for the optimal drying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level of air moisture carrying the capacity can be increased with a purpose to trigger a drying process.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power that will be required for all SSD operational purposes are internal ambient conditioning, sensing external environmental conditions, the energy stored in the battery for </a:t>
            </a:r>
            <a:r>
              <a:rPr lang="en-IN" sz="2000" dirty="0" err="1" smtClean="0">
                <a:latin typeface="Times New Roman" pitchFamily="18" charset="0"/>
                <a:cs typeface="Times New Roman" pitchFamily="18" charset="0"/>
              </a:rPr>
              <a:t>nighttime</a:t>
            </a:r>
            <a:r>
              <a:rPr lang="en-IN" sz="2000" dirty="0" smtClean="0">
                <a:latin typeface="Times New Roman" pitchFamily="18" charset="0"/>
                <a:cs typeface="Times New Roman" pitchFamily="18" charset="0"/>
              </a:rPr>
              <a:t> usage, closed control system, data processing and analytics, and all other mechanical/electronic components.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410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quality aspects of solar dried products are not widely reported as compared to the design and performance aspects of solar dryers.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tunnel dryer integrated with solar air heater and sensible heat storage material represents a more drying efficiency than mechanical dryers.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Solar drying has several inherent advantages over sun drying namely faster drying rate, better protection of products, reduce risk of prolonged drying, lesser risk of product spoilage and improvement in product quality.</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Review of New Technologies, Models and Experimental Investigations of Solar Driers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Murthy M V R 2009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An attempt is made to review various aspects of solar driers applied to drying of food products at small scale. Popular types of driers in Asia-Pacific region, and new types of driers with improved technologies are discussed.</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Shrinkage During Drying of Foodstuffs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Ratti C 1994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Changes in surface area to volume ratio with water content are practically independent of drying conditions but dependent on sample geometry and the type of foodstuff.</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Selected Quality Attributes of Dried Foods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Perera C O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parameters need to comply with the specifications of customers and regulations of different importing countries and often can adversely affect the acceptability of dried products.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Drying of Fruits and Vegetable: Retention of Nutritional/Functional Quality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Sablani S S 2006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is achieved by utilizing novel drying technologies, by improving and optimizing existing drying methods, and by maximizing quality attributes such as structure, color, flavor, nutrition, etc.</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31962" y="1600200"/>
            <a:ext cx="6905625" cy="4495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34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19200" y="533400"/>
            <a:ext cx="7772400" cy="6172200"/>
          </a:xfrm>
        </p:spPr>
        <p:txBody>
          <a:bodyPr>
            <a:noAutofit/>
          </a:bodyPr>
          <a:lstStyle/>
          <a:p>
            <a:pPr algn="just">
              <a:lnSpc>
                <a:spcPct val="150000"/>
              </a:lnSpc>
            </a:pPr>
            <a:r>
              <a:rPr lang="en-IN" sz="2000" dirty="0" smtClean="0">
                <a:latin typeface="Times New Roman" pitchFamily="18" charset="0"/>
                <a:cs typeface="Times New Roman" pitchFamily="18" charset="0"/>
              </a:rPr>
              <a:t>Solar drying are broadly applied in various agriculture food crops such as fruits, vegetables, grains, seeds, beans, herbs, spices and medicinal plants.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Generally, the main processing variables that determine the final quality of the solar dried products are the drying time as well as the exposure period to sunlight.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drying rate of product is important as it influences the physical and chemical changes, and therefore affects both the quality attributes and level of acceptance of the product by consumers. Appropriate methods should be used to monitor and evaluate these quality attributes.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6096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Garg</a:t>
            </a:r>
            <a:r>
              <a:rPr lang="en-IN" sz="1800" dirty="0" smtClean="0">
                <a:latin typeface="Times New Roman" pitchFamily="18" charset="0"/>
                <a:cs typeface="Times New Roman" pitchFamily="18" charset="0"/>
              </a:rPr>
              <a:t> H P 2001 Developments in Solar Drying, In Proceedings of the 2nd Asian-Oceania Drying Conference, p. 297-321. </a:t>
            </a:r>
          </a:p>
          <a:p>
            <a:pPr algn="just">
              <a:lnSpc>
                <a:spcPct val="160000"/>
              </a:lnSpc>
            </a:pP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Benali</a:t>
            </a:r>
            <a:r>
              <a:rPr lang="en-IN" sz="1800" dirty="0" smtClean="0">
                <a:latin typeface="Times New Roman" pitchFamily="18" charset="0"/>
                <a:cs typeface="Times New Roman" pitchFamily="18" charset="0"/>
              </a:rPr>
              <a:t> M 2004 Thermal Drying of Foods: Loss of Nutritive Content and Spoilage Issues, In </a:t>
            </a:r>
            <a:r>
              <a:rPr lang="en-IN" sz="1800" dirty="0" err="1" smtClean="0">
                <a:latin typeface="Times New Roman" pitchFamily="18" charset="0"/>
                <a:cs typeface="Times New Roman" pitchFamily="18" charset="0"/>
              </a:rPr>
              <a:t>Mujumdar</a:t>
            </a:r>
            <a:r>
              <a:rPr lang="en-IN" sz="1800" dirty="0" smtClean="0">
                <a:latin typeface="Times New Roman" pitchFamily="18" charset="0"/>
                <a:cs typeface="Times New Roman" pitchFamily="18" charset="0"/>
              </a:rPr>
              <a:t>, A.S. (Ed.), Dehydration of Products of Biological Origin, Enfield, New Hemisphere, USA, p. 137-152. </a:t>
            </a:r>
          </a:p>
          <a:p>
            <a:pPr algn="just">
              <a:lnSpc>
                <a:spcPct val="160000"/>
              </a:lnSpc>
            </a:pPr>
            <a:r>
              <a:rPr lang="en-IN" sz="1800" dirty="0" smtClean="0">
                <a:latin typeface="Times New Roman" pitchFamily="18" charset="0"/>
                <a:cs typeface="Times New Roman" pitchFamily="18" charset="0"/>
              </a:rPr>
              <a:t>[3] Murthy M V R 2009 A Review of New Technologies, Models and Experimental Investigations of Solar Driers. Renewable and Sustainable Energy Reviews, 13: 835-844. </a:t>
            </a:r>
          </a:p>
          <a:p>
            <a:pPr algn="just">
              <a:lnSpc>
                <a:spcPct val="160000"/>
              </a:lnSpc>
            </a:pPr>
            <a:r>
              <a:rPr lang="en-IN" sz="1800" dirty="0" smtClean="0">
                <a:latin typeface="Times New Roman" pitchFamily="18" charset="0"/>
                <a:cs typeface="Times New Roman" pitchFamily="18" charset="0"/>
              </a:rPr>
              <a:t>[4] Immaculate J, </a:t>
            </a:r>
            <a:r>
              <a:rPr lang="en-IN" sz="1800" dirty="0" err="1" smtClean="0">
                <a:latin typeface="Times New Roman" pitchFamily="18" charset="0"/>
                <a:cs typeface="Times New Roman" pitchFamily="18" charset="0"/>
              </a:rPr>
              <a:t>Sinduja</a:t>
            </a:r>
            <a:r>
              <a:rPr lang="en-IN" sz="1800" dirty="0" smtClean="0">
                <a:latin typeface="Times New Roman" pitchFamily="18" charset="0"/>
                <a:cs typeface="Times New Roman" pitchFamily="18" charset="0"/>
              </a:rPr>
              <a:t> P and </a:t>
            </a:r>
            <a:r>
              <a:rPr lang="en-IN" sz="1800" dirty="0" err="1" smtClean="0">
                <a:latin typeface="Times New Roman" pitchFamily="18" charset="0"/>
                <a:cs typeface="Times New Roman" pitchFamily="18" charset="0"/>
              </a:rPr>
              <a:t>Jamila</a:t>
            </a:r>
            <a:r>
              <a:rPr lang="en-IN" sz="1800" dirty="0" smtClean="0">
                <a:latin typeface="Times New Roman" pitchFamily="18" charset="0"/>
                <a:cs typeface="Times New Roman" pitchFamily="18" charset="0"/>
              </a:rPr>
              <a:t> P 2012 Biochemical and microbial qualities of </a:t>
            </a:r>
            <a:r>
              <a:rPr lang="en-IN" sz="1800" dirty="0" err="1" smtClean="0">
                <a:latin typeface="Times New Roman" pitchFamily="18" charset="0"/>
                <a:cs typeface="Times New Roman" pitchFamily="18" charset="0"/>
              </a:rPr>
              <a:t>Sardinella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fimbriata</a:t>
            </a:r>
            <a:r>
              <a:rPr lang="en-IN" sz="1800" dirty="0" smtClean="0">
                <a:latin typeface="Times New Roman" pitchFamily="18" charset="0"/>
                <a:cs typeface="Times New Roman" pitchFamily="18" charset="0"/>
              </a:rPr>
              <a:t> sun dried in different methods. International Food Research Journal, 19(4): 1699- 1703. </a:t>
            </a:r>
          </a:p>
          <a:p>
            <a:pPr algn="just">
              <a:lnSpc>
                <a:spcPct val="160000"/>
              </a:lnSpc>
            </a:pP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Ratti</a:t>
            </a:r>
            <a:r>
              <a:rPr lang="en-IN" sz="1800" dirty="0" smtClean="0">
                <a:latin typeface="Times New Roman" pitchFamily="18" charset="0"/>
                <a:cs typeface="Times New Roman" pitchFamily="18" charset="0"/>
              </a:rPr>
              <a:t> C 1994 Shrinkage During Drying of Foodstuffs. Journal of Food Engineering, 23 (1): 91- 105.</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Perera</a:t>
            </a:r>
            <a:r>
              <a:rPr lang="en-IN" sz="1800" dirty="0" smtClean="0">
                <a:latin typeface="Times New Roman" pitchFamily="18" charset="0"/>
                <a:cs typeface="Times New Roman" pitchFamily="18" charset="0"/>
              </a:rPr>
              <a:t> C O 2005 Selected Quality Attributes of Dried Foods. Drying Technology, 23: 717-730. </a:t>
            </a:r>
          </a:p>
          <a:p>
            <a:pPr algn="just">
              <a:lnSpc>
                <a:spcPct val="170000"/>
              </a:lnSpc>
            </a:pP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Sablani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a:t>
            </a:r>
            <a:r>
              <a:rPr lang="en-IN" sz="1800" dirty="0" smtClean="0">
                <a:latin typeface="Times New Roman" pitchFamily="18" charset="0"/>
                <a:cs typeface="Times New Roman" pitchFamily="18" charset="0"/>
              </a:rPr>
              <a:t> 2006 Drying of Fruits and Vegetable: Retention of Nutritional/Functional Quality. Drying Technology, 24: 123-125. </a:t>
            </a:r>
          </a:p>
          <a:p>
            <a:pPr algn="just">
              <a:lnSpc>
                <a:spcPct val="170000"/>
              </a:lnSpc>
            </a:pPr>
            <a:r>
              <a:rPr lang="en-IN" sz="1800" dirty="0" smtClean="0">
                <a:latin typeface="Times New Roman" pitchFamily="18" charset="0"/>
                <a:cs typeface="Times New Roman" pitchFamily="18" charset="0"/>
              </a:rPr>
              <a:t>[8] Santos P H S and Silva M A 2008 Retention of Vitamin C in Drying Processes of Fruits and Vegetables – A Review. Drying Technology, 26: 1421-1437. </a:t>
            </a:r>
          </a:p>
          <a:p>
            <a:pPr algn="just">
              <a:lnSpc>
                <a:spcPct val="170000"/>
              </a:lnSpc>
            </a:pP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Hii</a:t>
            </a:r>
            <a:r>
              <a:rPr lang="en-IN" sz="1800" dirty="0" smtClean="0">
                <a:latin typeface="Times New Roman" pitchFamily="18" charset="0"/>
                <a:cs typeface="Times New Roman" pitchFamily="18" charset="0"/>
              </a:rPr>
              <a:t> C L, </a:t>
            </a:r>
            <a:r>
              <a:rPr lang="en-IN" sz="1800" dirty="0" err="1" smtClean="0">
                <a:latin typeface="Times New Roman" pitchFamily="18" charset="0"/>
                <a:cs typeface="Times New Roman" pitchFamily="18" charset="0"/>
              </a:rPr>
              <a:t>Ong</a:t>
            </a:r>
            <a:r>
              <a:rPr lang="en-IN" sz="1800" dirty="0" smtClean="0">
                <a:latin typeface="Times New Roman" pitchFamily="18" charset="0"/>
                <a:cs typeface="Times New Roman" pitchFamily="18" charset="0"/>
              </a:rPr>
              <a:t> S P and Law C L 2011 Drying studies of tropical fruits cultivated in Malaysia: A review. Journal of Applied Sciences, 11(24):3815-3820. </a:t>
            </a:r>
          </a:p>
          <a:p>
            <a:pPr algn="just">
              <a:lnSpc>
                <a:spcPct val="170000"/>
              </a:lnSpc>
            </a:pPr>
            <a:r>
              <a:rPr lang="en-IN" sz="1800" dirty="0" smtClean="0">
                <a:latin typeface="Times New Roman" pitchFamily="18" charset="0"/>
                <a:cs typeface="Times New Roman" pitchFamily="18" charset="0"/>
              </a:rPr>
              <a:t>[10] Chin S K, </a:t>
            </a:r>
            <a:r>
              <a:rPr lang="en-IN" sz="1800" dirty="0" err="1" smtClean="0">
                <a:latin typeface="Times New Roman" pitchFamily="18" charset="0"/>
                <a:cs typeface="Times New Roman" pitchFamily="18" charset="0"/>
              </a:rPr>
              <a:t>Siew</a:t>
            </a:r>
            <a:r>
              <a:rPr lang="en-IN" sz="1800" dirty="0" smtClean="0">
                <a:latin typeface="Times New Roman" pitchFamily="18" charset="0"/>
                <a:cs typeface="Times New Roman" pitchFamily="18" charset="0"/>
              </a:rPr>
              <a:t> E S and Soon W L 2015 Drying characteristics and quality evaluation of kiwi slices under hot air natural convective drying method.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Food Res J, 22:2188–2195.</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1272</TotalTime>
  <Words>1240</Words>
  <Application>Microsoft Office PowerPoint</Application>
  <PresentationFormat>On-screen Show (4:3)</PresentationFormat>
  <Paragraphs>85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 provide solution for entire year commercial solar drying of food commodities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2022-05-21T09:24:38Z</dcterms:modified>
</cp:coreProperties>
</file>