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Water logging in almost all major cities despite having drainage system in place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It is a common phenomenon in cities that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affects people’s normal life.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of great significance for targeted transformation and upgrading to identify the risk factors of urban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collected the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data of Tianjin in China, analyzed the coupling mechanism among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risk factors of urban drainage systems, and then selected the system dynamics theory and the </a:t>
            </a:r>
            <a:r>
              <a:rPr lang="en-IN" sz="2000" dirty="0" err="1" smtClean="0">
                <a:latin typeface="Times New Roman" pitchFamily="18" charset="0"/>
                <a:cs typeface="Times New Roman" pitchFamily="18" charset="0"/>
              </a:rPr>
              <a:t>Vensim</a:t>
            </a:r>
            <a:r>
              <a:rPr lang="en-IN" sz="2000" dirty="0" smtClean="0">
                <a:latin typeface="Times New Roman" pitchFamily="18" charset="0"/>
                <a:cs typeface="Times New Roman" pitchFamily="18" charset="0"/>
              </a:rPr>
              <a:t> software as the analysis tools due to the mixing characteristic and the limited availability of </a:t>
            </a:r>
            <a:r>
              <a:rPr lang="en-IN" sz="2000" dirty="0" smtClean="0">
                <a:latin typeface="Times New Roman" pitchFamily="18" charset="0"/>
                <a:cs typeface="Times New Roman" pitchFamily="18" charset="0"/>
              </a:rPr>
              <a:t>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324600"/>
          </a:xfrm>
        </p:spPr>
        <p:txBody>
          <a:bodyPr>
            <a:noAutofit/>
          </a:bodyPr>
          <a:lstStyle/>
          <a:p>
            <a:pPr algn="just">
              <a:lnSpc>
                <a:spcPct val="150000"/>
              </a:lnSpc>
            </a:pPr>
            <a:r>
              <a:rPr lang="en-IN" sz="2000" dirty="0" smtClean="0">
                <a:latin typeface="Times New Roman" pitchFamily="18" charset="0"/>
                <a:cs typeface="Times New Roman" pitchFamily="18" charset="0"/>
              </a:rPr>
              <a:t>After that, the sensitive factors were identified by model simulation and sensitivity analysis, and the prominent impact of urban expansion on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risk was discussed.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through the comparison of the three simulation scenarios, it was found that, compared with the urban development focus shifting strategy, the strategies of sponge city reconstruction and management optimization could achieve the risk control goal within a shorter 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this basis, two kinds of governance schemes with strong operability were put forward, which were the data governance strategy and the sponge city reconstruction strategy of giving priority to old urban areas.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Cleaning and removal of blockage from existing drains and repair and rehabilitation of existing primary, secondary and tertiary drains and protection of the water quality at outfall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few lined and unlined drains within the urban area. These can drain some local areas of the urban area.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capacity and outfalls of existing drainage system is not planned with well defined consideration of drainage areas/zones for the whole urban </a:t>
            </a:r>
            <a:r>
              <a:rPr lang="en-IN" sz="2000" dirty="0" smtClean="0">
                <a:latin typeface="Times New Roman" pitchFamily="18" charset="0"/>
                <a:cs typeface="Times New Roman" pitchFamily="18" charset="0"/>
              </a:rPr>
              <a:t>area.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drains and also those will be constructed shall have </a:t>
            </a:r>
            <a:r>
              <a:rPr lang="en-IN" sz="2000" dirty="0" smtClean="0">
                <a:latin typeface="Times New Roman" pitchFamily="18" charset="0"/>
                <a:cs typeface="Times New Roman" pitchFamily="18" charset="0"/>
              </a:rPr>
              <a:t>to cleaned </a:t>
            </a:r>
            <a:r>
              <a:rPr lang="en-IN" sz="2000" dirty="0" smtClean="0">
                <a:latin typeface="Times New Roman" pitchFamily="18" charset="0"/>
                <a:cs typeface="Times New Roman" pitchFamily="18" charset="0"/>
              </a:rPr>
              <a:t>at regular interval.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 dynamics provide the possibility of quantitative analysis on a qualitative basis and are especially suitable for complex system problems that evolve over </a:t>
            </a:r>
            <a:r>
              <a:rPr lang="en-IN" sz="2000" dirty="0" smtClean="0">
                <a:latin typeface="Times New Roman" pitchFamily="18" charset="0"/>
                <a:cs typeface="Times New Roman" pitchFamily="18" charset="0"/>
              </a:rPr>
              <a:t>time.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study and establish water sensitive urban design (WSUD) to deal with multiple water problems such as storm flood risks, shortage of fresh water resources, and water </a:t>
            </a:r>
            <a:r>
              <a:rPr lang="en-IN" sz="2000" dirty="0" smtClean="0">
                <a:latin typeface="Times New Roman" pitchFamily="18" charset="0"/>
                <a:cs typeface="Times New Roman" pitchFamily="18" charset="0"/>
              </a:rPr>
              <a:t>deterioration.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urban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problem is increasingly prominent, we must pay attention to the disadvantages of urban repeated development and consider balancing urban and rural </a:t>
            </a:r>
            <a:r>
              <a:rPr lang="en-IN" sz="2000" dirty="0" smtClean="0">
                <a:latin typeface="Times New Roman" pitchFamily="18" charset="0"/>
                <a:cs typeface="Times New Roman" pitchFamily="18" charset="0"/>
              </a:rPr>
              <a:t>development and </a:t>
            </a:r>
            <a:r>
              <a:rPr lang="en-IN" sz="2000" dirty="0" smtClean="0">
                <a:latin typeface="Times New Roman" pitchFamily="18" charset="0"/>
                <a:cs typeface="Times New Roman" pitchFamily="18" charset="0"/>
              </a:rPr>
              <a:t>optimizing urban and rural structures in further urban </a:t>
            </a:r>
            <a:r>
              <a:rPr lang="en-IN" sz="2000" dirty="0" smtClean="0">
                <a:latin typeface="Times New Roman" pitchFamily="18" charset="0"/>
                <a:cs typeface="Times New Roman" pitchFamily="18" charset="0"/>
              </a:rPr>
              <a:t>planning.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Drainage system of an urban area is assessed through a sequence of analytical processes and it finally results in a proposed drainage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water logged areas have been considered and brought under proposed drainage network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strategic move towards renewable energy generation on salt-affected soils and possibly with saline water resources could consider the establishment of plantations consisting of multipurpose tree and shrub species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111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advantages of the method are the development of limit and the debacle production hazards the board perspectives, conduct and a more substantial knowledge into the networks empowering better outcomes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although the effect is minor compared with strategy one, efficient hazard management can prevent dangerous events developing into disasters or reduce disaster losses, reflecting the level of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risk </a:t>
            </a:r>
            <a:r>
              <a:rPr lang="en-IN" sz="2000" dirty="0" smtClean="0">
                <a:latin typeface="Times New Roman" pitchFamily="18" charset="0"/>
                <a:cs typeface="Times New Roman" pitchFamily="18" charset="0"/>
              </a:rPr>
              <a:t>management.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 irrigation systems have become dilapidated due to silting of canal system, weed growth, damages to the canal sections and regulatory structures leading to low performance</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371600"/>
            <a:ext cx="6629400"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concluded that sponge city construction needs the cooperation of more departments and requires a great deal of 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Correspondingly</a:t>
            </a:r>
            <a:r>
              <a:rPr lang="en-IN" sz="2000" dirty="0" smtClean="0">
                <a:latin typeface="Times New Roman" pitchFamily="18" charset="0"/>
                <a:cs typeface="Times New Roman" pitchFamily="18" charset="0"/>
              </a:rPr>
              <a:t>, the management optimization strategy may be a more direct and effective way to improve the overall level of </a:t>
            </a:r>
            <a:r>
              <a:rPr lang="en-IN" sz="2000" dirty="0" err="1" smtClean="0">
                <a:latin typeface="Times New Roman" pitchFamily="18" charset="0"/>
                <a:cs typeface="Times New Roman" pitchFamily="18" charset="0"/>
              </a:rPr>
              <a:t>waterlogging</a:t>
            </a:r>
            <a:r>
              <a:rPr lang="en-IN" sz="2000" dirty="0" smtClean="0">
                <a:latin typeface="Times New Roman" pitchFamily="18" charset="0"/>
                <a:cs typeface="Times New Roman" pitchFamily="18" charset="0"/>
              </a:rPr>
              <a:t> management, while the transformation of the overall development strategy of the city is a higher and further consideration.</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Zhang</a:t>
            </a:r>
            <a:r>
              <a:rPr lang="en-IN" sz="1600" dirty="0" smtClean="0">
                <a:latin typeface="Times New Roman" pitchFamily="18" charset="0"/>
                <a:cs typeface="Times New Roman" pitchFamily="18" charset="0"/>
              </a:rPr>
              <a:t>, Q.; Wu, Z.; Zhang, H.; Fontana, G.D.; </a:t>
            </a:r>
            <a:r>
              <a:rPr lang="en-IN" sz="1600" dirty="0" err="1" smtClean="0">
                <a:latin typeface="Times New Roman" pitchFamily="18" charset="0"/>
                <a:cs typeface="Times New Roman" pitchFamily="18" charset="0"/>
              </a:rPr>
              <a:t>Tarolli</a:t>
            </a:r>
            <a:r>
              <a:rPr lang="en-IN" sz="1600" dirty="0" smtClean="0">
                <a:latin typeface="Times New Roman" pitchFamily="18" charset="0"/>
                <a:cs typeface="Times New Roman" pitchFamily="18" charset="0"/>
              </a:rPr>
              <a:t>, P. Identifying Dominant Factors of </a:t>
            </a:r>
            <a:r>
              <a:rPr lang="en-IN" sz="1600" dirty="0" err="1" smtClean="0">
                <a:latin typeface="Times New Roman" pitchFamily="18" charset="0"/>
                <a:cs typeface="Times New Roman" pitchFamily="18" charset="0"/>
              </a:rPr>
              <a:t>Waterlogging</a:t>
            </a:r>
            <a:r>
              <a:rPr lang="en-IN" sz="1600" dirty="0" smtClean="0">
                <a:latin typeface="Times New Roman" pitchFamily="18" charset="0"/>
                <a:cs typeface="Times New Roman" pitchFamily="18" charset="0"/>
              </a:rPr>
              <a:t> Events in Metropolitan Coastal Cities: The Case Study of Guangzhou, China. J. Environ.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2020, 271, 110951.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Tang, X.; </a:t>
            </a:r>
            <a:r>
              <a:rPr lang="en-IN" sz="1600" dirty="0" err="1" smtClean="0">
                <a:latin typeface="Times New Roman" pitchFamily="18" charset="0"/>
                <a:cs typeface="Times New Roman" pitchFamily="18" charset="0"/>
              </a:rPr>
              <a:t>Shu</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Lian</a:t>
            </a:r>
            <a:r>
              <a:rPr lang="en-IN" sz="1600" dirty="0" smtClean="0">
                <a:latin typeface="Times New Roman" pitchFamily="18" charset="0"/>
                <a:cs typeface="Times New Roman" pitchFamily="18" charset="0"/>
              </a:rPr>
              <a:t>, Y.; Zhao, Y.; Fu, Y. A Spatial Assessment of Urban </a:t>
            </a:r>
            <a:r>
              <a:rPr lang="en-IN" sz="1600" dirty="0" err="1" smtClean="0">
                <a:latin typeface="Times New Roman" pitchFamily="18" charset="0"/>
                <a:cs typeface="Times New Roman" pitchFamily="18" charset="0"/>
              </a:rPr>
              <a:t>Waterlogging</a:t>
            </a:r>
            <a:r>
              <a:rPr lang="en-IN" sz="1600" dirty="0" smtClean="0">
                <a:latin typeface="Times New Roman" pitchFamily="18" charset="0"/>
                <a:cs typeface="Times New Roman" pitchFamily="18" charset="0"/>
              </a:rPr>
              <a:t> Risk based on a Weighted Naïve </a:t>
            </a:r>
            <a:r>
              <a:rPr lang="en-IN" sz="1600" dirty="0" err="1" smtClean="0">
                <a:latin typeface="Times New Roman" pitchFamily="18" charset="0"/>
                <a:cs typeface="Times New Roman" pitchFamily="18" charset="0"/>
              </a:rPr>
              <a:t>Bayes</a:t>
            </a:r>
            <a:r>
              <a:rPr lang="en-IN" sz="1600" dirty="0" smtClean="0">
                <a:latin typeface="Times New Roman" pitchFamily="18" charset="0"/>
                <a:cs typeface="Times New Roman" pitchFamily="18" charset="0"/>
              </a:rPr>
              <a:t> Classifier. Sci. Total Environ. 2018, 630, 264–274. </a:t>
            </a: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Zhang, H.; Cheng, J.; Wu, Z.; Li, C.; Qin, J.; Liu, T. Effects of Impervious Surface on the Spatial Distribution of Urban </a:t>
            </a:r>
            <a:r>
              <a:rPr lang="en-IN" sz="1600" dirty="0" err="1" smtClean="0">
                <a:latin typeface="Times New Roman" pitchFamily="18" charset="0"/>
                <a:cs typeface="Times New Roman" pitchFamily="18" charset="0"/>
              </a:rPr>
              <a:t>Waterlogging</a:t>
            </a:r>
            <a:r>
              <a:rPr lang="en-IN" sz="1600" dirty="0" smtClean="0">
                <a:latin typeface="Times New Roman" pitchFamily="18" charset="0"/>
                <a:cs typeface="Times New Roman" pitchFamily="18" charset="0"/>
              </a:rPr>
              <a:t> Risk Spots at Multiple Scales in Guangzhou, South China. Sustainability 2018, 10, 1589. </a:t>
            </a: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IPCC. Intergovernmental Panel on Climate Change Special Report on Managing the Risks of Extreme Events and Disasters to Advance Climate Change Adaptation; Cambridge University Press: Cambridge, UK,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Hallegatte</a:t>
            </a:r>
            <a:r>
              <a:rPr lang="en-IN" sz="1600" dirty="0" smtClean="0">
                <a:latin typeface="Times New Roman" pitchFamily="18" charset="0"/>
                <a:cs typeface="Times New Roman" pitchFamily="18" charset="0"/>
              </a:rPr>
              <a:t>, S.; Green, C.; Nicholls, R.J.; </a:t>
            </a:r>
            <a:r>
              <a:rPr lang="en-IN" sz="1600" dirty="0" err="1" smtClean="0">
                <a:latin typeface="Times New Roman" pitchFamily="18" charset="0"/>
                <a:cs typeface="Times New Roman" pitchFamily="18" charset="0"/>
              </a:rPr>
              <a:t>Corfee-Morlot</a:t>
            </a:r>
            <a:r>
              <a:rPr lang="en-IN" sz="1600" dirty="0" smtClean="0">
                <a:latin typeface="Times New Roman" pitchFamily="18" charset="0"/>
                <a:cs typeface="Times New Roman" pitchFamily="18" charset="0"/>
              </a:rPr>
              <a:t>, J. Future Flood Losses in Major Coastal Cities. Nat. </a:t>
            </a:r>
            <a:r>
              <a:rPr lang="en-IN" sz="1600" dirty="0" err="1" smtClean="0">
                <a:latin typeface="Times New Roman" pitchFamily="18" charset="0"/>
                <a:cs typeface="Times New Roman" pitchFamily="18" charset="0"/>
              </a:rPr>
              <a:t>Clim</a:t>
            </a:r>
            <a:r>
              <a:rPr lang="en-IN" sz="1600" dirty="0" smtClean="0">
                <a:latin typeface="Times New Roman" pitchFamily="18" charset="0"/>
                <a:cs typeface="Times New Roman" pitchFamily="18" charset="0"/>
              </a:rPr>
              <a:t>. Chang. 2013, 3, 802–806.</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UNISDR (United Nations International Strategy for Disaster Reduction). GAR 2015 Making Development Sustainable: The Future of Disaster Risk Management; UNISDR: Geneva, Switzerland,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Woodruff, J.; Irish, J.; </a:t>
            </a:r>
            <a:r>
              <a:rPr lang="en-IN" sz="1800" dirty="0" err="1" smtClean="0">
                <a:latin typeface="Times New Roman" pitchFamily="18" charset="0"/>
                <a:cs typeface="Times New Roman" pitchFamily="18" charset="0"/>
              </a:rPr>
              <a:t>Camargo</a:t>
            </a:r>
            <a:r>
              <a:rPr lang="en-IN" sz="1800" dirty="0" smtClean="0">
                <a:latin typeface="Times New Roman" pitchFamily="18" charset="0"/>
                <a:cs typeface="Times New Roman" pitchFamily="18" charset="0"/>
              </a:rPr>
              <a:t>, S. Coastal Flooding by Tropical Cyclones and Sea-level Rise. Nature 2013, 504, 44–52. </a:t>
            </a: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Shi, P.; Wei, X.; Wang, J.B. Natural Disaster System in China, 1st ed.; Springer: Berlin/Heidelberg, Germany, 2016; pp. 1–36.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Chen, Q.; </a:t>
            </a:r>
            <a:r>
              <a:rPr lang="en-IN" sz="1800" dirty="0" err="1" smtClean="0">
                <a:latin typeface="Times New Roman" pitchFamily="18" charset="0"/>
                <a:cs typeface="Times New Roman" pitchFamily="18" charset="0"/>
              </a:rPr>
              <a:t>Zhong</a:t>
            </a:r>
            <a:r>
              <a:rPr lang="en-IN" sz="1800" dirty="0" smtClean="0">
                <a:latin typeface="Times New Roman" pitchFamily="18" charset="0"/>
                <a:cs typeface="Times New Roman" pitchFamily="18" charset="0"/>
              </a:rPr>
              <a:t>, P.; Zhang, X.; Liu, J.;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L. Establishment of an Innovative System of Natural Disaster Prevention. </a:t>
            </a:r>
            <a:r>
              <a:rPr lang="en-IN" sz="1800" dirty="0" err="1" smtClean="0">
                <a:latin typeface="Times New Roman" pitchFamily="18" charset="0"/>
                <a:cs typeface="Times New Roman" pitchFamily="18" charset="0"/>
              </a:rPr>
              <a:t>Hydrogeol</a:t>
            </a:r>
            <a:r>
              <a:rPr lang="en-IN" sz="1800" dirty="0" smtClean="0">
                <a:latin typeface="Times New Roman" pitchFamily="18" charset="0"/>
                <a:cs typeface="Times New Roman" pitchFamily="18" charset="0"/>
              </a:rPr>
              <a:t>. Eng. Geol. 2020, 47, 1–4. (In Chinese)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Radcliffe, J.C. Approaches to Water Sensitive Urban Design; </a:t>
            </a:r>
            <a:r>
              <a:rPr lang="en-IN" sz="1800" dirty="0" err="1" smtClean="0">
                <a:latin typeface="Times New Roman" pitchFamily="18" charset="0"/>
                <a:cs typeface="Times New Roman" pitchFamily="18" charset="0"/>
              </a:rPr>
              <a:t>Woodhead</a:t>
            </a:r>
            <a:r>
              <a:rPr lang="en-IN" sz="1800" dirty="0" smtClean="0">
                <a:latin typeface="Times New Roman" pitchFamily="18" charset="0"/>
                <a:cs typeface="Times New Roman" pitchFamily="18" charset="0"/>
              </a:rPr>
              <a:t> Publishing: </a:t>
            </a:r>
            <a:r>
              <a:rPr lang="en-IN" sz="1800" dirty="0" err="1" smtClean="0">
                <a:latin typeface="Times New Roman" pitchFamily="18" charset="0"/>
                <a:cs typeface="Times New Roman" pitchFamily="18" charset="0"/>
              </a:rPr>
              <a:t>Sawston</a:t>
            </a:r>
            <a:r>
              <a:rPr lang="en-IN" sz="1800" dirty="0" smtClean="0">
                <a:latin typeface="Times New Roman" pitchFamily="18" charset="0"/>
                <a:cs typeface="Times New Roman" pitchFamily="18" charset="0"/>
              </a:rPr>
              <a:t>, UK, 2019.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1055</Words>
  <Application>Microsoft Office PowerPoint</Application>
  <PresentationFormat>On-screen Show (4:3)</PresentationFormat>
  <Paragraphs>65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Water logging in almost all major cities despite having drainage system in place</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2022-04-20T07:40:54Z</dcterms:modified>
</cp:coreProperties>
</file>