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US" b="1" dirty="0" smtClean="0">
                <a:latin typeface="Times New Roman" pitchFamily="18" charset="0"/>
                <a:cs typeface="Times New Roman" pitchFamily="18" charset="0"/>
              </a:rPr>
              <a:t>Water harvesting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Water harvesting is a traditional conservation technique, and there is general agreement that conserving water will promote agricultural production, especially in arid and semi-arid regions.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competition for water and land has led to scarcity of water resources, and it has also threatened the world's food security.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Recent </a:t>
            </a:r>
            <a:r>
              <a:rPr lang="en-IN" sz="2000" dirty="0" smtClean="0">
                <a:latin typeface="Times New Roman" pitchFamily="18" charset="0"/>
                <a:cs typeface="Times New Roman" pitchFamily="18" charset="0"/>
              </a:rPr>
              <a:t>technological developments have led to improvements in rainwater harvesting techniques, which will </a:t>
            </a:r>
            <a:r>
              <a:rPr lang="en-IN" sz="2000" dirty="0" err="1" smtClean="0">
                <a:latin typeface="Times New Roman" pitchFamily="18" charset="0"/>
                <a:cs typeface="Times New Roman" pitchFamily="18" charset="0"/>
              </a:rPr>
              <a:t>helpguarantee</a:t>
            </a:r>
            <a:r>
              <a:rPr lang="en-IN" sz="2000" dirty="0" smtClean="0">
                <a:latin typeface="Times New Roman" pitchFamily="18" charset="0"/>
                <a:cs typeface="Times New Roman" pitchFamily="18" charset="0"/>
              </a:rPr>
              <a:t> the availability of food for the growing population.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However, problems always occur with the implementation of any advanced technology, and this is also the case for the water harvesting system.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in combination with other factors, has a great potential to improve food security, especially in developing countries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presents are view of more than 60 recent articles on water harvesting that were published between 1990 and 2012</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Water harvesting provides a means to supply non-potable water for reuse without putting additional strain on existing sources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common agreement that whatever the soil and water conservation measures are they must first of all support a positive economic alternative to existing conditions in order to get farmers’ acceptance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Water harvesting can improve the vegetative cover, increase the carrying grazing capacity of rangeland and help halt environmental </a:t>
            </a:r>
            <a:r>
              <a:rPr lang="en-IN" sz="2000" dirty="0" smtClean="0">
                <a:latin typeface="Times New Roman" pitchFamily="18" charset="0"/>
                <a:cs typeface="Times New Roman" pitchFamily="18" charset="0"/>
              </a:rPr>
              <a:t>degradation.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RWH minimizes some of the problems associated with irrigation, such as the competition for water between various uses and users, low water use efficiency, and environmental degradation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plastic used to mulch the ridges also poses environmental problems, therefore biodegradable plastic film should be </a:t>
            </a:r>
            <a:r>
              <a:rPr lang="en-IN" sz="2000" dirty="0" smtClean="0">
                <a:latin typeface="Times New Roman" pitchFamily="18" charset="0"/>
                <a:cs typeface="Times New Roman" pitchFamily="18" charset="0"/>
              </a:rPr>
              <a:t>used.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Farmersʼ</a:t>
            </a:r>
            <a:r>
              <a:rPr lang="en-IN" sz="2000" dirty="0" smtClean="0">
                <a:latin typeface="Times New Roman" pitchFamily="18" charset="0"/>
                <a:cs typeface="Times New Roman" pitchFamily="18" charset="0"/>
              </a:rPr>
              <a:t> participation in construction and maintenance can prevent check-dams from becoming defunct if technical problems occur during operation, because farmers understand how to overcome these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410200"/>
          </a:xfrm>
        </p:spPr>
        <p:txBody>
          <a:bodyPr>
            <a:noAutofit/>
          </a:bodyPr>
          <a:lstStyle/>
          <a:p>
            <a:pPr algn="just">
              <a:lnSpc>
                <a:spcPct val="150000"/>
              </a:lnSpc>
            </a:pPr>
            <a:r>
              <a:rPr lang="en-IN" sz="2000" dirty="0" smtClean="0">
                <a:latin typeface="Times New Roman" pitchFamily="18" charset="0"/>
                <a:cs typeface="Times New Roman" pitchFamily="18" charset="0"/>
              </a:rPr>
              <a:t>Water harvesting techniques have been applied in settlements on a small scale for domestic and municipal purposes, and in the large, </a:t>
            </a:r>
            <a:r>
              <a:rPr lang="en-IN" sz="2000" dirty="0" smtClean="0">
                <a:latin typeface="Times New Roman" pitchFamily="18" charset="0"/>
                <a:cs typeface="Times New Roman" pitchFamily="18" charset="0"/>
              </a:rPr>
              <a:t>broad acre </a:t>
            </a:r>
            <a:r>
              <a:rPr lang="en-IN" sz="2000" dirty="0" smtClean="0">
                <a:latin typeface="Times New Roman" pitchFamily="18" charset="0"/>
                <a:cs typeface="Times New Roman" pitchFamily="18" charset="0"/>
              </a:rPr>
              <a:t>farm setting for productive use of the water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context of artificial harvesting, it can be inferred that following collection, water is stored and subsequently used for some purpose, from potable supply to less obvious uses such as abatement of flooding.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Water </a:t>
            </a:r>
            <a:r>
              <a:rPr lang="en-IN" sz="2000" dirty="0" smtClean="0">
                <a:latin typeface="Times New Roman" pitchFamily="18" charset="0"/>
                <a:cs typeface="Times New Roman" pitchFamily="18" charset="0"/>
              </a:rPr>
              <a:t>for irrigation purposes should be sourced from supplies unsuitable for potable use.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 important components of the physical design elements for water harvesting are precipitation, soil type, soil characteristics, runoff area ratio, runoff efficiency, and vegetation </a:t>
            </a:r>
            <a:r>
              <a:rPr lang="en-IN" sz="2000" dirty="0" smtClean="0">
                <a:latin typeface="Times New Roman" pitchFamily="18" charset="0"/>
                <a:cs typeface="Times New Roman" pitchFamily="18" charset="0"/>
              </a:rPr>
              <a:t>type.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Rainwater harvesting in India is done via a traditional method for runoff catchment; this method is a managed aquifer recharge technique that increase the groundwater supply; it is also used to collect and store runoff during the heavy downpours of the Indian monsoon </a:t>
            </a:r>
            <a:r>
              <a:rPr lang="en-IN" sz="2000" dirty="0" smtClean="0">
                <a:latin typeface="Times New Roman" pitchFamily="18" charset="0"/>
                <a:cs typeface="Times New Roman" pitchFamily="18" charset="0"/>
              </a:rPr>
              <a:t>season.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overcome the contouring difficulties, semi-circular and trapezoidal bunds are usually used.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981200"/>
            <a:ext cx="6629400" cy="4190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838200"/>
            <a:ext cx="7498080" cy="5867400"/>
          </a:xfrm>
        </p:spPr>
        <p:txBody>
          <a:bodyPr>
            <a:noAutofit/>
          </a:bodyPr>
          <a:lstStyle/>
          <a:p>
            <a:pPr algn="just">
              <a:buNone/>
            </a:pPr>
            <a:r>
              <a:rPr lang="en-IN" sz="2000" dirty="0" smtClean="0">
                <a:latin typeface="Times New Roman" pitchFamily="18" charset="0"/>
                <a:cs typeface="Times New Roman" pitchFamily="18" charset="0"/>
              </a:rPr>
              <a:t>    Water </a:t>
            </a:r>
            <a:r>
              <a:rPr lang="en-IN" sz="2000" dirty="0" smtClean="0">
                <a:latin typeface="Times New Roman" pitchFamily="18" charset="0"/>
                <a:cs typeface="Times New Roman" pitchFamily="18" charset="0"/>
              </a:rPr>
              <a:t>harvesting is a promising technique that is widely accepted throughout the world and is used to cope with water scarcity problems </a:t>
            </a:r>
            <a:r>
              <a:rPr lang="en-IN" sz="2000" dirty="0" err="1" smtClean="0">
                <a:latin typeface="Times New Roman" pitchFamily="18" charset="0"/>
                <a:cs typeface="Times New Roman" pitchFamily="18" charset="0"/>
              </a:rPr>
              <a:t>inagricultural</a:t>
            </a:r>
            <a:r>
              <a:rPr lang="en-IN" sz="2000" dirty="0" smtClean="0">
                <a:latin typeface="Times New Roman" pitchFamily="18" charset="0"/>
                <a:cs typeface="Times New Roman" pitchFamily="18" charset="0"/>
              </a:rPr>
              <a:t> production. Micro- and </a:t>
            </a:r>
            <a:r>
              <a:rPr lang="en-IN" sz="2000" dirty="0" err="1" smtClean="0">
                <a:latin typeface="Times New Roman" pitchFamily="18" charset="0"/>
                <a:cs typeface="Times New Roman" pitchFamily="18" charset="0"/>
              </a:rPr>
              <a:t>macrowater</a:t>
            </a:r>
            <a:r>
              <a:rPr lang="en-IN" sz="2000" dirty="0" smtClean="0">
                <a:latin typeface="Times New Roman" pitchFamily="18" charset="0"/>
                <a:cs typeface="Times New Roman" pitchFamily="18" charset="0"/>
              </a:rPr>
              <a:t> harvesting techniques are implemented in arid, semiarid, and tropical regions depending on the purpose and the circumstances. The implementation of a water harvesting system has been shown to have a positive impact on agricultural production by providing irrigation water during critical growing stage of crops, hence increasing the yields. A water harvesting system also helps to reduce runoff velocity and soil erosion, and thus, contributes to groundwater recharge. However, poor design, poor management, and poor communication between designers, the government, and farmers can lead to the failure of a water harvesting system. The potential of a rainwater harvesting system to sustain agricultural production should be supported by other technologies, specifically Information Technology (IT). Soil and nutrient management, as well as a consideration of the farmers' social and economic condition during implementation, can be used to ascertain the success of the water harvesting system in improving local agricultural production.</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Abu-</a:t>
            </a:r>
            <a:r>
              <a:rPr lang="en-IN" sz="1600" dirty="0" err="1" smtClean="0">
                <a:latin typeface="Times New Roman" pitchFamily="18" charset="0"/>
                <a:cs typeface="Times New Roman" pitchFamily="18" charset="0"/>
              </a:rPr>
              <a:t>Zreig</a:t>
            </a:r>
            <a:r>
              <a:rPr lang="en-IN" sz="1600" dirty="0" smtClean="0">
                <a:latin typeface="Times New Roman" pitchFamily="18" charset="0"/>
                <a:cs typeface="Times New Roman" pitchFamily="18" charset="0"/>
              </a:rPr>
              <a:t> M and </a:t>
            </a:r>
            <a:r>
              <a:rPr lang="en-IN" sz="1600" dirty="0" err="1" smtClean="0">
                <a:latin typeface="Times New Roman" pitchFamily="18" charset="0"/>
                <a:cs typeface="Times New Roman" pitchFamily="18" charset="0"/>
              </a:rPr>
              <a:t>Tamimi</a:t>
            </a:r>
            <a:r>
              <a:rPr lang="en-IN" sz="1600" dirty="0" smtClean="0">
                <a:latin typeface="Times New Roman" pitchFamily="18" charset="0"/>
                <a:cs typeface="Times New Roman" pitchFamily="18" charset="0"/>
              </a:rPr>
              <a:t> A (2011) Field evaluation of </a:t>
            </a:r>
            <a:r>
              <a:rPr lang="en-IN" sz="1600" dirty="0" err="1" smtClean="0">
                <a:latin typeface="Times New Roman" pitchFamily="18" charset="0"/>
                <a:cs typeface="Times New Roman" pitchFamily="18" charset="0"/>
              </a:rPr>
              <a:t>sandditch</a:t>
            </a:r>
            <a:r>
              <a:rPr lang="en-IN" sz="1600" dirty="0" smtClean="0">
                <a:latin typeface="Times New Roman" pitchFamily="18" charset="0"/>
                <a:cs typeface="Times New Roman" pitchFamily="18" charset="0"/>
              </a:rPr>
              <a:t> water harvesting technique in </a:t>
            </a:r>
            <a:r>
              <a:rPr lang="en-IN" sz="1600" dirty="0" err="1" smtClean="0">
                <a:latin typeface="Times New Roman" pitchFamily="18" charset="0"/>
                <a:cs typeface="Times New Roman" pitchFamily="18" charset="0"/>
              </a:rPr>
              <a:t>Jordan.Agricultural</a:t>
            </a:r>
            <a:r>
              <a:rPr lang="en-IN" sz="1600" dirty="0" smtClean="0">
                <a:latin typeface="Times New Roman" pitchFamily="18" charset="0"/>
                <a:cs typeface="Times New Roman" pitchFamily="18" charset="0"/>
              </a:rPr>
              <a:t> Water Management, 98: 1291-1296</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Botha JJ, Van </a:t>
            </a:r>
            <a:r>
              <a:rPr lang="en-IN" sz="1600" dirty="0" err="1" smtClean="0">
                <a:latin typeface="Times New Roman" pitchFamily="18" charset="0"/>
                <a:cs typeface="Times New Roman" pitchFamily="18" charset="0"/>
              </a:rPr>
              <a:t>Rensburg</a:t>
            </a:r>
            <a:r>
              <a:rPr lang="en-IN" sz="1600" dirty="0" smtClean="0">
                <a:latin typeface="Times New Roman" pitchFamily="18" charset="0"/>
                <a:cs typeface="Times New Roman" pitchFamily="18" charset="0"/>
              </a:rPr>
              <a:t> LD, Anderson JJ, Hensley M </a:t>
            </a:r>
            <a:r>
              <a:rPr lang="en-IN" sz="1600" dirty="0" err="1" smtClean="0">
                <a:latin typeface="Times New Roman" pitchFamily="18" charset="0"/>
                <a:cs typeface="Times New Roman" pitchFamily="18" charset="0"/>
              </a:rPr>
              <a:t>andBaiphethi</a:t>
            </a:r>
            <a:r>
              <a:rPr lang="en-IN" sz="1600" dirty="0" smtClean="0">
                <a:latin typeface="Times New Roman" pitchFamily="18" charset="0"/>
                <a:cs typeface="Times New Roman" pitchFamily="18" charset="0"/>
              </a:rPr>
              <a:t> MN (2012) Alleviating household food insecurity through in-field rainwater Harvesting. </a:t>
            </a:r>
            <a:r>
              <a:rPr lang="en-IN" sz="1600" dirty="0" err="1" smtClean="0">
                <a:latin typeface="Times New Roman" pitchFamily="18" charset="0"/>
                <a:cs typeface="Times New Roman" pitchFamily="18" charset="0"/>
              </a:rPr>
              <a:t>Irrig</a:t>
            </a:r>
            <a:r>
              <a:rPr lang="en-IN" sz="1600" dirty="0" smtClean="0">
                <a:latin typeface="Times New Roman" pitchFamily="18" charset="0"/>
                <a:cs typeface="Times New Roman" pitchFamily="18" charset="0"/>
              </a:rPr>
              <a:t>. and Drain., 61: 82-94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Eldridge DJ, </a:t>
            </a:r>
            <a:r>
              <a:rPr lang="en-IN" sz="1600" dirty="0" err="1" smtClean="0">
                <a:latin typeface="Times New Roman" pitchFamily="18" charset="0"/>
                <a:cs typeface="Times New Roman" pitchFamily="18" charset="0"/>
              </a:rPr>
              <a:t>Zaady</a:t>
            </a:r>
            <a:r>
              <a:rPr lang="en-IN" sz="1600" dirty="0" smtClean="0">
                <a:latin typeface="Times New Roman" pitchFamily="18" charset="0"/>
                <a:cs typeface="Times New Roman" pitchFamily="18" charset="0"/>
              </a:rPr>
              <a:t> E and </a:t>
            </a:r>
            <a:r>
              <a:rPr lang="en-IN" sz="1600" dirty="0" err="1" smtClean="0">
                <a:latin typeface="Times New Roman" pitchFamily="18" charset="0"/>
                <a:cs typeface="Times New Roman" pitchFamily="18" charset="0"/>
              </a:rPr>
              <a:t>Shachak</a:t>
            </a:r>
            <a:r>
              <a:rPr lang="en-IN" sz="1600" dirty="0" smtClean="0">
                <a:latin typeface="Times New Roman" pitchFamily="18" charset="0"/>
                <a:cs typeface="Times New Roman" pitchFamily="18" charset="0"/>
              </a:rPr>
              <a:t> M (2002) </a:t>
            </a:r>
            <a:r>
              <a:rPr lang="en-IN" sz="1600" dirty="0" err="1" smtClean="0">
                <a:latin typeface="Times New Roman" pitchFamily="18" charset="0"/>
                <a:cs typeface="Times New Roman" pitchFamily="18" charset="0"/>
              </a:rPr>
              <a:t>Microphytic</a:t>
            </a:r>
            <a:r>
              <a:rPr lang="en-IN" sz="1600" dirty="0" smtClean="0">
                <a:latin typeface="Times New Roman" pitchFamily="18" charset="0"/>
                <a:cs typeface="Times New Roman" pitchFamily="18" charset="0"/>
              </a:rPr>
              <a:t> crusts, shrub patches and water harvesting in the Negev Desert: The </a:t>
            </a:r>
            <a:r>
              <a:rPr lang="en-IN" sz="1600" dirty="0" err="1" smtClean="0">
                <a:latin typeface="Times New Roman" pitchFamily="18" charset="0"/>
                <a:cs typeface="Times New Roman" pitchFamily="18" charset="0"/>
              </a:rPr>
              <a:t>Shikim</a:t>
            </a:r>
            <a:r>
              <a:rPr lang="en-IN" sz="1600" dirty="0" smtClean="0">
                <a:latin typeface="Times New Roman" pitchFamily="18" charset="0"/>
                <a:cs typeface="Times New Roman" pitchFamily="18" charset="0"/>
              </a:rPr>
              <a:t> system. Landscape Ecology, 17:587-597.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Fleskens</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L, </a:t>
            </a:r>
            <a:r>
              <a:rPr lang="en-IN" sz="1600" dirty="0" err="1" smtClean="0">
                <a:latin typeface="Times New Roman" pitchFamily="18" charset="0"/>
                <a:cs typeface="Times New Roman" pitchFamily="18" charset="0"/>
              </a:rPr>
              <a:t>Stroosnijder</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Ouessar</a:t>
            </a:r>
            <a:r>
              <a:rPr lang="en-IN" sz="1600" dirty="0" smtClean="0">
                <a:latin typeface="Times New Roman" pitchFamily="18" charset="0"/>
                <a:cs typeface="Times New Roman" pitchFamily="18" charset="0"/>
              </a:rPr>
              <a:t> M and </a:t>
            </a:r>
            <a:r>
              <a:rPr lang="en-IN" sz="1600" dirty="0" err="1" smtClean="0">
                <a:latin typeface="Times New Roman" pitchFamily="18" charset="0"/>
                <a:cs typeface="Times New Roman" pitchFamily="18" charset="0"/>
              </a:rPr>
              <a:t>Graaff</a:t>
            </a:r>
            <a:r>
              <a:rPr lang="en-IN" sz="1600" dirty="0" smtClean="0">
                <a:latin typeface="Times New Roman" pitchFamily="18" charset="0"/>
                <a:cs typeface="Times New Roman" pitchFamily="18" charset="0"/>
              </a:rPr>
              <a:t> JD (2005)Evaluation of the on-site impact of water harvesting in southern </a:t>
            </a:r>
            <a:r>
              <a:rPr lang="en-IN" sz="1600" dirty="0" err="1" smtClean="0">
                <a:latin typeface="Times New Roman" pitchFamily="18" charset="0"/>
                <a:cs typeface="Times New Roman" pitchFamily="18" charset="0"/>
              </a:rPr>
              <a:t>Tunisia.Journal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ofArid</a:t>
            </a:r>
            <a:r>
              <a:rPr lang="en-IN" sz="1600" dirty="0" smtClean="0">
                <a:latin typeface="Times New Roman" pitchFamily="18" charset="0"/>
                <a:cs typeface="Times New Roman" pitchFamily="18" charset="0"/>
              </a:rPr>
              <a:t> Environments, 62: 613–630.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Fox </a:t>
            </a:r>
            <a:r>
              <a:rPr lang="en-IN" sz="1600" dirty="0" smtClean="0">
                <a:latin typeface="Times New Roman" pitchFamily="18" charset="0"/>
                <a:cs typeface="Times New Roman" pitchFamily="18" charset="0"/>
              </a:rPr>
              <a:t>P and </a:t>
            </a:r>
            <a:r>
              <a:rPr lang="en-IN" sz="1600" dirty="0" err="1" smtClean="0">
                <a:latin typeface="Times New Roman" pitchFamily="18" charset="0"/>
                <a:cs typeface="Times New Roman" pitchFamily="18" charset="0"/>
              </a:rPr>
              <a:t>Rockström</a:t>
            </a:r>
            <a:r>
              <a:rPr lang="en-IN" sz="1600" dirty="0" smtClean="0">
                <a:latin typeface="Times New Roman" pitchFamily="18" charset="0"/>
                <a:cs typeface="Times New Roman" pitchFamily="18" charset="0"/>
              </a:rPr>
              <a:t> J (2000) Water-harvesting for supplementary irrigation of cereal crops to overcome intra-seasonal dry-spells in the Sahel. Phys. Chem. Earth (B), 25: 289-296.</a:t>
            </a:r>
            <a:endParaRPr lang="en-IN"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err="1" smtClean="0">
                <a:latin typeface="Times New Roman" pitchFamily="18" charset="0"/>
                <a:cs typeface="Times New Roman" pitchFamily="18" charset="0"/>
              </a:rPr>
              <a:t>Hafif</a:t>
            </a:r>
            <a:r>
              <a:rPr lang="en-IN" sz="1700" dirty="0" smtClean="0">
                <a:latin typeface="Times New Roman" pitchFamily="18" charset="0"/>
                <a:cs typeface="Times New Roman" pitchFamily="18" charset="0"/>
              </a:rPr>
              <a:t> B and </a:t>
            </a:r>
            <a:r>
              <a:rPr lang="en-IN" sz="1700" dirty="0" err="1" smtClean="0">
                <a:latin typeface="Times New Roman" pitchFamily="18" charset="0"/>
                <a:cs typeface="Times New Roman" pitchFamily="18" charset="0"/>
              </a:rPr>
              <a:t>Murni</a:t>
            </a:r>
            <a:r>
              <a:rPr lang="en-IN" sz="1700" dirty="0" smtClean="0">
                <a:latin typeface="Times New Roman" pitchFamily="18" charset="0"/>
                <a:cs typeface="Times New Roman" pitchFamily="18" charset="0"/>
              </a:rPr>
              <a:t> AM (2012) Small Farm Reservoir as a Supplemental Irrigation Source for Crops Planted on Marginal Land. </a:t>
            </a:r>
            <a:r>
              <a:rPr lang="en-IN" sz="1700" dirty="0" err="1" smtClean="0">
                <a:latin typeface="Times New Roman" pitchFamily="18" charset="0"/>
                <a:cs typeface="Times New Roman" pitchFamily="18" charset="0"/>
              </a:rPr>
              <a:t>Agrivita</a:t>
            </a:r>
            <a:r>
              <a:rPr lang="en-IN" sz="1700" dirty="0" smtClean="0">
                <a:latin typeface="Times New Roman" pitchFamily="18" charset="0"/>
                <a:cs typeface="Times New Roman" pitchFamily="18" charset="0"/>
              </a:rPr>
              <a:t>, Journal of Agricultural Science, 34, No 1</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Le Roux PA and Hensley M (2012) </a:t>
            </a:r>
            <a:r>
              <a:rPr lang="en-IN" sz="1700" dirty="0" err="1" smtClean="0">
                <a:latin typeface="Times New Roman" pitchFamily="18" charset="0"/>
                <a:cs typeface="Times New Roman" pitchFamily="18" charset="0"/>
              </a:rPr>
              <a:t>Pedological</a:t>
            </a:r>
            <a:r>
              <a:rPr lang="en-IN" sz="1700" dirty="0" smtClean="0">
                <a:latin typeface="Times New Roman" pitchFamily="18" charset="0"/>
                <a:cs typeface="Times New Roman" pitchFamily="18" charset="0"/>
              </a:rPr>
              <a:t> aspects of land evaluation for in-field rainwater harvesting in South Africa. </a:t>
            </a:r>
            <a:r>
              <a:rPr lang="en-IN" sz="1700" dirty="0" err="1" smtClean="0">
                <a:latin typeface="Times New Roman" pitchFamily="18" charset="0"/>
                <a:cs typeface="Times New Roman" pitchFamily="18" charset="0"/>
              </a:rPr>
              <a:t>Irrig</a:t>
            </a:r>
            <a:r>
              <a:rPr lang="en-IN" sz="1700" dirty="0" smtClean="0">
                <a:latin typeface="Times New Roman" pitchFamily="18" charset="0"/>
                <a:cs typeface="Times New Roman" pitchFamily="18" charset="0"/>
              </a:rPr>
              <a:t>. and Drain., 61: 129-137</a:t>
            </a:r>
            <a:r>
              <a:rPr lang="en-IN" sz="1700" dirty="0" smtClean="0">
                <a:latin typeface="Times New Roman" pitchFamily="18" charset="0"/>
                <a:cs typeface="Times New Roman" pitchFamily="18" charset="0"/>
              </a:rPr>
              <a:t>.</a:t>
            </a:r>
          </a:p>
          <a:p>
            <a:pPr algn="just">
              <a:lnSpc>
                <a:spcPct val="170000"/>
              </a:lnSpc>
            </a:pPr>
            <a:r>
              <a:rPr lang="en-IN" sz="1700" dirty="0" err="1" smtClean="0">
                <a:latin typeface="Times New Roman" pitchFamily="18" charset="0"/>
                <a:cs typeface="Times New Roman" pitchFamily="18" charset="0"/>
              </a:rPr>
              <a:t>Mbilinyi</a:t>
            </a:r>
            <a:r>
              <a:rPr lang="en-IN" sz="1700" dirty="0" smtClean="0">
                <a:latin typeface="Times New Roman" pitchFamily="18" charset="0"/>
                <a:cs typeface="Times New Roman" pitchFamily="18" charset="0"/>
              </a:rPr>
              <a:t> BP, </a:t>
            </a:r>
            <a:r>
              <a:rPr lang="en-IN" sz="1700" dirty="0" err="1" smtClean="0">
                <a:latin typeface="Times New Roman" pitchFamily="18" charset="0"/>
                <a:cs typeface="Times New Roman" pitchFamily="18" charset="0"/>
              </a:rPr>
              <a:t>Tumbo</a:t>
            </a:r>
            <a:r>
              <a:rPr lang="en-IN" sz="1700" dirty="0" smtClean="0">
                <a:latin typeface="Times New Roman" pitchFamily="18" charset="0"/>
                <a:cs typeface="Times New Roman" pitchFamily="18" charset="0"/>
              </a:rPr>
              <a:t> SD, </a:t>
            </a:r>
            <a:r>
              <a:rPr lang="en-IN" sz="1700" dirty="0" err="1" smtClean="0">
                <a:latin typeface="Times New Roman" pitchFamily="18" charset="0"/>
                <a:cs typeface="Times New Roman" pitchFamily="18" charset="0"/>
              </a:rPr>
              <a:t>Mahoo</a:t>
            </a:r>
            <a:r>
              <a:rPr lang="en-IN" sz="1700" dirty="0" smtClean="0">
                <a:latin typeface="Times New Roman" pitchFamily="18" charset="0"/>
                <a:cs typeface="Times New Roman" pitchFamily="18" charset="0"/>
              </a:rPr>
              <a:t> HF, </a:t>
            </a:r>
            <a:r>
              <a:rPr lang="en-IN" sz="1700" dirty="0" err="1" smtClean="0">
                <a:latin typeface="Times New Roman" pitchFamily="18" charset="0"/>
                <a:cs typeface="Times New Roman" pitchFamily="18" charset="0"/>
              </a:rPr>
              <a:t>Senkondo</a:t>
            </a:r>
            <a:r>
              <a:rPr lang="en-IN" sz="1700" dirty="0" smtClean="0">
                <a:latin typeface="Times New Roman" pitchFamily="18" charset="0"/>
                <a:cs typeface="Times New Roman" pitchFamily="18" charset="0"/>
              </a:rPr>
              <a:t> EM and </a:t>
            </a:r>
            <a:r>
              <a:rPr lang="en-IN" sz="1700" dirty="0" err="1" smtClean="0">
                <a:latin typeface="Times New Roman" pitchFamily="18" charset="0"/>
                <a:cs typeface="Times New Roman" pitchFamily="18" charset="0"/>
              </a:rPr>
              <a:t>Hatibu</a:t>
            </a:r>
            <a:r>
              <a:rPr lang="en-IN" sz="1700" dirty="0" smtClean="0">
                <a:latin typeface="Times New Roman" pitchFamily="18" charset="0"/>
                <a:cs typeface="Times New Roman" pitchFamily="18" charset="0"/>
              </a:rPr>
              <a:t> N (2005) Indigenous knowledge as decision support tool in rainwater harvesting. Physics and Chemistry of the Earth, 30: 792-798</a:t>
            </a:r>
            <a:r>
              <a:rPr lang="en-IN" sz="1700" dirty="0" smtClean="0">
                <a:latin typeface="Times New Roman" pitchFamily="18" charset="0"/>
                <a:cs typeface="Times New Roman" pitchFamily="18" charset="0"/>
              </a:rPr>
              <a:t>.</a:t>
            </a:r>
          </a:p>
          <a:p>
            <a:pPr algn="just">
              <a:lnSpc>
                <a:spcPct val="170000"/>
              </a:lnSpc>
            </a:pPr>
            <a:r>
              <a:rPr lang="en-IN" sz="1700" dirty="0" err="1" smtClean="0">
                <a:latin typeface="Times New Roman" pitchFamily="18" charset="0"/>
                <a:cs typeface="Times New Roman" pitchFamily="18" charset="0"/>
              </a:rPr>
              <a:t>Oweis</a:t>
            </a:r>
            <a:r>
              <a:rPr lang="en-IN" sz="1700" dirty="0" smtClean="0">
                <a:latin typeface="Times New Roman" pitchFamily="18" charset="0"/>
                <a:cs typeface="Times New Roman" pitchFamily="18" charset="0"/>
              </a:rPr>
              <a:t> TY and </a:t>
            </a:r>
            <a:r>
              <a:rPr lang="en-IN" sz="1700" dirty="0" err="1" smtClean="0">
                <a:latin typeface="Times New Roman" pitchFamily="18" charset="0"/>
                <a:cs typeface="Times New Roman" pitchFamily="18" charset="0"/>
              </a:rPr>
              <a:t>Taimeh</a:t>
            </a:r>
            <a:r>
              <a:rPr lang="en-IN" sz="1700" dirty="0" smtClean="0">
                <a:latin typeface="Times New Roman" pitchFamily="18" charset="0"/>
                <a:cs typeface="Times New Roman" pitchFamily="18" charset="0"/>
              </a:rPr>
              <a:t> AY (1996) Evaluation of a small basin water-harvesting system in the arid region of Jordan. Water Resources Management, 10: 21-34</a:t>
            </a:r>
            <a:r>
              <a:rPr lang="en-IN" sz="1700" dirty="0" smtClean="0">
                <a:latin typeface="Times New Roman" pitchFamily="18" charset="0"/>
                <a:cs typeface="Times New Roman" pitchFamily="18" charset="0"/>
              </a:rPr>
              <a:t>.</a:t>
            </a:r>
          </a:p>
          <a:p>
            <a:pPr algn="just">
              <a:lnSpc>
                <a:spcPct val="170000"/>
              </a:lnSpc>
            </a:pPr>
            <a:r>
              <a:rPr lang="en-IN" sz="1700" dirty="0" err="1" smtClean="0">
                <a:latin typeface="Times New Roman" pitchFamily="18" charset="0"/>
                <a:cs typeface="Times New Roman" pitchFamily="18" charset="0"/>
              </a:rPr>
              <a:t>Suleman</a:t>
            </a:r>
            <a:r>
              <a:rPr lang="en-IN" sz="1700" dirty="0" smtClean="0">
                <a:latin typeface="Times New Roman" pitchFamily="18" charset="0"/>
                <a:cs typeface="Times New Roman" pitchFamily="18" charset="0"/>
              </a:rPr>
              <a:t> S, Wood MK, </a:t>
            </a:r>
            <a:r>
              <a:rPr lang="en-IN" sz="1700" dirty="0" err="1" smtClean="0">
                <a:latin typeface="Times New Roman" pitchFamily="18" charset="0"/>
                <a:cs typeface="Times New Roman" pitchFamily="18" charset="0"/>
              </a:rPr>
              <a:t>Shaht</a:t>
            </a:r>
            <a:r>
              <a:rPr lang="en-IN" sz="1700" dirty="0" smtClean="0">
                <a:latin typeface="Times New Roman" pitchFamily="18" charset="0"/>
                <a:cs typeface="Times New Roman" pitchFamily="18" charset="0"/>
              </a:rPr>
              <a:t> BH and Murray L (1995) Development of a rainwater harvesting system for increasing soil moisture in arid rangelands of Pakistan. Journal of Arid Environments, 31: 471-481.</a:t>
            </a:r>
            <a:endParaRPr lang="en-IN"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1042</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Water harvesting</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2022-04-18T12:34:56Z</dcterms:modified>
</cp:coreProperties>
</file>