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5/3/2022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5/3/2022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5/3/2022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181600"/>
          </a:xfrm>
        </p:spPr>
        <p:txBody>
          <a:bodyPr>
            <a:normAutofit/>
          </a:bodyPr>
          <a:lstStyle/>
          <a:p>
            <a:pPr algn="ctr"/>
            <a:r>
              <a:rPr lang="en-US" b="1" dirty="0" smtClean="0">
                <a:latin typeface="Times New Roman" pitchFamily="18" charset="0"/>
                <a:cs typeface="Times New Roman" pitchFamily="18" charset="0"/>
              </a:rPr>
              <a:t>Waste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This Waste management is one of the serious challenges of the cities, the system now used in cities, we continue to use an old and outmoded paradigm that no longer serves the entail of municipalities, Still find over spilled waste containers giving off irritating smells causing serious health issues and atmosphere impairment.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Smart Waste Management System will simplify, with the Web applications and mobile phone, the solid and </a:t>
            </a:r>
            <a:r>
              <a:rPr lang="en-IN" sz="2000" dirty="0" err="1" smtClean="0">
                <a:latin typeface="Times New Roman" pitchFamily="18" charset="0"/>
                <a:cs typeface="Times New Roman" pitchFamily="18" charset="0"/>
              </a:rPr>
              <a:t>hydric</a:t>
            </a:r>
            <a:r>
              <a:rPr lang="en-IN" sz="2000" dirty="0" smtClean="0">
                <a:latin typeface="Times New Roman" pitchFamily="18" charset="0"/>
                <a:cs typeface="Times New Roman" pitchFamily="18" charset="0"/>
              </a:rPr>
              <a:t> waste inspecting process, and the management system of this presentation's total collection process.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The proposed system is a GPS based. The suggested device and implementation will track waste storage and monitor the vehicle's waste driver.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method helps to make the customer aware of accountability behind the job such as the system for solid waste inspection and management, integrating communications technology for truck control systems such as GPS</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85800"/>
            <a:ext cx="7498080" cy="5943600"/>
          </a:xfrm>
        </p:spPr>
        <p:txBody>
          <a:bodyPr>
            <a:noAutofit/>
          </a:bodyPr>
          <a:lstStyle/>
          <a:p>
            <a:pPr algn="just">
              <a:lnSpc>
                <a:spcPct val="150000"/>
              </a:lnSpc>
            </a:pPr>
            <a:r>
              <a:rPr lang="en-IN" sz="2000" dirty="0" smtClean="0">
                <a:latin typeface="Times New Roman" pitchFamily="18" charset="0"/>
                <a:cs typeface="Times New Roman" pitchFamily="18" charset="0"/>
              </a:rPr>
              <a:t>Existing system of collection, storage, transportation, processing, treatment and disposal of waste and proposed system of collection, transportation and process of treatment and disposal, fully justifying the process adopted including in-house facility of maintenance and repair if available in ULB.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Mechanism </a:t>
            </a:r>
            <a:r>
              <a:rPr lang="en-IN" sz="2000" dirty="0" smtClean="0">
                <a:latin typeface="Times New Roman" pitchFamily="18" charset="0"/>
                <a:cs typeface="Times New Roman" pitchFamily="18" charset="0"/>
              </a:rPr>
              <a:t>of operation and maintenance of equipment and machinery and its upkeep, preventive maintenance on regular basis for existing and proposed equipment and machinery.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Improvements </a:t>
            </a:r>
            <a:r>
              <a:rPr lang="en-IN" sz="2000" dirty="0" smtClean="0">
                <a:latin typeface="Times New Roman" pitchFamily="18" charset="0"/>
                <a:cs typeface="Times New Roman" pitchFamily="18" charset="0"/>
              </a:rPr>
              <a:t>can be made on the existing functional elements by the addition of transport and processing.</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91200"/>
          </a:xfrm>
        </p:spPr>
        <p:txBody>
          <a:bodyPr>
            <a:noAutofit/>
          </a:bodyPr>
          <a:lstStyle/>
          <a:p>
            <a:pPr algn="just">
              <a:lnSpc>
                <a:spcPct val="150000"/>
              </a:lnSpc>
            </a:pPr>
            <a:r>
              <a:rPr lang="en-IN" sz="2000" dirty="0" smtClean="0">
                <a:latin typeface="Times New Roman" pitchFamily="18" charset="0"/>
                <a:cs typeface="Times New Roman" pitchFamily="18" charset="0"/>
              </a:rPr>
              <a:t>The problem of waste management is getting worse day by day. The attention to this problem needs to be addressed to avoid further problems and issues in society.</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dustbins and waste are not getting tracked, sometimes the garbage in the bins gets to above the point, where it blemishes outside the garbage pail and open out in whole areas and causes so many health issues to the citizens.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basic features like tracking of the garbage collector vehicle, bins garbage collection level and the complaints for any issues raised by the society people through </a:t>
            </a:r>
            <a:r>
              <a:rPr lang="en-IN" sz="2000" dirty="0" smtClean="0">
                <a:latin typeface="Times New Roman" pitchFamily="18" charset="0"/>
                <a:cs typeface="Times New Roman" pitchFamily="18" charset="0"/>
              </a:rPr>
              <a:t>App.</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6858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D</a:t>
            </a:r>
            <a:r>
              <a:rPr lang="en-IN" sz="2000" dirty="0" smtClean="0">
                <a:latin typeface="Times New Roman" pitchFamily="18" charset="0"/>
                <a:cs typeface="Times New Roman" pitchFamily="18" charset="0"/>
              </a:rPr>
              <a:t>esigns </a:t>
            </a:r>
            <a:r>
              <a:rPr lang="en-IN" sz="2000" dirty="0" smtClean="0">
                <a:latin typeface="Times New Roman" pitchFamily="18" charset="0"/>
                <a:cs typeface="Times New Roman" pitchFamily="18" charset="0"/>
              </a:rPr>
              <a:t>and drawing of proposed Solid Waste Management System including sanitary landfill / waste processing plants should be included in the DPR</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purpose, regular meetings at quarterly intervals shall be arranged by the municipal authorities with representatives of local resident welfare associations and non-governmental organizations.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shall be the responsibility of generator of wastes to avoid littering and ensure delivery of wastes in accordance with the collection and segregation system to be notified by the municipal authority as per </a:t>
            </a:r>
            <a:r>
              <a:rPr lang="en-IN" sz="2000" dirty="0" err="1" smtClean="0">
                <a:latin typeface="Times New Roman" pitchFamily="18" charset="0"/>
                <a:cs typeface="Times New Roman" pitchFamily="18" charset="0"/>
              </a:rPr>
              <a:t>para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1 </a:t>
            </a:r>
            <a:r>
              <a:rPr lang="en-IN" sz="2000" dirty="0" smtClean="0">
                <a:latin typeface="Times New Roman" pitchFamily="18" charset="0"/>
                <a:cs typeface="Times New Roman" pitchFamily="18" charset="0"/>
              </a:rPr>
              <a:t>of this </a:t>
            </a:r>
            <a:r>
              <a:rPr lang="en-IN" sz="2000" dirty="0" smtClean="0">
                <a:latin typeface="Times New Roman" pitchFamily="18" charset="0"/>
                <a:cs typeface="Times New Roman" pitchFamily="18" charset="0"/>
              </a:rPr>
              <a:t>Schedule.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066800"/>
            <a:ext cx="7866888" cy="5486400"/>
          </a:xfrm>
        </p:spPr>
        <p:txBody>
          <a:bodyPr>
            <a:normAutofit/>
          </a:bodyPr>
          <a:lstStyle/>
          <a:p>
            <a:pPr algn="just">
              <a:lnSpc>
                <a:spcPct val="150000"/>
              </a:lnSpc>
            </a:pPr>
            <a:r>
              <a:rPr lang="en-IN" sz="2000" dirty="0" smtClean="0">
                <a:latin typeface="Times New Roman" pitchFamily="18" charset="0"/>
                <a:cs typeface="Times New Roman" pitchFamily="18" charset="0"/>
              </a:rPr>
              <a:t>Efforts should be directed towards making projections far ahead in order to ensure that new and existing settlements are adequately planned so as to accommodate possible increase in the volume of waste generation in future</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may create a perpetual communicable disease transmission condition outweighing the advantage of waste reuse.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inevitably places an enormous strain on natural resources and seriously undermines efficient and sustainable development.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Smart waste management using Internet-of-Things (</a:t>
                      </a:r>
                      <a:r>
                        <a:rPr lang="en-US" sz="2000" dirty="0" err="1">
                          <a:latin typeface="Times New Roman"/>
                          <a:ea typeface="Calibri"/>
                          <a:cs typeface="Latha"/>
                        </a:rPr>
                        <a:t>IoT</a:t>
                      </a:r>
                      <a:r>
                        <a:rPr lang="en-US" sz="2000" dirty="0">
                          <a:latin typeface="Times New Roman"/>
                          <a:ea typeface="Calibri"/>
                          <a:cs typeface="Latha"/>
                        </a:rPr>
                        <a:t>)</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Shyam, Gopal Kirshna, Sunilkumar S. Manvi, and Priyanka Bharti.</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present a waste collection management solution based on providing intelligence to wastebins, using an IoT prototype with sensors.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Smart garbage monitoring and clearance system using internet of things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Kumar, S. Vinoth, T. Senthil Kumaran, A. Krishna Kumar, and MahanteshMathapati.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metropolitan or city areas, the clearance of waste management is one of the challenging tasks for the majority of the country all over the world.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Smartbin</a:t>
                      </a:r>
                      <a:r>
                        <a:rPr lang="en-US" sz="2000" dirty="0">
                          <a:latin typeface="Times New Roman"/>
                          <a:ea typeface="Calibri"/>
                          <a:cs typeface="Latha"/>
                        </a:rPr>
                        <a:t>: Smart waste management system</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Folianto, Fachmin, Yong Sheng Low, and Wai Leong Yeow.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system also employs duty cycle technique to reduce power consumption and to maximize operational time. The Smartbin system was tested in an outdoor environment. </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waste city management system for smart cities applications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Vu, Dung, and Georges Kaddoum.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this approach, the sensor model detects, measures, and transmits waste volume data over the Internet. </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447800"/>
            <a:ext cx="6834531"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228600"/>
            <a:ext cx="7498080" cy="258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447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Analysis has been carried out and results indicate that urban solid waste comprises mostly biodegradable and non-biodegradable materials.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Furthermore</a:t>
            </a:r>
            <a:r>
              <a:rPr lang="en-IN" sz="2000" dirty="0" smtClean="0">
                <a:latin typeface="Times New Roman" pitchFamily="18" charset="0"/>
                <a:cs typeface="Times New Roman" pitchFamily="18" charset="0"/>
              </a:rPr>
              <a:t>, this is not done often by the department responsible for the evacuation of this waste.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Furthermore</a:t>
            </a:r>
            <a:r>
              <a:rPr lang="en-IN" sz="2000" dirty="0" smtClean="0">
                <a:latin typeface="Times New Roman" pitchFamily="18" charset="0"/>
                <a:cs typeface="Times New Roman" pitchFamily="18" charset="0"/>
              </a:rPr>
              <a:t>, it was observed that due to the rapid municipal situation in India, rise in unexpected slums and residential buildings, and absence of sustainable waste management technology in India, the current waste disposal situation is likely to worsen. </a:t>
            </a:r>
            <a:endParaRPr lang="en-IN"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The bulk of the waste comes from the private industries and recycling in the metropolis is technically not officially carried out. </a:t>
            </a:r>
            <a:endParaRPr lang="en-IN" sz="2000" dirty="0" smtClean="0">
              <a:latin typeface="Times New Roman" pitchFamily="18" charset="0"/>
              <a:cs typeface="Times New Roman" pitchFamily="18" charset="0"/>
            </a:endParaRP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paper will help to solve the waste management system in India and also other developing countries.</a:t>
            </a:r>
            <a:endParaRPr lang="en-US" sz="2000" dirty="0" smtClean="0">
              <a:latin typeface="Times New Roman" pitchFamily="18" charset="0"/>
              <a:cs typeface="Times New Roman" pitchFamily="18" charset="0"/>
            </a:endParaRPr>
          </a:p>
          <a:p>
            <a:pPr algn="just">
              <a:lnSpc>
                <a:spcPct val="150000"/>
              </a:lnSpc>
            </a:pPr>
            <a:endParaRPr lang="en-I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64008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Shyam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Gopal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Kirshna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Sunilkumar</a:t>
            </a:r>
            <a:r>
              <a:rPr lang="en-IN" sz="2000" dirty="0" smtClean="0">
                <a:latin typeface="Times New Roman" pitchFamily="18" charset="0"/>
                <a:cs typeface="Times New Roman" pitchFamily="18" charset="0"/>
              </a:rPr>
              <a:t> S. </a:t>
            </a:r>
            <a:r>
              <a:rPr lang="en-IN" sz="2000" dirty="0" err="1" smtClean="0">
                <a:latin typeface="Times New Roman" pitchFamily="18" charset="0"/>
                <a:cs typeface="Times New Roman" pitchFamily="18" charset="0"/>
              </a:rPr>
              <a:t>Manvi</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Priyanka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Bharti</a:t>
            </a:r>
            <a:r>
              <a:rPr lang="en-IN" sz="2000" dirty="0" smtClean="0">
                <a:latin typeface="Times New Roman" pitchFamily="18" charset="0"/>
                <a:cs typeface="Times New Roman" pitchFamily="18" charset="0"/>
              </a:rPr>
              <a:t>. "Smart waste management using Internet-of-Things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IEEE Computing and Communications Technologies (ICCCT), (2017) pp. 199-203.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Kumar, S. </a:t>
            </a:r>
            <a:r>
              <a:rPr lang="en-IN" sz="2000" dirty="0" err="1" smtClean="0">
                <a:latin typeface="Times New Roman" pitchFamily="18" charset="0"/>
                <a:cs typeface="Times New Roman" pitchFamily="18" charset="0"/>
              </a:rPr>
              <a:t>Vinoth</a:t>
            </a:r>
            <a:r>
              <a:rPr lang="en-IN" sz="2000" dirty="0" smtClean="0">
                <a:latin typeface="Times New Roman" pitchFamily="18" charset="0"/>
                <a:cs typeface="Times New Roman" pitchFamily="18" charset="0"/>
              </a:rPr>
              <a:t>, T. </a:t>
            </a:r>
            <a:r>
              <a:rPr lang="en-IN" sz="2000" dirty="0" err="1" smtClean="0">
                <a:latin typeface="Times New Roman" pitchFamily="18" charset="0"/>
                <a:cs typeface="Times New Roman" pitchFamily="18" charset="0"/>
              </a:rPr>
              <a:t>Senthil</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Kumaran</a:t>
            </a:r>
            <a:r>
              <a:rPr lang="en-IN" sz="2000" dirty="0" smtClean="0">
                <a:latin typeface="Times New Roman" pitchFamily="18" charset="0"/>
                <a:cs typeface="Times New Roman" pitchFamily="18" charset="0"/>
              </a:rPr>
              <a:t>, A. Krishna Kumar, and </a:t>
            </a:r>
            <a:r>
              <a:rPr lang="en-IN" sz="2000" dirty="0" err="1" smtClean="0">
                <a:latin typeface="Times New Roman" pitchFamily="18" charset="0"/>
                <a:cs typeface="Times New Roman" pitchFamily="18" charset="0"/>
              </a:rPr>
              <a:t>MahanteshMathapati</a:t>
            </a:r>
            <a:r>
              <a:rPr lang="en-IN" sz="2000" dirty="0" smtClean="0">
                <a:latin typeface="Times New Roman" pitchFamily="18" charset="0"/>
                <a:cs typeface="Times New Roman" pitchFamily="18" charset="0"/>
              </a:rPr>
              <a:t>. "Smart garbage monitoring and clearance system using internet of things." IEEE Smart Technologies and Management for Computing, Communication, Controls, Energy and Materials, (2017).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Folianto</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Fachmin</a:t>
            </a:r>
            <a:r>
              <a:rPr lang="en-IN" sz="2000" dirty="0" smtClean="0">
                <a:latin typeface="Times New Roman" pitchFamily="18" charset="0"/>
                <a:cs typeface="Times New Roman" pitchFamily="18" charset="0"/>
              </a:rPr>
              <a:t>, Yong </a:t>
            </a:r>
            <a:r>
              <a:rPr lang="en-IN" sz="2000" dirty="0" err="1" smtClean="0">
                <a:latin typeface="Times New Roman" pitchFamily="18" charset="0"/>
                <a:cs typeface="Times New Roman" pitchFamily="18" charset="0"/>
              </a:rPr>
              <a:t>Sheng</a:t>
            </a:r>
            <a:r>
              <a:rPr lang="en-IN" sz="2000" dirty="0" smtClean="0">
                <a:latin typeface="Times New Roman" pitchFamily="18" charset="0"/>
                <a:cs typeface="Times New Roman" pitchFamily="18" charset="0"/>
              </a:rPr>
              <a:t> Low, and </a:t>
            </a:r>
            <a:r>
              <a:rPr lang="en-IN" sz="2000" dirty="0" err="1" smtClean="0">
                <a:latin typeface="Times New Roman" pitchFamily="18" charset="0"/>
                <a:cs typeface="Times New Roman" pitchFamily="18" charset="0"/>
              </a:rPr>
              <a:t>Wai</a:t>
            </a:r>
            <a:r>
              <a:rPr lang="en-IN" sz="2000" dirty="0" smtClean="0">
                <a:latin typeface="Times New Roman" pitchFamily="18" charset="0"/>
                <a:cs typeface="Times New Roman" pitchFamily="18" charset="0"/>
              </a:rPr>
              <a:t> Leong </a:t>
            </a:r>
            <a:r>
              <a:rPr lang="en-IN" sz="2000" dirty="0" err="1" smtClean="0">
                <a:latin typeface="Times New Roman" pitchFamily="18" charset="0"/>
                <a:cs typeface="Times New Roman" pitchFamily="18" charset="0"/>
              </a:rPr>
              <a:t>Yeow</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Smartbin</a:t>
            </a:r>
            <a:r>
              <a:rPr lang="en-IN" sz="2000" dirty="0" smtClean="0">
                <a:latin typeface="Times New Roman" pitchFamily="18" charset="0"/>
                <a:cs typeface="Times New Roman" pitchFamily="18" charset="0"/>
              </a:rPr>
              <a:t>: Smart waste management system." Tenth IEEE International conference on Intelligent Sensors, Sensor Networks and Information Processing (ISSNIP), (2015). </a:t>
            </a:r>
            <a:endParaRPr lang="en-US"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900" dirty="0" smtClean="0">
                <a:latin typeface="Times New Roman" pitchFamily="18" charset="0"/>
                <a:cs typeface="Times New Roman" pitchFamily="18" charset="0"/>
              </a:rPr>
              <a:t>[4] Vu, Dung, and Georges </a:t>
            </a:r>
            <a:r>
              <a:rPr lang="en-IN" sz="1900" dirty="0" err="1" smtClean="0">
                <a:latin typeface="Times New Roman" pitchFamily="18" charset="0"/>
                <a:cs typeface="Times New Roman" pitchFamily="18" charset="0"/>
              </a:rPr>
              <a:t>Kaddoum</a:t>
            </a:r>
            <a:r>
              <a:rPr lang="en-IN" sz="1900" dirty="0" smtClean="0">
                <a:latin typeface="Times New Roman" pitchFamily="18" charset="0"/>
                <a:cs typeface="Times New Roman" pitchFamily="18" charset="0"/>
              </a:rPr>
              <a:t>. "A waste city management system for smart cities applications." (2017).2017 Advances in Wireless and Optical Communications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5</a:t>
            </a: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Kurre</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Vishesh</a:t>
            </a:r>
            <a:r>
              <a:rPr lang="en-IN" sz="1900" dirty="0" smtClean="0">
                <a:latin typeface="Times New Roman" pitchFamily="18" charset="0"/>
                <a:cs typeface="Times New Roman" pitchFamily="18" charset="0"/>
              </a:rPr>
              <a:t> Kumar. "Smart Garbage Collection Bin overflows Indicator using IOT." International Research Journal of Engineering and Technology (IRJET) (2016). </a:t>
            </a:r>
            <a:endParaRPr lang="en-IN" sz="1900" dirty="0" smtClean="0">
              <a:latin typeface="Times New Roman" pitchFamily="18" charset="0"/>
              <a:cs typeface="Times New Roman" pitchFamily="18" charset="0"/>
            </a:endParaRPr>
          </a:p>
          <a:p>
            <a:pPr algn="just">
              <a:lnSpc>
                <a:spcPct val="17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6] </a:t>
            </a:r>
            <a:r>
              <a:rPr lang="en-IN" sz="1900" dirty="0" err="1" smtClean="0">
                <a:latin typeface="Times New Roman" pitchFamily="18" charset="0"/>
                <a:cs typeface="Times New Roman" pitchFamily="18" charset="0"/>
              </a:rPr>
              <a:t>Swati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Dewangan,IoT</a:t>
            </a:r>
            <a:r>
              <a:rPr lang="en-IN" sz="1900" dirty="0" smtClean="0">
                <a:latin typeface="Times New Roman" pitchFamily="18" charset="0"/>
                <a:cs typeface="Times New Roman" pitchFamily="18" charset="0"/>
              </a:rPr>
              <a:t>- Enabled Intelligent Solid Waste Management System for Smart City: A Survey, ISSN NO : </a:t>
            </a:r>
            <a:r>
              <a:rPr lang="en-IN" sz="1900" dirty="0" smtClean="0">
                <a:latin typeface="Times New Roman" pitchFamily="18" charset="0"/>
                <a:cs typeface="Times New Roman" pitchFamily="18" charset="0"/>
              </a:rPr>
              <a:t>2249-7455</a:t>
            </a:r>
          </a:p>
          <a:p>
            <a:pPr algn="just">
              <a:lnSpc>
                <a:spcPct val="170000"/>
              </a:lnSpc>
            </a:pP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[7] </a:t>
            </a:r>
            <a:r>
              <a:rPr lang="en-IN" sz="1900" dirty="0" err="1" smtClean="0">
                <a:latin typeface="Times New Roman" pitchFamily="18" charset="0"/>
                <a:cs typeface="Times New Roman" pitchFamily="18" charset="0"/>
              </a:rPr>
              <a:t>Amoo</a:t>
            </a:r>
            <a:r>
              <a:rPr lang="en-IN" sz="1900" dirty="0" smtClean="0">
                <a:latin typeface="Times New Roman" pitchFamily="18" charset="0"/>
                <a:cs typeface="Times New Roman" pitchFamily="18" charset="0"/>
              </a:rPr>
              <a:t> OM, </a:t>
            </a:r>
            <a:r>
              <a:rPr lang="en-IN" sz="1900" dirty="0" err="1" smtClean="0">
                <a:latin typeface="Times New Roman" pitchFamily="18" charset="0"/>
                <a:cs typeface="Times New Roman" pitchFamily="18" charset="0"/>
              </a:rPr>
              <a:t>Fangbale</a:t>
            </a:r>
            <a:r>
              <a:rPr lang="en-IN" sz="1900" dirty="0" smtClean="0">
                <a:latin typeface="Times New Roman" pitchFamily="18" charset="0"/>
                <a:cs typeface="Times New Roman" pitchFamily="18" charset="0"/>
              </a:rPr>
              <a:t> RL (2013). Renewable municipal solid waste pathways for energy generation and sustainable development in the Nigerian context. International Journal of Energy and Environmental Engineering, 4(1): 42.J.H. Chuang. Potential-Based Approach for Shape Matching and Recognition. Pattern Recognition, 29:463-470, 1996. </a:t>
            </a:r>
            <a:endParaRPr lang="en-IN" sz="19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1298</TotalTime>
  <Words>1125</Words>
  <Application>Microsoft Office PowerPoint</Application>
  <PresentationFormat>On-screen Show (4:3)</PresentationFormat>
  <Paragraphs>81</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Waste Management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572</cp:revision>
  <dcterms:created xsi:type="dcterms:W3CDTF">2006-08-16T00:00:00Z</dcterms:created>
  <dcterms:modified xsi:type="dcterms:W3CDTF">2022-05-03T06:57:40Z</dcterms:modified>
</cp:coreProperties>
</file>