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To create a eco-friendly way of packing several varieties of foods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Plastics have remained the material of choice, and after serving their intended purpose, a large proportion ends up in the environment where they persist for centuries.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packaging industry is the largest and growing consumer of synthetic plastics derived from fossil fuels. Food packaging plastics account for the bulk of plastic waste that are polluting the environment.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Additionally</a:t>
            </a:r>
            <a:r>
              <a:rPr lang="en-IN" sz="2000" dirty="0" smtClean="0">
                <a:latin typeface="Times New Roman" pitchFamily="18" charset="0"/>
                <a:cs typeface="Times New Roman" pitchFamily="18" charset="0"/>
              </a:rPr>
              <a:t>, given the fact that petroleum reserves are finite and facing depletion, there is a need for the development of alternative materials that can serve the same purpose as conventional plastics.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705600"/>
          </a:xfrm>
        </p:spPr>
        <p:txBody>
          <a:bodyPr>
            <a:noAutofit/>
          </a:bodyPr>
          <a:lstStyle/>
          <a:p>
            <a:pPr algn="just">
              <a:lnSpc>
                <a:spcPct val="150000"/>
              </a:lnSpc>
            </a:pPr>
            <a:r>
              <a:rPr lang="en-IN" sz="2000" dirty="0" smtClean="0">
                <a:latin typeface="Times New Roman" pitchFamily="18" charset="0"/>
                <a:cs typeface="Times New Roman" pitchFamily="18" charset="0"/>
              </a:rPr>
              <a:t>This paper reviews the function of packaging materials and highlights the future potential of the adoption of green materials. </a:t>
            </a:r>
            <a:r>
              <a:rPr lang="en-IN" sz="2000" dirty="0" smtClean="0">
                <a:latin typeface="Times New Roman" pitchFamily="18" charset="0"/>
                <a:cs typeface="Times New Roman" pitchFamily="18" charset="0"/>
              </a:rPr>
              <a:t>Biopolymers </a:t>
            </a:r>
            <a:r>
              <a:rPr lang="en-IN" sz="2000" dirty="0" smtClean="0">
                <a:latin typeface="Times New Roman" pitchFamily="18" charset="0"/>
                <a:cs typeface="Times New Roman" pitchFamily="18" charset="0"/>
              </a:rPr>
              <a:t>have emerged as promising green materials although they still have very low market uptake.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Polylactic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acid (PLA) has emerged as the most favoured </a:t>
            </a:r>
            <a:r>
              <a:rPr lang="en-IN" sz="2000" dirty="0" err="1" smtClean="0">
                <a:latin typeface="Times New Roman" pitchFamily="18" charset="0"/>
                <a:cs typeface="Times New Roman" pitchFamily="18" charset="0"/>
              </a:rPr>
              <a:t>bioplastic</a:t>
            </a:r>
            <a:r>
              <a:rPr lang="en-IN" sz="2000" dirty="0" smtClean="0">
                <a:latin typeface="Times New Roman" pitchFamily="18" charset="0"/>
                <a:cs typeface="Times New Roman" pitchFamily="18" charset="0"/>
              </a:rPr>
              <a:t>. However, it is limited by its high cost and some performance drawbacks. </a:t>
            </a:r>
            <a:r>
              <a:rPr lang="en-IN" sz="2000" dirty="0" smtClean="0">
                <a:latin typeface="Times New Roman" pitchFamily="18" charset="0"/>
                <a:cs typeface="Times New Roman" pitchFamily="18" charset="0"/>
              </a:rPr>
              <a:t>Blending </a:t>
            </a:r>
            <a:r>
              <a:rPr lang="en-IN" sz="2000" dirty="0" smtClean="0">
                <a:latin typeface="Times New Roman" pitchFamily="18" charset="0"/>
                <a:cs typeface="Times New Roman" pitchFamily="18" charset="0"/>
              </a:rPr>
              <a:t>with agricultural waste and natural fillers can result in green composites at low cost, low greenhouse gas emissions, and with improved performance for food packaging applications.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continent of Africa is proposed as a rich source of fibres and fillers that can be sustainably exploited to fabricate green composites in a bid to achieve a circular economy.</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hat </a:t>
            </a:r>
            <a:r>
              <a:rPr lang="en-IN" sz="2000" dirty="0" smtClean="0">
                <a:latin typeface="Times New Roman" pitchFamily="18" charset="0"/>
                <a:cs typeface="Times New Roman" pitchFamily="18" charset="0"/>
              </a:rPr>
              <a:t>existing knowledge on consumer responses to specific sustainable packaging solutions is limited.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Similar to the biscuit packages, participants preferred the appearance of the existing meat package (M0) with comments such as “it looks neater than the others”.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findings from this study contribute to existing knowledge on consumer opinions and reactions to sustainable packaging </a:t>
            </a:r>
            <a:r>
              <a:rPr lang="en-IN" sz="2000" dirty="0" smtClean="0">
                <a:latin typeface="Times New Roman" pitchFamily="18" charset="0"/>
                <a:cs typeface="Times New Roman" pitchFamily="18" charset="0"/>
              </a:rPr>
              <a:t>materials. This study further confirms that price and quality remain key driving forces for consumers’ purchase intent.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Biopolymers are those polymers that are produced by living organisms or derived from biomass and after serving their purpose, they degrade within a reasonable time period without causing environmental waste </a:t>
            </a:r>
            <a:r>
              <a:rPr lang="en-IN" sz="2000" dirty="0" smtClean="0">
                <a:latin typeface="Times New Roman" pitchFamily="18" charset="0"/>
                <a:cs typeface="Times New Roman" pitchFamily="18" charset="0"/>
              </a:rPr>
              <a:t>problems.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adoption of biodegradable polymers for packaging can provide a solution to waste-disposal problems associated with the traditional petroleum-derived packing materials as well as address the fact that crude oil and natural gas resources are </a:t>
            </a:r>
            <a:r>
              <a:rPr lang="en-IN" sz="2000" dirty="0" smtClean="0">
                <a:latin typeface="Times New Roman" pitchFamily="18" charset="0"/>
                <a:cs typeface="Times New Roman" pitchFamily="18" charset="0"/>
              </a:rPr>
              <a:t>limited.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problem is compounded by the use of natural fibre fillers which by nature are hydrophilic particularly cellulosic fibres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638800"/>
          </a:xfrm>
        </p:spPr>
        <p:txBody>
          <a:bodyPr>
            <a:noAutofit/>
          </a:bodyPr>
          <a:lstStyle/>
          <a:p>
            <a:pPr algn="just">
              <a:lnSpc>
                <a:spcPct val="150000"/>
              </a:lnSpc>
            </a:pPr>
            <a:r>
              <a:rPr lang="en-IN" sz="2000" dirty="0" smtClean="0">
                <a:latin typeface="Times New Roman" pitchFamily="18" charset="0"/>
                <a:cs typeface="Times New Roman" pitchFamily="18" charset="0"/>
              </a:rPr>
              <a:t>Natural fibres, including maize fibres, are renewable resources that have also been proposed for biodegradable/recyclable </a:t>
            </a:r>
            <a:r>
              <a:rPr lang="en-IN" sz="2000" dirty="0" smtClean="0">
                <a:latin typeface="Times New Roman" pitchFamily="18" charset="0"/>
                <a:cs typeface="Times New Roman" pitchFamily="18" charset="0"/>
              </a:rPr>
              <a:t>packaging.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researchers have proposed the optimisation of decisions related to industry chain integration and green supply chain management using multi-objective decision making approaches and Pareto-based </a:t>
            </a:r>
            <a:r>
              <a:rPr lang="en-IN" sz="2000" dirty="0" smtClean="0">
                <a:latin typeface="Times New Roman" pitchFamily="18" charset="0"/>
                <a:cs typeface="Times New Roman" pitchFamily="18" charset="0"/>
              </a:rPr>
              <a:t>analysis</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large number of agents with antimicrobial properties </a:t>
            </a:r>
            <a:r>
              <a:rPr lang="en-IN" sz="2000" dirty="0" smtClean="0">
                <a:latin typeface="Times New Roman" pitchFamily="18" charset="0"/>
                <a:cs typeface="Times New Roman" pitchFamily="18" charset="0"/>
              </a:rPr>
              <a:t>are </a:t>
            </a:r>
            <a:r>
              <a:rPr lang="en-IN" sz="2000" dirty="0" smtClean="0">
                <a:latin typeface="Times New Roman" pitchFamily="18" charset="0"/>
                <a:cs typeface="Times New Roman" pitchFamily="18" charset="0"/>
              </a:rPr>
              <a:t>being used for the purpose of inhibiting the growth of microorganisms that can lead to deterioration of </a:t>
            </a:r>
            <a:r>
              <a:rPr lang="en-IN" sz="2000" dirty="0" smtClean="0">
                <a:latin typeface="Times New Roman" pitchFamily="18" charset="0"/>
                <a:cs typeface="Times New Roman" pitchFamily="18" charset="0"/>
              </a:rPr>
              <a:t>foodstuffs.</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Some improvements </a:t>
            </a:r>
            <a:r>
              <a:rPr lang="en-IN" sz="2000" dirty="0" smtClean="0">
                <a:latin typeface="Times New Roman" pitchFamily="18" charset="0"/>
                <a:cs typeface="Times New Roman" pitchFamily="18" charset="0"/>
              </a:rPr>
              <a:t>have been achieved, a balance among environmental concerns, economic considerations and product packaging performance is also still </a:t>
            </a:r>
            <a:r>
              <a:rPr lang="en-IN" sz="2000" dirty="0" smtClean="0">
                <a:latin typeface="Times New Roman" pitchFamily="18" charset="0"/>
                <a:cs typeface="Times New Roman" pitchFamily="18" charset="0"/>
              </a:rPr>
              <a:t>lacking.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still great need for basic and applied research to improve their performance, reduce cost and improve their ease of </a:t>
            </a:r>
            <a:r>
              <a:rPr lang="en-IN" sz="2000" dirty="0" smtClean="0">
                <a:latin typeface="Times New Roman" pitchFamily="18" charset="0"/>
                <a:cs typeface="Times New Roman" pitchFamily="18" charset="0"/>
              </a:rPr>
              <a:t>production.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PLA possesses a wide range of desirable properties including biocompatibility, favourable mechanical properties and it can be moulded into various shapes making its performance comparable to petroleum-based </a:t>
            </a:r>
            <a:r>
              <a:rPr lang="en-IN" sz="2000" dirty="0" smtClean="0">
                <a:latin typeface="Times New Roman" pitchFamily="18" charset="0"/>
                <a:cs typeface="Times New Roman" pitchFamily="18" charset="0"/>
              </a:rPr>
              <a:t>plastics.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752600"/>
            <a:ext cx="6553199" cy="3962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Petrochemical </a:t>
            </a:r>
            <a:r>
              <a:rPr lang="en-IN" sz="2000" dirty="0" smtClean="0">
                <a:latin typeface="Times New Roman" pitchFamily="18" charset="0"/>
                <a:cs typeface="Times New Roman" pitchFamily="18" charset="0"/>
              </a:rPr>
              <a:t>plastics have been used widely since their inception to date. They have remained a preferential choice in food packaging as a result of their properties and low cost of production. However, they have proven to have a grave impact on the environment and its habitants. The food packaging industry is a major consumer of plastic as well as a major source of plastic waste. This has created the need to adopt more sustainable means of food packaging. Using biodegradable polymers will exploit the utilisation of agricultural waste to alleviate the fossil fuel shortage, solve environmental issues involved when using petroleum-based plastics, as well as lead to a circular economy. The interaction between food and the packaging material during processing and storage is important, as are thermal, barrier, and mechanical properties.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63246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Khalil</a:t>
            </a:r>
            <a:r>
              <a:rPr lang="en-IN" sz="1800" dirty="0" smtClean="0">
                <a:latin typeface="Times New Roman" pitchFamily="18" charset="0"/>
                <a:cs typeface="Times New Roman" pitchFamily="18" charset="0"/>
              </a:rPr>
              <a:t>, H.A.; </a:t>
            </a:r>
            <a:r>
              <a:rPr lang="en-IN" sz="1800" dirty="0" err="1" smtClean="0">
                <a:latin typeface="Times New Roman" pitchFamily="18" charset="0"/>
                <a:cs typeface="Times New Roman" pitchFamily="18" charset="0"/>
              </a:rPr>
              <a:t>Davoudpour</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Saurabh</a:t>
            </a:r>
            <a:r>
              <a:rPr lang="en-IN" sz="1800" dirty="0" smtClean="0">
                <a:latin typeface="Times New Roman" pitchFamily="18" charset="0"/>
                <a:cs typeface="Times New Roman" pitchFamily="18" charset="0"/>
              </a:rPr>
              <a:t>, C.K.; </a:t>
            </a:r>
            <a:r>
              <a:rPr lang="en-IN" sz="1800" dirty="0" err="1" smtClean="0">
                <a:latin typeface="Times New Roman" pitchFamily="18" charset="0"/>
                <a:cs typeface="Times New Roman" pitchFamily="18" charset="0"/>
              </a:rPr>
              <a:t>Hossain</a:t>
            </a:r>
            <a:r>
              <a:rPr lang="en-IN" sz="1800" dirty="0" smtClean="0">
                <a:latin typeface="Times New Roman" pitchFamily="18" charset="0"/>
                <a:cs typeface="Times New Roman" pitchFamily="18" charset="0"/>
              </a:rPr>
              <a:t>, M.S.; </a:t>
            </a:r>
            <a:r>
              <a:rPr lang="en-IN" sz="1800" dirty="0" err="1" smtClean="0">
                <a:latin typeface="Times New Roman" pitchFamily="18" charset="0"/>
                <a:cs typeface="Times New Roman" pitchFamily="18" charset="0"/>
              </a:rPr>
              <a:t>Adnan</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Dungani</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Paridah</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Sarker</a:t>
            </a:r>
            <a:r>
              <a:rPr lang="en-IN" sz="1800" dirty="0" smtClean="0">
                <a:latin typeface="Times New Roman" pitchFamily="18" charset="0"/>
                <a:cs typeface="Times New Roman" pitchFamily="18" charset="0"/>
              </a:rPr>
              <a:t>, M.Z.I.; </a:t>
            </a:r>
            <a:r>
              <a:rPr lang="en-IN" sz="1800" dirty="0" err="1" smtClean="0">
                <a:latin typeface="Times New Roman" pitchFamily="18" charset="0"/>
                <a:cs typeface="Times New Roman" pitchFamily="18" charset="0"/>
              </a:rPr>
              <a:t>Fazita</a:t>
            </a:r>
            <a:r>
              <a:rPr lang="en-IN" sz="1800" dirty="0" smtClean="0">
                <a:latin typeface="Times New Roman" pitchFamily="18" charset="0"/>
                <a:cs typeface="Times New Roman" pitchFamily="18" charset="0"/>
              </a:rPr>
              <a:t>, M.N.; </a:t>
            </a:r>
            <a:r>
              <a:rPr lang="en-IN" sz="1800" dirty="0" err="1" smtClean="0">
                <a:latin typeface="Times New Roman" pitchFamily="18" charset="0"/>
                <a:cs typeface="Times New Roman" pitchFamily="18" charset="0"/>
              </a:rPr>
              <a:t>Syakir</a:t>
            </a:r>
            <a:r>
              <a:rPr lang="en-IN" sz="1800" dirty="0" smtClean="0">
                <a:latin typeface="Times New Roman" pitchFamily="18" charset="0"/>
                <a:cs typeface="Times New Roman" pitchFamily="18" charset="0"/>
              </a:rPr>
              <a:t>, M. A review on </a:t>
            </a:r>
            <a:r>
              <a:rPr lang="en-IN" sz="1800" dirty="0" err="1" smtClean="0">
                <a:latin typeface="Times New Roman" pitchFamily="18" charset="0"/>
                <a:cs typeface="Times New Roman" pitchFamily="18" charset="0"/>
              </a:rPr>
              <a:t>nanocellulosic</a:t>
            </a:r>
            <a:r>
              <a:rPr lang="en-IN" sz="1800" dirty="0" smtClean="0">
                <a:latin typeface="Times New Roman" pitchFamily="18" charset="0"/>
                <a:cs typeface="Times New Roman" pitchFamily="18" charset="0"/>
              </a:rPr>
              <a:t> fibres as new material for sustainable packaging: Process and applications. Renew. Sustain. Energy Rev. 2016, 64, 823–836.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Nurul</a:t>
            </a:r>
            <a:r>
              <a:rPr lang="en-IN" sz="1800" dirty="0" smtClean="0">
                <a:latin typeface="Times New Roman" pitchFamily="18" charset="0"/>
                <a:cs typeface="Times New Roman" pitchFamily="18" charset="0"/>
              </a:rPr>
              <a:t>, M.F.; </a:t>
            </a:r>
            <a:r>
              <a:rPr lang="en-IN" sz="1800" dirty="0" err="1" smtClean="0">
                <a:latin typeface="Times New Roman" pitchFamily="18" charset="0"/>
                <a:cs typeface="Times New Roman" pitchFamily="18" charset="0"/>
              </a:rPr>
              <a:t>Jayaraman</a:t>
            </a:r>
            <a:r>
              <a:rPr lang="en-IN" sz="1800" dirty="0" smtClean="0">
                <a:latin typeface="Times New Roman" pitchFamily="18" charset="0"/>
                <a:cs typeface="Times New Roman" pitchFamily="18" charset="0"/>
              </a:rPr>
              <a:t>, K.; Bhattacharyya, D.; </a:t>
            </a:r>
            <a:r>
              <a:rPr lang="en-IN" sz="1800" dirty="0" err="1" smtClean="0">
                <a:latin typeface="Times New Roman" pitchFamily="18" charset="0"/>
                <a:cs typeface="Times New Roman" pitchFamily="18" charset="0"/>
              </a:rPr>
              <a:t>Mohamad</a:t>
            </a:r>
            <a:r>
              <a:rPr lang="en-IN" sz="1800" dirty="0" smtClean="0">
                <a:latin typeface="Times New Roman" pitchFamily="18" charset="0"/>
                <a:cs typeface="Times New Roman" pitchFamily="18" charset="0"/>
              </a:rPr>
              <a:t>, M.H.; </a:t>
            </a:r>
            <a:r>
              <a:rPr lang="en-IN" sz="1800" dirty="0" err="1" smtClean="0">
                <a:latin typeface="Times New Roman" pitchFamily="18" charset="0"/>
                <a:cs typeface="Times New Roman" pitchFamily="18" charset="0"/>
              </a:rPr>
              <a:t>Saurabh</a:t>
            </a:r>
            <a:r>
              <a:rPr lang="en-IN" sz="1800" dirty="0" smtClean="0">
                <a:latin typeface="Times New Roman" pitchFamily="18" charset="0"/>
                <a:cs typeface="Times New Roman" pitchFamily="18" charset="0"/>
              </a:rPr>
              <a:t>, C.K.; </a:t>
            </a:r>
            <a:r>
              <a:rPr lang="en-IN" sz="1800" dirty="0" err="1" smtClean="0">
                <a:latin typeface="Times New Roman" pitchFamily="18" charset="0"/>
                <a:cs typeface="Times New Roman" pitchFamily="18" charset="0"/>
              </a:rPr>
              <a:t>Hussin</a:t>
            </a:r>
            <a:r>
              <a:rPr lang="en-IN" sz="1800" dirty="0" smtClean="0">
                <a:latin typeface="Times New Roman" pitchFamily="18" charset="0"/>
                <a:cs typeface="Times New Roman" pitchFamily="18" charset="0"/>
              </a:rPr>
              <a:t>, M.H.; HPS, A.K. Green composites made of bamboo fabric and poly (lactic) acid for packaging applications—A review. Materials 2016, 9, 435.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Attaran</a:t>
            </a:r>
            <a:r>
              <a:rPr lang="en-IN" sz="1800" dirty="0" smtClean="0">
                <a:latin typeface="Times New Roman" pitchFamily="18" charset="0"/>
                <a:cs typeface="Times New Roman" pitchFamily="18" charset="0"/>
              </a:rPr>
              <a:t>, S.A.; Hassan, A.; </a:t>
            </a:r>
            <a:r>
              <a:rPr lang="en-IN" sz="1800" dirty="0" err="1" smtClean="0">
                <a:latin typeface="Times New Roman" pitchFamily="18" charset="0"/>
                <a:cs typeface="Times New Roman" pitchFamily="18" charset="0"/>
              </a:rPr>
              <a:t>Wahit</a:t>
            </a:r>
            <a:r>
              <a:rPr lang="en-IN" sz="1800" dirty="0" smtClean="0">
                <a:latin typeface="Times New Roman" pitchFamily="18" charset="0"/>
                <a:cs typeface="Times New Roman" pitchFamily="18" charset="0"/>
              </a:rPr>
              <a:t>, M.U. Materials for food packaging applications based on bio-based polymer </a:t>
            </a:r>
            <a:r>
              <a:rPr lang="en-IN" sz="1800" dirty="0" err="1" smtClean="0">
                <a:latin typeface="Times New Roman" pitchFamily="18" charset="0"/>
                <a:cs typeface="Times New Roman" pitchFamily="18" charset="0"/>
              </a:rPr>
              <a:t>nanocomposites</a:t>
            </a:r>
            <a:r>
              <a:rPr lang="en-IN" sz="1800" dirty="0" smtClean="0">
                <a:latin typeface="Times New Roman" pitchFamily="18" charset="0"/>
                <a:cs typeface="Times New Roman" pitchFamily="18" charset="0"/>
              </a:rPr>
              <a:t>: A review. J. </a:t>
            </a:r>
            <a:r>
              <a:rPr lang="en-IN" sz="1800" dirty="0" err="1" smtClean="0">
                <a:latin typeface="Times New Roman" pitchFamily="18" charset="0"/>
                <a:cs typeface="Times New Roman" pitchFamily="18" charset="0"/>
              </a:rPr>
              <a:t>Thermoplast</a:t>
            </a:r>
            <a:r>
              <a:rPr lang="en-IN" sz="1800" dirty="0" smtClean="0">
                <a:latin typeface="Times New Roman" pitchFamily="18" charset="0"/>
                <a:cs typeface="Times New Roman" pitchFamily="18" charset="0"/>
              </a:rPr>
              <a:t>. Compos. Mater. 2015, 30, 143–173.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Cazón</a:t>
            </a:r>
            <a:r>
              <a:rPr lang="en-IN" sz="1800" dirty="0" smtClean="0">
                <a:latin typeface="Times New Roman" pitchFamily="18" charset="0"/>
                <a:cs typeface="Times New Roman" pitchFamily="18" charset="0"/>
              </a:rPr>
              <a:t>, P.; Velazquez, G.; </a:t>
            </a:r>
            <a:r>
              <a:rPr lang="en-IN" sz="1800" dirty="0" err="1" smtClean="0">
                <a:latin typeface="Times New Roman" pitchFamily="18" charset="0"/>
                <a:cs typeface="Times New Roman" pitchFamily="18" charset="0"/>
              </a:rPr>
              <a:t>Ramírez</a:t>
            </a:r>
            <a:r>
              <a:rPr lang="en-IN" sz="1800" dirty="0" smtClean="0">
                <a:latin typeface="Times New Roman" pitchFamily="18" charset="0"/>
                <a:cs typeface="Times New Roman" pitchFamily="18" charset="0"/>
              </a:rPr>
              <a:t>, J.A.; </a:t>
            </a:r>
            <a:r>
              <a:rPr lang="en-IN" sz="1800" dirty="0" err="1" smtClean="0">
                <a:latin typeface="Times New Roman" pitchFamily="18" charset="0"/>
                <a:cs typeface="Times New Roman" pitchFamily="18" charset="0"/>
              </a:rPr>
              <a:t>Vázquez</a:t>
            </a:r>
            <a:r>
              <a:rPr lang="en-IN" sz="1800" dirty="0" smtClean="0">
                <a:latin typeface="Times New Roman" pitchFamily="18" charset="0"/>
                <a:cs typeface="Times New Roman" pitchFamily="18" charset="0"/>
              </a:rPr>
              <a:t>, M. Polysaccharide-based films and coatings for food packaging: A review. Food </a:t>
            </a:r>
            <a:r>
              <a:rPr lang="en-IN" sz="1800" dirty="0" err="1" smtClean="0">
                <a:latin typeface="Times New Roman" pitchFamily="18" charset="0"/>
                <a:cs typeface="Times New Roman" pitchFamily="18" charset="0"/>
              </a:rPr>
              <a:t>Hydrocoll</a:t>
            </a:r>
            <a:r>
              <a:rPr lang="en-IN" sz="1800" dirty="0" smtClean="0">
                <a:latin typeface="Times New Roman" pitchFamily="18" charset="0"/>
                <a:cs typeface="Times New Roman" pitchFamily="18" charset="0"/>
              </a:rPr>
              <a:t>. 2017, 68, 136–148</a:t>
            </a:r>
            <a:r>
              <a:rPr lang="en-IN" sz="1800" dirty="0" smtClean="0">
                <a:latin typeface="Times New Roman" pitchFamily="18" charset="0"/>
                <a:cs typeface="Times New Roman" pitchFamily="18" charset="0"/>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858000"/>
          </a:xfrm>
        </p:spPr>
        <p:txBody>
          <a:bodyPr>
            <a:noAutofit/>
          </a:bodyPr>
          <a:lstStyle/>
          <a:p>
            <a:pPr algn="just">
              <a:lnSpc>
                <a:spcPct val="170000"/>
              </a:lnSpc>
            </a:pP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Chiellini</a:t>
            </a:r>
            <a:r>
              <a:rPr lang="en-IN" sz="1800" dirty="0" smtClean="0">
                <a:latin typeface="Times New Roman" pitchFamily="18" charset="0"/>
                <a:cs typeface="Times New Roman" pitchFamily="18" charset="0"/>
              </a:rPr>
              <a:t>, E. Environmentally Compatible Food Packaging; </a:t>
            </a:r>
            <a:r>
              <a:rPr lang="en-IN" sz="1800" dirty="0" err="1" smtClean="0">
                <a:latin typeface="Times New Roman" pitchFamily="18" charset="0"/>
                <a:cs typeface="Times New Roman" pitchFamily="18" charset="0"/>
              </a:rPr>
              <a:t>Woodhead</a:t>
            </a:r>
            <a:r>
              <a:rPr lang="en-IN" sz="1800" dirty="0" smtClean="0">
                <a:latin typeface="Times New Roman" pitchFamily="18" charset="0"/>
                <a:cs typeface="Times New Roman" pitchFamily="18" charset="0"/>
              </a:rPr>
              <a:t> Publishing: Cambridge, UK, 2008.</a:t>
            </a:r>
            <a:endParaRPr lang="en-US"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Ignatyev</a:t>
            </a:r>
            <a:r>
              <a:rPr lang="en-IN" sz="1800" dirty="0" smtClean="0">
                <a:latin typeface="Times New Roman" pitchFamily="18" charset="0"/>
                <a:cs typeface="Times New Roman" pitchFamily="18" charset="0"/>
              </a:rPr>
              <a:t>, I.A.; </a:t>
            </a:r>
            <a:r>
              <a:rPr lang="en-IN" sz="1800" dirty="0" err="1" smtClean="0">
                <a:latin typeface="Times New Roman" pitchFamily="18" charset="0"/>
                <a:cs typeface="Times New Roman" pitchFamily="18" charset="0"/>
              </a:rPr>
              <a:t>Thielemans</a:t>
            </a:r>
            <a:r>
              <a:rPr lang="en-IN" sz="1800" dirty="0" smtClean="0">
                <a:latin typeface="Times New Roman" pitchFamily="18" charset="0"/>
                <a:cs typeface="Times New Roman" pitchFamily="18" charset="0"/>
              </a:rPr>
              <a:t>, W.; Vander </a:t>
            </a:r>
            <a:r>
              <a:rPr lang="en-IN" sz="1800" dirty="0" err="1" smtClean="0">
                <a:latin typeface="Times New Roman" pitchFamily="18" charset="0"/>
                <a:cs typeface="Times New Roman" pitchFamily="18" charset="0"/>
              </a:rPr>
              <a:t>Beke</a:t>
            </a:r>
            <a:r>
              <a:rPr lang="en-IN" sz="1800" dirty="0" smtClean="0">
                <a:latin typeface="Times New Roman" pitchFamily="18" charset="0"/>
                <a:cs typeface="Times New Roman" pitchFamily="18" charset="0"/>
              </a:rPr>
              <a:t>, B. Recycling of polymers: A review. </a:t>
            </a:r>
            <a:r>
              <a:rPr lang="en-IN" sz="1800" dirty="0" err="1" smtClean="0">
                <a:latin typeface="Times New Roman" pitchFamily="18" charset="0"/>
                <a:cs typeface="Times New Roman" pitchFamily="18" charset="0"/>
              </a:rPr>
              <a:t>ChemSusChem</a:t>
            </a:r>
            <a:r>
              <a:rPr lang="en-IN" sz="1800" dirty="0" smtClean="0">
                <a:latin typeface="Times New Roman" pitchFamily="18" charset="0"/>
                <a:cs typeface="Times New Roman" pitchFamily="18" charset="0"/>
              </a:rPr>
              <a:t> 2014, 7, 1579–1593.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Muller, J.; </a:t>
            </a:r>
            <a:r>
              <a:rPr lang="en-IN" sz="1800" dirty="0" err="1" smtClean="0">
                <a:latin typeface="Times New Roman" pitchFamily="18" charset="0"/>
                <a:cs typeface="Times New Roman" pitchFamily="18" charset="0"/>
              </a:rPr>
              <a:t>Martínez</a:t>
            </a:r>
            <a:r>
              <a:rPr lang="en-IN" sz="1800" dirty="0" smtClean="0">
                <a:latin typeface="Times New Roman" pitchFamily="18" charset="0"/>
                <a:cs typeface="Times New Roman" pitchFamily="18" charset="0"/>
              </a:rPr>
              <a:t>, C.G.; </a:t>
            </a:r>
            <a:r>
              <a:rPr lang="en-IN" sz="1800" dirty="0" err="1" smtClean="0">
                <a:latin typeface="Times New Roman" pitchFamily="18" charset="0"/>
                <a:cs typeface="Times New Roman" pitchFamily="18" charset="0"/>
              </a:rPr>
              <a:t>Chiralt</a:t>
            </a:r>
            <a:r>
              <a:rPr lang="en-IN" sz="1800" dirty="0" smtClean="0">
                <a:latin typeface="Times New Roman" pitchFamily="18" charset="0"/>
                <a:cs typeface="Times New Roman" pitchFamily="18" charset="0"/>
              </a:rPr>
              <a:t>, A. Combination of poly (lactic) acid and starch for biodegradable food packaging. Materials 2017, 10, 952. </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Piergiovanni</a:t>
            </a:r>
            <a:r>
              <a:rPr lang="en-IN" sz="1800" dirty="0" smtClean="0">
                <a:latin typeface="Times New Roman" pitchFamily="18" charset="0"/>
                <a:cs typeface="Times New Roman" pitchFamily="18" charset="0"/>
              </a:rPr>
              <a:t>, L.; Limbo, S. Food Packaging Materials; Springer: Basel, Switzerland,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De </a:t>
            </a:r>
            <a:r>
              <a:rPr lang="en-IN" sz="1800" dirty="0" err="1" smtClean="0">
                <a:latin typeface="Times New Roman" pitchFamily="18" charset="0"/>
                <a:cs typeface="Times New Roman" pitchFamily="18" charset="0"/>
              </a:rPr>
              <a:t>Kock</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Sadan</a:t>
            </a:r>
            <a:r>
              <a:rPr lang="en-IN" sz="1800" dirty="0" smtClean="0">
                <a:latin typeface="Times New Roman" pitchFamily="18" charset="0"/>
                <a:cs typeface="Times New Roman" pitchFamily="18" charset="0"/>
              </a:rPr>
              <a:t>, Z.; Arp, R.; </a:t>
            </a:r>
            <a:r>
              <a:rPr lang="en-IN" sz="1800" dirty="0" err="1" smtClean="0">
                <a:latin typeface="Times New Roman" pitchFamily="18" charset="0"/>
                <a:cs typeface="Times New Roman" pitchFamily="18" charset="0"/>
              </a:rPr>
              <a:t>Upadhyaya</a:t>
            </a:r>
            <a:r>
              <a:rPr lang="en-IN" sz="1800" dirty="0" smtClean="0">
                <a:latin typeface="Times New Roman" pitchFamily="18" charset="0"/>
                <a:cs typeface="Times New Roman" pitchFamily="18" charset="0"/>
              </a:rPr>
              <a:t>, P. A circular economy response to plastic pollution: Current policy landscape and consumer perception. S. Afr. J. Sci. 2020, 116, 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Muncke</a:t>
            </a:r>
            <a:r>
              <a:rPr lang="en-IN" sz="1800" dirty="0" smtClean="0">
                <a:latin typeface="Times New Roman" pitchFamily="18" charset="0"/>
                <a:cs typeface="Times New Roman" pitchFamily="18" charset="0"/>
              </a:rPr>
              <a:t>, J. Chemical Migration from Food Packaging to Food. In Reference Module in Food Science; Elsevier: Amsterdam, The Netherlands, 2016; p. 285.</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1124</Words>
  <Application>Microsoft Office PowerPoint</Application>
  <PresentationFormat>On-screen Show (4:3)</PresentationFormat>
  <Paragraphs>63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To create a eco-friendly way of packing several varieties of foods</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2022-04-18T12:00:29Z</dcterms:modified>
</cp:coreProperties>
</file>