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332" r:id="rId5"/>
    <p:sldId id="260" r:id="rId6"/>
    <p:sldId id="262" r:id="rId7"/>
    <p:sldId id="263" r:id="rId8"/>
    <p:sldId id="294" r:id="rId9"/>
    <p:sldId id="330" r:id="rId10"/>
    <p:sldId id="296" r:id="rId11"/>
    <p:sldId id="295" r:id="rId12"/>
    <p:sldId id="331" r:id="rId13"/>
    <p:sldId id="333"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Technology solutions for decarbonization of maritime industry as per IMO CHG </a:t>
            </a:r>
            <a:r>
              <a:rPr lang="en-IN" b="1" dirty="0" smtClean="0">
                <a:latin typeface="Times New Roman" pitchFamily="18" charset="0"/>
                <a:cs typeface="Times New Roman" pitchFamily="18" charset="0"/>
              </a:rPr>
              <a:t>startegy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The Initial Strategy on reduction of greenhouse gas (GHG) emissions from ships adopted by the International Maritime Organization (IMO) in 2018 commits the IMO to reduce total GHG emissions of shipping by at least 50% by 2050.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Though </a:t>
            </a:r>
            <a:r>
              <a:rPr lang="en-IN" sz="2000" dirty="0" smtClean="0">
                <a:latin typeface="Times New Roman" pitchFamily="18" charset="0"/>
                <a:cs typeface="Times New Roman" pitchFamily="18" charset="0"/>
              </a:rPr>
              <a:t>the direction of the Strategy is clear, the path to implementation remains uncertain.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ambitious IMO’s target calls for widespread uptake of lower and zero-carbon fuels, in addition to other energy efficiency measures, including operational and market ones.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pPr>
            <a:r>
              <a:rPr lang="en-IN" sz="2000" dirty="0" smtClean="0">
                <a:latin typeface="Times New Roman" pitchFamily="18" charset="0"/>
                <a:cs typeface="Times New Roman" pitchFamily="18" charset="0"/>
              </a:rPr>
              <a:t>Using a triangulated research approach, this paper provides a critical overview of the main measures and initiatives the shipping industry can adopt to try to cope with the new IMO’s requirements.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pros and cons of the most popular emission reduction options are investigated along with the main challenges and barriers to implementation and the potential facilitators that could foster a wider application.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framework that is outlined is complex and not without controversy.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85800"/>
            <a:ext cx="7498080" cy="5562600"/>
          </a:xfrm>
        </p:spPr>
        <p:txBody>
          <a:bodyPr>
            <a:normAutofit/>
          </a:bodyPr>
          <a:lstStyle/>
          <a:p>
            <a:pPr algn="just">
              <a:lnSpc>
                <a:spcPct val="150000"/>
              </a:lnSpc>
            </a:pPr>
            <a:r>
              <a:rPr lang="en-IN" sz="2000" dirty="0" smtClean="0">
                <a:latin typeface="Times New Roman" pitchFamily="18" charset="0"/>
                <a:cs typeface="Times New Roman" pitchFamily="18" charset="0"/>
              </a:rPr>
              <a:t>Research can play a key role as a facilitator of shipping’s decarbonization by providing its contribution to overcoming the existing controversies on various decarbonization options and by developing a wealth of knowledge that can encourage the implementation of low-carbon initiatives.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way, ports utilise the pre-existing fees paid by ships by applying either a fixed or proportionate reduction for low emission ships (and may need, in order to remain revenue neutral, to as a compensation increase the fees for high emission ships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an advantage, as this existing infrastructure could be leveraged and extended for distribution to marine terminals and </a:t>
            </a:r>
            <a:r>
              <a:rPr lang="en-IN" sz="2000" dirty="0" smtClean="0">
                <a:latin typeface="Times New Roman" pitchFamily="18" charset="0"/>
                <a:cs typeface="Times New Roman" pitchFamily="18" charset="0"/>
              </a:rPr>
              <a:t>port.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measures are not only for optimisation at the design and build stage of new vessels, but some are also applicable as retrofits to improve existing design.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More </a:t>
            </a:r>
            <a:r>
              <a:rPr lang="en-IN" sz="2000" dirty="0" smtClean="0">
                <a:latin typeface="Times New Roman" pitchFamily="18" charset="0"/>
                <a:cs typeface="Times New Roman" pitchFamily="18" charset="0"/>
              </a:rPr>
              <a:t>focused on a specific problem, such as bunker consumption optimization </a:t>
            </a:r>
            <a:r>
              <a:rPr lang="en-IN" sz="2000" dirty="0" smtClean="0">
                <a:latin typeface="Times New Roman" pitchFamily="18" charset="0"/>
                <a:cs typeface="Times New Roman" pitchFamily="18" charset="0"/>
              </a:rPr>
              <a:t>methods, </a:t>
            </a:r>
            <a:r>
              <a:rPr lang="en-IN" sz="2000" dirty="0" smtClean="0">
                <a:latin typeface="Times New Roman" pitchFamily="18" charset="0"/>
                <a:cs typeface="Times New Roman" pitchFamily="18" charset="0"/>
              </a:rPr>
              <a:t>while others provide general overviews of emissions reduction </a:t>
            </a:r>
            <a:r>
              <a:rPr lang="en-IN" sz="2000" dirty="0" smtClean="0">
                <a:latin typeface="Times New Roman" pitchFamily="18" charset="0"/>
                <a:cs typeface="Times New Roman" pitchFamily="18" charset="0"/>
              </a:rPr>
              <a:t>measures.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Several scholars have discussed some potential problems associated with EEDI, such as reduced </a:t>
            </a:r>
            <a:r>
              <a:rPr lang="en-IN" sz="2000" dirty="0" err="1" smtClean="0">
                <a:latin typeface="Times New Roman" pitchFamily="18" charset="0"/>
                <a:cs typeface="Times New Roman" pitchFamily="18" charset="0"/>
              </a:rPr>
              <a:t>maneuverability</a:t>
            </a:r>
            <a:r>
              <a:rPr lang="en-IN" sz="2000" dirty="0" smtClean="0">
                <a:latin typeface="Times New Roman" pitchFamily="18" charset="0"/>
                <a:cs typeface="Times New Roman" pitchFamily="18" charset="0"/>
              </a:rPr>
              <a:t>, increased inventory cost, modal shift to land-based modes, etc</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offers a quantitative indication of the rise of papers covering sustainability issues in the field of shipping and port </a:t>
            </a:r>
            <a:r>
              <a:rPr lang="en-IN" sz="2000" dirty="0" smtClean="0">
                <a:latin typeface="Times New Roman" pitchFamily="18" charset="0"/>
                <a:cs typeface="Times New Roman" pitchFamily="18" charset="0"/>
              </a:rPr>
              <a:t>industry.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609600"/>
            <a:ext cx="777240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task it will be critical to propose least-cost power plant designs, understand the disaggregation of such costs and propose sustainable configurations that enable the production of </a:t>
            </a:r>
            <a:r>
              <a:rPr lang="en-IN" sz="2000" dirty="0" smtClean="0">
                <a:latin typeface="Times New Roman" pitchFamily="18" charset="0"/>
                <a:cs typeface="Times New Roman" pitchFamily="18" charset="0"/>
              </a:rPr>
              <a:t>power fuels </a:t>
            </a:r>
            <a:r>
              <a:rPr lang="en-IN" sz="2000" dirty="0" smtClean="0">
                <a:latin typeface="Times New Roman" pitchFamily="18" charset="0"/>
                <a:cs typeface="Times New Roman" pitchFamily="18" charset="0"/>
              </a:rPr>
              <a:t>at competitive costs for the maritime shipping sector.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Another </a:t>
            </a:r>
            <a:r>
              <a:rPr lang="en-IN" sz="2000" dirty="0" smtClean="0">
                <a:latin typeface="Times New Roman" pitchFamily="18" charset="0"/>
                <a:cs typeface="Times New Roman" pitchFamily="18" charset="0"/>
              </a:rPr>
              <a:t>proposed mechanism could be use of third-party finance to enable vessels to convert to running primarily on LNG whilst retaining the ability to switch to conventional bunker fuels if necessary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purpose, adopting relevant and timely co-ordinated international policy measures is greatly needed</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Though shipping is widely known for its overall environmentally friendly performance compared to road and air transport, it remains characterized by several undesirable environmental impacts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shape of a ship’s hull directly impacts the performance efficiency of the vessel.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Ship-owners who make investments to improve the environmental performance of their fleet cannot be able to recover their investments unless they directly operate their ships or have specific long-term agreements with charterers.</a:t>
            </a: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371600" y="1600200"/>
            <a:ext cx="7315200" cy="4419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To achieve the ambitious IMO’s 2050 targets, shipping is required to make a fundamental change in its emission pathway.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Using </a:t>
            </a:r>
            <a:r>
              <a:rPr lang="en-IN" sz="2000" dirty="0" smtClean="0">
                <a:latin typeface="Times New Roman" pitchFamily="18" charset="0"/>
                <a:cs typeface="Times New Roman" pitchFamily="18" charset="0"/>
              </a:rPr>
              <a:t>a triangulation research approach, this paper has offered an overall and critical overview of the most common and promising measures and initiatives the shipping industry can adopt to try to cope with the new IMO’s requirements.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challenges and barriers to implementing decarbonization options have been discussed, along with the potential facilitators that could foster a wider application. </a:t>
            </a:r>
            <a:endParaRPr lang="en-IN"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a:bodyPr>
          <a:lstStyle/>
          <a:p>
            <a:pPr algn="just">
              <a:lnSpc>
                <a:spcPct val="150000"/>
              </a:lnSpc>
            </a:pPr>
            <a:r>
              <a:rPr lang="en-IN" sz="2000" dirty="0" smtClean="0">
                <a:latin typeface="Times New Roman" pitchFamily="18" charset="0"/>
                <a:cs typeface="Times New Roman" pitchFamily="18" charset="0"/>
              </a:rPr>
              <a:t>Although the proposed overview is not meant to be complete or all-encompassing, as there may be aspects that the performed literature review has not captured, it can provide the stakeholders who are called to take major steps towards lower-carbon shipping with a wealth of information that can support an informed decision-making process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258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6248400"/>
          </a:xfrm>
        </p:spPr>
        <p:txBody>
          <a:bodyPr>
            <a:noAutofit/>
          </a:bodyPr>
          <a:lstStyle/>
          <a:p>
            <a:pPr algn="just">
              <a:lnSpc>
                <a:spcPct val="150000"/>
              </a:lnSpc>
            </a:pPr>
            <a:r>
              <a:rPr lang="en-IN" sz="2000" dirty="0" smtClean="0">
                <a:latin typeface="Times New Roman" pitchFamily="18" charset="0"/>
                <a:cs typeface="Times New Roman" pitchFamily="18" charset="0"/>
              </a:rPr>
              <a:t>1. UNCTAD—United </a:t>
            </a:r>
            <a:r>
              <a:rPr lang="en-IN" sz="2000" dirty="0" smtClean="0">
                <a:latin typeface="Times New Roman" pitchFamily="18" charset="0"/>
                <a:cs typeface="Times New Roman" pitchFamily="18" charset="0"/>
              </a:rPr>
              <a:t>Nations Conference on Trade and Development. Review of maritime Transport; United Nations: New York, NY, USA, 2019.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Gibbs, D.; </a:t>
            </a:r>
            <a:r>
              <a:rPr lang="en-IN" sz="2000" dirty="0" err="1" smtClean="0">
                <a:latin typeface="Times New Roman" pitchFamily="18" charset="0"/>
                <a:cs typeface="Times New Roman" pitchFamily="18" charset="0"/>
              </a:rPr>
              <a:t>Rigot</a:t>
            </a:r>
            <a:r>
              <a:rPr lang="en-IN" sz="2000" dirty="0" smtClean="0">
                <a:latin typeface="Times New Roman" pitchFamily="18" charset="0"/>
                <a:cs typeface="Times New Roman" pitchFamily="18" charset="0"/>
              </a:rPr>
              <a:t>-Muller, P.; </a:t>
            </a:r>
            <a:r>
              <a:rPr lang="en-IN" sz="2000" dirty="0" err="1" smtClean="0">
                <a:latin typeface="Times New Roman" pitchFamily="18" charset="0"/>
                <a:cs typeface="Times New Roman" pitchFamily="18" charset="0"/>
              </a:rPr>
              <a:t>Mangan</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Lalwani</a:t>
            </a:r>
            <a:r>
              <a:rPr lang="en-IN" sz="2000" dirty="0" smtClean="0">
                <a:latin typeface="Times New Roman" pitchFamily="18" charset="0"/>
                <a:cs typeface="Times New Roman" pitchFamily="18" charset="0"/>
              </a:rPr>
              <a:t>, C. The role of seaports in end-to-end maritime transport chain emissions. Energy Policy 2014, 64, 337–348. </a:t>
            </a:r>
          </a:p>
          <a:p>
            <a:pPr algn="just">
              <a:lnSpc>
                <a:spcPct val="15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IMO. Third IMO GHG Study; International Maritime Organization: London, UK, 2014.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DNV GL. MARITIME FORECAST TO 2050—Energy Transition Outlook 2019. Technical report. Available online: DNVGL.com (accessed on 10 October 2019).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Paris Agreement. United Nations Treaty Collection. December 2015. </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900" dirty="0" smtClean="0">
                <a:latin typeface="Times New Roman" pitchFamily="18" charset="0"/>
                <a:cs typeface="Times New Roman" pitchFamily="18" charset="0"/>
              </a:rPr>
              <a:t>6</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Lee, P.T.W.; Chang, Y.T.; Lai, K.H.; </a:t>
            </a:r>
            <a:r>
              <a:rPr lang="en-IN" sz="1900" dirty="0" err="1" smtClean="0">
                <a:latin typeface="Times New Roman" pitchFamily="18" charset="0"/>
                <a:cs typeface="Times New Roman" pitchFamily="18" charset="0"/>
              </a:rPr>
              <a:t>Lun</a:t>
            </a:r>
            <a:r>
              <a:rPr lang="en-IN" sz="1900" dirty="0" smtClean="0">
                <a:latin typeface="Times New Roman" pitchFamily="18" charset="0"/>
                <a:cs typeface="Times New Roman" pitchFamily="18" charset="0"/>
              </a:rPr>
              <a:t>, V.Y.; Cheng, T.C.E. Green shipping and port operations. Transp. Res. Part D Transp. Environ. 2018, 61.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7. </a:t>
            </a:r>
            <a:r>
              <a:rPr lang="en-IN" sz="1900" dirty="0" smtClean="0">
                <a:latin typeface="Times New Roman" pitchFamily="18" charset="0"/>
                <a:cs typeface="Times New Roman" pitchFamily="18" charset="0"/>
              </a:rPr>
              <a:t>IMO. Second IMO GHG Study; International Maritime Organization: London, UK, 2009</a:t>
            </a:r>
            <a:r>
              <a:rPr lang="en-IN" sz="1900" dirty="0" smtClean="0">
                <a:latin typeface="Times New Roman" pitchFamily="18" charset="0"/>
                <a:cs typeface="Times New Roman" pitchFamily="18" charset="0"/>
              </a:rPr>
              <a:t>.</a:t>
            </a:r>
          </a:p>
          <a:p>
            <a:pPr algn="just">
              <a:lnSpc>
                <a:spcPct val="170000"/>
              </a:lnSpc>
            </a:pPr>
            <a:r>
              <a:rPr lang="en-IN" sz="1900" dirty="0" smtClean="0">
                <a:latin typeface="Times New Roman" pitchFamily="18" charset="0"/>
                <a:cs typeface="Times New Roman" pitchFamily="18" charset="0"/>
              </a:rPr>
              <a:t>8. Anderson</a:t>
            </a:r>
            <a:r>
              <a:rPr lang="en-IN" sz="1900" dirty="0" smtClean="0">
                <a:latin typeface="Times New Roman" pitchFamily="18" charset="0"/>
                <a:cs typeface="Times New Roman" pitchFamily="18" charset="0"/>
              </a:rPr>
              <a:t>, K.; Bows, A. Executing a </a:t>
            </a:r>
            <a:r>
              <a:rPr lang="en-IN" sz="1900" dirty="0" err="1" smtClean="0">
                <a:latin typeface="Times New Roman" pitchFamily="18" charset="0"/>
                <a:cs typeface="Times New Roman" pitchFamily="18" charset="0"/>
              </a:rPr>
              <a:t>Scharnow</a:t>
            </a:r>
            <a:r>
              <a:rPr lang="en-IN" sz="1900" dirty="0" smtClean="0">
                <a:latin typeface="Times New Roman" pitchFamily="18" charset="0"/>
                <a:cs typeface="Times New Roman" pitchFamily="18" charset="0"/>
              </a:rPr>
              <a:t> turn: Reconciling shipping emissions with international commitments on climate change. Carbon </a:t>
            </a:r>
            <a:r>
              <a:rPr lang="en-IN" sz="1900" dirty="0" err="1" smtClean="0">
                <a:latin typeface="Times New Roman" pitchFamily="18" charset="0"/>
                <a:cs typeface="Times New Roman" pitchFamily="18" charset="0"/>
              </a:rPr>
              <a:t>Manag</a:t>
            </a:r>
            <a:r>
              <a:rPr lang="en-IN" sz="1900" dirty="0" smtClean="0">
                <a:latin typeface="Times New Roman" pitchFamily="18" charset="0"/>
                <a:cs typeface="Times New Roman" pitchFamily="18" charset="0"/>
              </a:rPr>
              <a:t>. 2012, 3, 615–628</a:t>
            </a:r>
            <a:r>
              <a:rPr lang="en-IN" sz="1900" dirty="0" smtClean="0">
                <a:latin typeface="Times New Roman" pitchFamily="18" charset="0"/>
                <a:cs typeface="Times New Roman" pitchFamily="18" charset="0"/>
              </a:rPr>
              <a:t>.</a:t>
            </a:r>
          </a:p>
          <a:p>
            <a:pPr algn="just">
              <a:lnSpc>
                <a:spcPct val="170000"/>
              </a:lnSpc>
            </a:pPr>
            <a:r>
              <a:rPr lang="en-IN" sz="1900" dirty="0" smtClean="0">
                <a:latin typeface="Times New Roman" pitchFamily="18" charset="0"/>
                <a:cs typeface="Times New Roman" pitchFamily="18" charset="0"/>
              </a:rPr>
              <a:t>9. O’Rourke</a:t>
            </a:r>
            <a:r>
              <a:rPr lang="en-IN" sz="1900" dirty="0" smtClean="0">
                <a:latin typeface="Times New Roman" pitchFamily="18" charset="0"/>
                <a:cs typeface="Times New Roman" pitchFamily="18" charset="0"/>
              </a:rPr>
              <a:t>, A. A new politics of engagement: Shareholder activism for corporate social responsibility. Bus. </a:t>
            </a:r>
            <a:r>
              <a:rPr lang="en-IN" sz="1900" dirty="0" err="1" smtClean="0">
                <a:latin typeface="Times New Roman" pitchFamily="18" charset="0"/>
                <a:cs typeface="Times New Roman" pitchFamily="18" charset="0"/>
              </a:rPr>
              <a:t>Strat</a:t>
            </a:r>
            <a:r>
              <a:rPr lang="en-IN" sz="1900" dirty="0" smtClean="0">
                <a:latin typeface="Times New Roman" pitchFamily="18" charset="0"/>
                <a:cs typeface="Times New Roman" pitchFamily="18" charset="0"/>
              </a:rPr>
              <a:t>. Environ. 2003, 12, 227–239.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10. </a:t>
            </a:r>
            <a:r>
              <a:rPr lang="en-IN" sz="1900" dirty="0" smtClean="0">
                <a:latin typeface="Times New Roman" pitchFamily="18" charset="0"/>
                <a:cs typeface="Times New Roman" pitchFamily="18" charset="0"/>
              </a:rPr>
              <a:t>Lam, J.S.L. Designing a sustainable maritime supply chain: A hybrid QFD–ANP approach. Transp. Res. Part E </a:t>
            </a:r>
            <a:r>
              <a:rPr lang="en-IN" sz="1900" dirty="0" err="1" smtClean="0">
                <a:latin typeface="Times New Roman" pitchFamily="18" charset="0"/>
                <a:cs typeface="Times New Roman" pitchFamily="18" charset="0"/>
              </a:rPr>
              <a:t>Logist</a:t>
            </a:r>
            <a:r>
              <a:rPr lang="en-IN" sz="1900" dirty="0" smtClean="0">
                <a:latin typeface="Times New Roman" pitchFamily="18" charset="0"/>
                <a:cs typeface="Times New Roman" pitchFamily="18" charset="0"/>
              </a:rPr>
              <a:t>. Transp. Rev. 2015, 78, 70–81.</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1011</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Technology solutions for decarbonization of maritime industry as per IMO CHG startegy</vt:lpstr>
      <vt:lpstr>Abstract</vt:lpstr>
      <vt:lpstr>Slide 3</vt:lpstr>
      <vt:lpstr>Slide 4</vt:lpstr>
      <vt:lpstr>Existing System</vt:lpstr>
      <vt:lpstr>Disadvantage of Existing System</vt:lpstr>
      <vt:lpstr>PROPOSED SYSTEM :</vt:lpstr>
      <vt:lpstr>ADVANTAGE</vt:lpstr>
      <vt:lpstr>Block Diagram</vt:lpstr>
      <vt:lpstr>SOFTWARE REQUIREMENTS:</vt:lpstr>
      <vt:lpstr>HARDWARE REQUIREMENTS:</vt:lpstr>
      <vt:lpstr>CONCLUSION</vt:lpstr>
      <vt:lpstr>Slide 13</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2022-04-20T09:01:04Z</dcterms:modified>
</cp:coreProperties>
</file>