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Identification of reduction in carbon footprint using new technologies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Climate change and global warming are internationally recognized as current issues, driving negative effects on humanity, and being mainly caused by GHG emissions generated both from industrial activities, and from other anthropogenic activities. Restoring the ecological balance requires urgent action to reduce GHG emissions. In this respect, the European Union has set the target to reduce the GHG emissions by 20% until 2020, compared to 1990 level. This paper presents a methodology to develop a model for carbon footprint calculation, for assessing and reducing GHG emissions generated by European funds financed projects.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construction industry is known for its conservative nature, so widespread substitution is likely to be a success only if the new materials are superior to existing ones.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exist opportunities for the development of new materials that can capture CO2 from ultra-dilute gas streams and also, operate under a wide degree range of humidity.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needs to be seen as a compliment to intermittent renewable power sources and an ancillary to the existing grids.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process analysis is a bottom-up approach to analyze a product from creation to the end of its life, taking into account direct and some secondary emissions, but having the disadvantage of double counting.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EIO involves a top-down approach and is applied on </a:t>
            </a:r>
            <a:r>
              <a:rPr lang="en-IN" sz="2000" dirty="0" err="1" smtClean="0">
                <a:latin typeface="Times New Roman" pitchFamily="18" charset="0"/>
                <a:cs typeface="Times New Roman" pitchFamily="18" charset="0"/>
              </a:rPr>
              <a:t>sectoral</a:t>
            </a:r>
            <a:r>
              <a:rPr lang="en-IN" sz="2000" dirty="0" smtClean="0">
                <a:latin typeface="Times New Roman" pitchFamily="18" charset="0"/>
                <a:cs typeface="Times New Roman" pitchFamily="18" charset="0"/>
              </a:rPr>
              <a:t> level, expanding boundaries and eliminating the problem of double counting.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concept began to be publicized independently, since 2005 and refers to the impact of human activities on the environment and especially on the climatic conditions, in terms of greenhouse gases emissions.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uses both mathematical approaches and suggested software as a more practical industrial method considering the complexity of the existing systems.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focuses on addressing the UN sustainable development goal—SDG 7, that emphasizes access to affordable, reliable, sustainable and modern energy for all and adopts a two-fold approach of first measuring the CO2 emissions and second monitoring the CO2 emissions to calculate carbon footprints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capable of </a:t>
            </a:r>
            <a:r>
              <a:rPr lang="en-IN" sz="2000" dirty="0" err="1" smtClean="0">
                <a:latin typeface="Times New Roman" pitchFamily="18" charset="0"/>
                <a:cs typeface="Times New Roman" pitchFamily="18" charset="0"/>
              </a:rPr>
              <a:t>unraveling</a:t>
            </a:r>
            <a:r>
              <a:rPr lang="en-IN" sz="2000" dirty="0" smtClean="0">
                <a:latin typeface="Times New Roman" pitchFamily="18" charset="0"/>
                <a:cs typeface="Times New Roman" pitchFamily="18" charset="0"/>
              </a:rPr>
              <a:t> Green ITs as a greenhouse gas emission game change in the world is two-fold.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304800"/>
            <a:ext cx="7866888" cy="6400800"/>
          </a:xfrm>
        </p:spPr>
        <p:txBody>
          <a:bodyPr>
            <a:noAutofit/>
          </a:bodyPr>
          <a:lstStyle/>
          <a:p>
            <a:pPr algn="just">
              <a:lnSpc>
                <a:spcPct val="150000"/>
              </a:lnSpc>
            </a:pPr>
            <a:r>
              <a:rPr lang="en-IN" sz="1900" dirty="0" smtClean="0">
                <a:latin typeface="Times New Roman" pitchFamily="18" charset="0"/>
                <a:cs typeface="Times New Roman" pitchFamily="18" charset="0"/>
              </a:rPr>
              <a:t>Some experts believe that the market for trading carbon emissions can be a beneficial demarche both for companies and also for the planet in the long term, because it involves an efficient and rapid method for emissions reduction in the energy industry.</a:t>
            </a:r>
          </a:p>
          <a:p>
            <a:pPr algn="just">
              <a:lnSpc>
                <a:spcPct val="150000"/>
              </a:lnSpc>
              <a:buNone/>
            </a:pP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The measures implemented by Romania to reduce GHG emissions include Joint Implementation (JI) projects, in collaboration with other states, to achieve the technology transfer for GHG decreasing and for energy efficiency, improvement of environmental quality and biodiversity conservation. </a:t>
            </a:r>
          </a:p>
          <a:p>
            <a:pPr algn="just">
              <a:lnSpc>
                <a:spcPct val="150000"/>
              </a:lnSpc>
              <a:buNone/>
            </a:pP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It is a model for carbon footprint analysis of an investment project, that can be presented along with cost-benefit analysis and economic efficiency indicators, such as NPV and IRR.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1" y="1676400"/>
            <a:ext cx="66294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8382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proposed model will provide the basis for a decision making process on choosing a construction option with lower carbon emissions, ever since the planning and design phase. The same issue can be applied for the operating period, by identification of high emissions points and intervening for improvement. However, we consider that the carbon footprint should not be used as a singular and exclusive indicator of sustainability, but together with other complementary indicators that can demonstrate the real impact of the project on both the environment and the society. Along with emissions monitoring, also maintaining and developing carbon sequestration capacity are necessary, particularly by regulating and promoting protected areas.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Aichele</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Felbermayr</a:t>
            </a:r>
            <a:r>
              <a:rPr lang="en-IN" sz="2000" dirty="0" smtClean="0">
                <a:latin typeface="Times New Roman" pitchFamily="18" charset="0"/>
                <a:cs typeface="Times New Roman" pitchFamily="18" charset="0"/>
              </a:rPr>
              <a:t>, G. (2011) Kyoto and the Carbon Footprint of Nations, IFO Working Paper No. 103. </a:t>
            </a:r>
          </a:p>
          <a:p>
            <a:pPr algn="just">
              <a:lnSpc>
                <a:spcPct val="160000"/>
              </a:lnSpc>
            </a:pPr>
            <a:r>
              <a:rPr lang="en-IN" sz="2000" dirty="0" smtClean="0">
                <a:latin typeface="Times New Roman" pitchFamily="18" charset="0"/>
                <a:cs typeface="Times New Roman" pitchFamily="18" charset="0"/>
              </a:rPr>
              <a:t>ANPM (2011) </a:t>
            </a:r>
            <a:r>
              <a:rPr lang="en-IN" sz="2000" dirty="0" err="1" smtClean="0">
                <a:latin typeface="Times New Roman" pitchFamily="18" charset="0"/>
                <a:cs typeface="Times New Roman" pitchFamily="18" charset="0"/>
              </a:rPr>
              <a:t>Raport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Anual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privind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starea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mediului</a:t>
            </a:r>
            <a:r>
              <a:rPr lang="en-IN" sz="2000" dirty="0" smtClean="0">
                <a:latin typeface="Times New Roman" pitchFamily="18" charset="0"/>
                <a:cs typeface="Times New Roman" pitchFamily="18" charset="0"/>
              </a:rPr>
              <a:t> in Romania. </a:t>
            </a:r>
          </a:p>
          <a:p>
            <a:pPr algn="just">
              <a:lnSpc>
                <a:spcPct val="160000"/>
              </a:lnSpc>
            </a:pPr>
            <a:r>
              <a:rPr lang="en-IN" sz="2000" dirty="0" err="1" smtClean="0">
                <a:latin typeface="Times New Roman" pitchFamily="18" charset="0"/>
                <a:cs typeface="Times New Roman" pitchFamily="18" charset="0"/>
              </a:rPr>
              <a:t>Ercin</a:t>
            </a:r>
            <a:r>
              <a:rPr lang="en-IN" sz="2000" dirty="0" smtClean="0">
                <a:latin typeface="Times New Roman" pitchFamily="18" charset="0"/>
                <a:cs typeface="Times New Roman" pitchFamily="18" charset="0"/>
              </a:rPr>
              <a:t>, A.E.; Hoekstra, A.Y. (2012) Carbon and Water Footprints - Concepts, Methodologies and Policy Responses. Paris: United Nations Educational, Scientific and Cultural Organization.</a:t>
            </a:r>
          </a:p>
          <a:p>
            <a:pPr algn="just">
              <a:lnSpc>
                <a:spcPct val="160000"/>
              </a:lnSpc>
            </a:pPr>
            <a:r>
              <a:rPr lang="en-IN" sz="2000" dirty="0" smtClean="0">
                <a:latin typeface="Times New Roman" pitchFamily="18" charset="0"/>
                <a:cs typeface="Times New Roman" pitchFamily="18" charset="0"/>
              </a:rPr>
              <a:t>IEA (2012) CO2 emissions from fuel combustion Highlights, OECD/ International Energy Agency.</a:t>
            </a:r>
          </a:p>
          <a:p>
            <a:pPr algn="just">
              <a:lnSpc>
                <a:spcPct val="160000"/>
              </a:lnSpc>
            </a:pPr>
            <a:r>
              <a:rPr lang="en-IN" sz="2000" dirty="0" smtClean="0">
                <a:latin typeface="Times New Roman" pitchFamily="18" charset="0"/>
                <a:cs typeface="Times New Roman" pitchFamily="18" charset="0"/>
              </a:rPr>
              <a:t>Kenny, T.; Gray, N.F. (2009) Comparative performance of six carbon footprint models for use in Ireland, Environmental Impact Assessment Review, 29, 1-6.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70000"/>
              </a:lnSpc>
            </a:pPr>
            <a:r>
              <a:rPr lang="en-IN" sz="1900" dirty="0" smtClean="0">
                <a:latin typeface="Times New Roman" pitchFamily="18" charset="0"/>
                <a:cs typeface="Times New Roman" pitchFamily="18" charset="0"/>
              </a:rPr>
              <a:t>Matthews, H.S.; Weber, C., Hendrickson, C. (2008) Estimating Carbon Footprints with Input-Output Models, International Input-Output Meeting on Managing the Environment, 9 (11), 1-10 </a:t>
            </a:r>
          </a:p>
          <a:p>
            <a:pPr algn="just">
              <a:lnSpc>
                <a:spcPct val="170000"/>
              </a:lnSpc>
            </a:pPr>
            <a:r>
              <a:rPr lang="en-IN" sz="1900" dirty="0" smtClean="0">
                <a:latin typeface="Times New Roman" pitchFamily="18" charset="0"/>
                <a:cs typeface="Times New Roman" pitchFamily="18" charset="0"/>
              </a:rPr>
              <a:t>PWC (2012) Too late for two degrees? Low carbon economy index 2012. </a:t>
            </a:r>
          </a:p>
          <a:p>
            <a:pPr algn="just">
              <a:lnSpc>
                <a:spcPct val="170000"/>
              </a:lnSpc>
            </a:pPr>
            <a:r>
              <a:rPr lang="en-IN" sz="1900" dirty="0" err="1" smtClean="0">
                <a:latin typeface="Times New Roman" pitchFamily="18" charset="0"/>
                <a:cs typeface="Times New Roman" pitchFamily="18" charset="0"/>
              </a:rPr>
              <a:t>Suryata</a:t>
            </a:r>
            <a:r>
              <a:rPr lang="en-IN" sz="1900" dirty="0" smtClean="0">
                <a:latin typeface="Times New Roman" pitchFamily="18" charset="0"/>
                <a:cs typeface="Times New Roman" pitchFamily="18" charset="0"/>
              </a:rPr>
              <a:t>, I. (2010) Carbon Footprint Assessment and Its Reduction Efforts: The Case of Blue Lagoon Company, Master thesis - Reykjavik Energy Graduate School of Sustainable Systems, Reykjavik University &amp; University of Iceland. </a:t>
            </a:r>
          </a:p>
          <a:p>
            <a:pPr algn="just">
              <a:lnSpc>
                <a:spcPct val="170000"/>
              </a:lnSpc>
            </a:pPr>
            <a:r>
              <a:rPr lang="en-IN" sz="1900" dirty="0" err="1" smtClean="0">
                <a:latin typeface="Times New Roman" pitchFamily="18" charset="0"/>
                <a:cs typeface="Times New Roman" pitchFamily="18" charset="0"/>
              </a:rPr>
              <a:t>Wiedmann</a:t>
            </a:r>
            <a:r>
              <a:rPr lang="en-IN" sz="1900" dirty="0" smtClean="0">
                <a:latin typeface="Times New Roman" pitchFamily="18" charset="0"/>
                <a:cs typeface="Times New Roman" pitchFamily="18" charset="0"/>
              </a:rPr>
              <a:t>, T. and Barrett, J. (2010) A Greenhouse Gas Footprint Analysis of UK Central Government 1990-2008, London: Department for Environment, Food and Rural Affairs</a:t>
            </a:r>
          </a:p>
          <a:p>
            <a:pPr algn="just">
              <a:lnSpc>
                <a:spcPct val="170000"/>
              </a:lnSpc>
            </a:pPr>
            <a:r>
              <a:rPr lang="en-IN" sz="1900" dirty="0" smtClean="0">
                <a:latin typeface="Times New Roman" pitchFamily="18" charset="0"/>
                <a:cs typeface="Times New Roman" pitchFamily="18" charset="0"/>
              </a:rPr>
              <a:t>WWF (2009) Calculating the World Bank footprint: the WWF methodology.</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913</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Identification of reduction in carbon footprint using new technologies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2022-04-18T11:19:14Z</dcterms:modified>
</cp:coreProperties>
</file>