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33"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Green Transformation of ports to achieve Net Zero Carbon Emissions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Ports form a vital link in the global maritime supply chain, and adherence to the UN sustainable goals in each port development and operation is all-important.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Improving </a:t>
            </a:r>
            <a:r>
              <a:rPr lang="en-IN" sz="2000" dirty="0" smtClean="0">
                <a:latin typeface="Times New Roman" pitchFamily="18" charset="0"/>
                <a:cs typeface="Times New Roman" pitchFamily="18" charset="0"/>
              </a:rPr>
              <a:t>the sustainability performance of port infrastructure requires identifying all relevant aspects of sustainability, defining suitable performance measures, applying tools for quantification, and proposing intervention measures if needed.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a framework for assessing and managing the sustainability performance of port infrastructure incorporating these elements.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85800"/>
            <a:ext cx="7714488" cy="5334000"/>
          </a:xfrm>
        </p:spPr>
        <p:txBody>
          <a:bodyPr>
            <a:noAutofit/>
          </a:bodyPr>
          <a:lstStyle/>
          <a:p>
            <a:pPr algn="just">
              <a:lnSpc>
                <a:spcPct val="150000"/>
              </a:lnSpc>
            </a:pPr>
            <a:r>
              <a:rPr lang="en-IN" sz="2000" dirty="0" smtClean="0">
                <a:latin typeface="Times New Roman" pitchFamily="18" charset="0"/>
                <a:cs typeface="Times New Roman" pitchFamily="18" charset="0"/>
              </a:rPr>
              <a:t>We apply the framework to quay walls in the Port of Rotterdam (</a:t>
            </a:r>
            <a:r>
              <a:rPr lang="en-IN" sz="2000" dirty="0" err="1" smtClean="0">
                <a:latin typeface="Times New Roman" pitchFamily="18" charset="0"/>
                <a:cs typeface="Times New Roman" pitchFamily="18" charset="0"/>
              </a:rPr>
              <a:t>PoR</a:t>
            </a:r>
            <a:r>
              <a:rPr lang="en-IN" sz="2000" dirty="0" smtClean="0">
                <a:latin typeface="Times New Roman" pitchFamily="18" charset="0"/>
                <a:cs typeface="Times New Roman" pitchFamily="18" charset="0"/>
              </a:rPr>
              <a:t>); however, the information to assess only four out of fourteen sustainability themes was available.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fact underlines the need for sustainability monitoring and reporting. We also present a case study of a quay wall in </a:t>
            </a:r>
            <a:r>
              <a:rPr lang="en-IN" sz="2000" dirty="0" err="1" smtClean="0">
                <a:latin typeface="Times New Roman" pitchFamily="18" charset="0"/>
                <a:cs typeface="Times New Roman" pitchFamily="18" charset="0"/>
              </a:rPr>
              <a:t>PoR.</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vision of </a:t>
            </a:r>
            <a:r>
              <a:rPr lang="en-IN" sz="2000" dirty="0" err="1" smtClean="0">
                <a:latin typeface="Times New Roman" pitchFamily="18" charset="0"/>
                <a:cs typeface="Times New Roman" pitchFamily="18" charset="0"/>
              </a:rPr>
              <a:t>PoR</a:t>
            </a:r>
            <a:r>
              <a:rPr lang="en-IN" sz="2000" dirty="0" smtClean="0">
                <a:latin typeface="Times New Roman" pitchFamily="18" charset="0"/>
                <a:cs typeface="Times New Roman" pitchFamily="18" charset="0"/>
              </a:rPr>
              <a:t> and literature, the sustainability theme ‘air pollutants’ was given priority, the selected performance measure being the Greenhouse Gas (GHG) emissions.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fontScale="62500" lnSpcReduction="20000"/>
          </a:bodyPr>
          <a:lstStyle/>
          <a:p>
            <a:pPr algn="just">
              <a:lnSpc>
                <a:spcPct val="150000"/>
              </a:lnSpc>
            </a:pPr>
            <a:r>
              <a:rPr lang="en-IN" dirty="0" err="1" smtClean="0">
                <a:latin typeface="Times New Roman" pitchFamily="18" charset="0"/>
                <a:cs typeface="Times New Roman" pitchFamily="18" charset="0"/>
              </a:rPr>
              <a:t>Dubocalc</a:t>
            </a:r>
            <a:r>
              <a:rPr lang="en-IN" dirty="0" smtClean="0">
                <a:latin typeface="Times New Roman" pitchFamily="18" charset="0"/>
                <a:cs typeface="Times New Roman" pitchFamily="18" charset="0"/>
              </a:rPr>
              <a:t> was chosen as a quantification tool and estimated a total emission of 1.9 </a:t>
            </a:r>
            <a:r>
              <a:rPr lang="en-IN" dirty="0" err="1" smtClean="0">
                <a:latin typeface="Times New Roman" pitchFamily="18" charset="0"/>
                <a:cs typeface="Times New Roman" pitchFamily="18" charset="0"/>
              </a:rPr>
              <a:t>kt</a:t>
            </a:r>
            <a:r>
              <a:rPr lang="en-IN" dirty="0" smtClean="0">
                <a:latin typeface="Times New Roman" pitchFamily="18" charset="0"/>
                <a:cs typeface="Times New Roman" pitchFamily="18" charset="0"/>
              </a:rPr>
              <a:t> of CO2eq for a 100-m length of quay wall over a 100-year lifecycle. </a:t>
            </a:r>
          </a:p>
          <a:p>
            <a:pPr algn="just">
              <a:lnSpc>
                <a:spcPct val="150000"/>
              </a:lnSpc>
              <a:buNone/>
            </a:pPr>
            <a:endParaRPr lang="en-IN" dirty="0" smtClean="0">
              <a:latin typeface="Times New Roman" pitchFamily="18" charset="0"/>
              <a:cs typeface="Times New Roman" pitchFamily="18" charset="0"/>
            </a:endParaRPr>
          </a:p>
          <a:p>
            <a:pPr algn="just">
              <a:lnSpc>
                <a:spcPct val="150000"/>
              </a:lnSpc>
            </a:pPr>
            <a:r>
              <a:rPr lang="en-IN" dirty="0" smtClean="0">
                <a:latin typeface="Times New Roman" pitchFamily="18" charset="0"/>
                <a:cs typeface="Times New Roman" pitchFamily="18" charset="0"/>
              </a:rPr>
              <a:t>The measures proposed to achieve climate neutrality in 2050 include using renewable energy for the Impressed Current </a:t>
            </a:r>
            <a:r>
              <a:rPr lang="en-IN" dirty="0" err="1" smtClean="0">
                <a:latin typeface="Times New Roman" pitchFamily="18" charset="0"/>
                <a:cs typeface="Times New Roman" pitchFamily="18" charset="0"/>
              </a:rPr>
              <a:t>Cathodic</a:t>
            </a:r>
            <a:r>
              <a:rPr lang="en-IN" dirty="0" smtClean="0">
                <a:latin typeface="Times New Roman" pitchFamily="18" charset="0"/>
                <a:cs typeface="Times New Roman" pitchFamily="18" charset="0"/>
              </a:rPr>
              <a:t> Protection and the temporary drainage systems, electrified transport and machinery, hydrogen as dredging fuel, and steel with hydrogen as a reduction-agent in the future. </a:t>
            </a:r>
            <a:endParaRPr lang="en-IN" dirty="0" smtClean="0">
              <a:latin typeface="Times New Roman" pitchFamily="18" charset="0"/>
              <a:cs typeface="Times New Roman" pitchFamily="18" charset="0"/>
            </a:endParaRPr>
          </a:p>
          <a:p>
            <a:pPr algn="just">
              <a:lnSpc>
                <a:spcPct val="150000"/>
              </a:lnSpc>
              <a:buNone/>
            </a:pPr>
            <a:endParaRPr lang="en-IN" dirty="0" smtClean="0">
              <a:latin typeface="Times New Roman" pitchFamily="18" charset="0"/>
              <a:cs typeface="Times New Roman" pitchFamily="18" charset="0"/>
            </a:endParaRPr>
          </a:p>
          <a:p>
            <a:pPr algn="just">
              <a:lnSpc>
                <a:spcPct val="150000"/>
              </a:lnSpc>
            </a:pPr>
            <a:r>
              <a:rPr lang="en-IN" dirty="0" smtClean="0">
                <a:latin typeface="Times New Roman" pitchFamily="18" charset="0"/>
                <a:cs typeface="Times New Roman" pitchFamily="18" charset="0"/>
              </a:rPr>
              <a:t>These </a:t>
            </a:r>
            <a:r>
              <a:rPr lang="en-IN" dirty="0" smtClean="0">
                <a:latin typeface="Times New Roman" pitchFamily="18" charset="0"/>
                <a:cs typeface="Times New Roman" pitchFamily="18" charset="0"/>
              </a:rPr>
              <a:t>could result in a total GHG reduction of 86% by the year 2050</a:t>
            </a:r>
            <a:r>
              <a:rPr lang="en-IN"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620000" cy="6172200"/>
          </a:xfrm>
        </p:spPr>
        <p:txBody>
          <a:bodyPr>
            <a:noAutofit/>
          </a:bodyPr>
          <a:lstStyle/>
          <a:p>
            <a:pPr algn="just">
              <a:lnSpc>
                <a:spcPct val="150000"/>
              </a:lnSpc>
            </a:pPr>
            <a:r>
              <a:rPr lang="en-IN" sz="2000" dirty="0" smtClean="0">
                <a:latin typeface="Times New Roman" pitchFamily="18" charset="0"/>
                <a:cs typeface="Times New Roman" pitchFamily="18" charset="0"/>
              </a:rPr>
              <a:t>While many ports choose not to act beyond complying with existing environmental regulations in their city, region or country, in many cases they have exercised their potential for addressing both social and environmental externalities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to governments and regulatory bodies, national, regional and international port organisations exist that are working towards more sustainable activities.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is a lack of evidence in the available literature regarding </a:t>
            </a:r>
            <a:r>
              <a:rPr lang="en-IN" sz="2000" dirty="0" smtClean="0">
                <a:latin typeface="Times New Roman" pitchFamily="18" charset="0"/>
                <a:cs typeface="Times New Roman" pitchFamily="18" charset="0"/>
              </a:rPr>
              <a:t>these technologies </a:t>
            </a:r>
            <a:r>
              <a:rPr lang="en-IN" sz="2000" dirty="0" smtClean="0">
                <a:latin typeface="Times New Roman" pitchFamily="18" charset="0"/>
                <a:cs typeface="Times New Roman" pitchFamily="18" charset="0"/>
              </a:rPr>
              <a:t>due to the limited number of available studies; the existing </a:t>
            </a:r>
            <a:r>
              <a:rPr lang="en-IN" sz="2000" dirty="0" smtClean="0">
                <a:latin typeface="Times New Roman" pitchFamily="18" charset="0"/>
                <a:cs typeface="Times New Roman" pitchFamily="18" charset="0"/>
              </a:rPr>
              <a:t>ones </a:t>
            </a:r>
            <a:r>
              <a:rPr lang="en-IN" sz="2000" dirty="0" smtClean="0">
                <a:latin typeface="Times New Roman" pitchFamily="18" charset="0"/>
                <a:cs typeface="Times New Roman" pitchFamily="18" charset="0"/>
              </a:rPr>
              <a:t>prove the great potential for energy savings and GHG emissions diminishing.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More and more, project stakeholders, and civil society in general, are demanding and expecting sustainability to be integrated into infrastructure projects, which inevitably result in adverse environmental and social impacts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will be a shift from reporting impact to reporting and managing </a:t>
            </a:r>
            <a:r>
              <a:rPr lang="en-IN" sz="2000" dirty="0" smtClean="0">
                <a:latin typeface="Times New Roman" pitchFamily="18" charset="0"/>
                <a:cs typeface="Times New Roman" pitchFamily="18" charset="0"/>
              </a:rPr>
              <a:t>performance.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will help monitor the impact of the applied intervention measures and oversee if the targets will be achieved.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77240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t>
            </a:r>
            <a:r>
              <a:rPr lang="en-IN" sz="2000" dirty="0" smtClean="0">
                <a:latin typeface="Times New Roman" pitchFamily="18" charset="0"/>
                <a:cs typeface="Times New Roman" pitchFamily="18" charset="0"/>
              </a:rPr>
              <a:t>technologies </a:t>
            </a:r>
            <a:r>
              <a:rPr lang="en-IN" sz="2000" dirty="0" smtClean="0">
                <a:latin typeface="Times New Roman" pitchFamily="18" charset="0"/>
                <a:cs typeface="Times New Roman" pitchFamily="18" charset="0"/>
              </a:rPr>
              <a:t>and techniques have many positive side-effects for the ports, such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less traffic congestion and waiting times, that contribute to the ultimate goal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diminishing their environmental footprint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study also identifies green policies for policymakers, proposes </a:t>
            </a:r>
            <a:r>
              <a:rPr lang="en-IN" sz="2000" dirty="0" smtClean="0">
                <a:latin typeface="Times New Roman" pitchFamily="18" charset="0"/>
                <a:cs typeface="Times New Roman" pitchFamily="18" charset="0"/>
              </a:rPr>
              <a:t>an indicative </a:t>
            </a:r>
            <a:r>
              <a:rPr lang="en-IN" sz="2000" dirty="0" smtClean="0">
                <a:latin typeface="Times New Roman" pitchFamily="18" charset="0"/>
                <a:cs typeface="Times New Roman" pitchFamily="18" charset="0"/>
              </a:rPr>
              <a:t>step-by-step priority plan for port decision-makers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research uptake and utilization of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measures and techniques; the ports need to pass from the inception to the </a:t>
            </a:r>
            <a:r>
              <a:rPr lang="en-IN" sz="2000" dirty="0" smtClean="0">
                <a:latin typeface="Times New Roman" pitchFamily="18" charset="0"/>
                <a:cs typeface="Times New Roman" pitchFamily="18" charset="0"/>
              </a:rPr>
              <a:t>implementation </a:t>
            </a:r>
            <a:r>
              <a:rPr lang="en-IN" sz="2000" dirty="0" smtClean="0">
                <a:latin typeface="Times New Roman" pitchFamily="18" charset="0"/>
                <a:cs typeface="Times New Roman" pitchFamily="18" charset="0"/>
              </a:rPr>
              <a:t>stage.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algn="just">
              <a:lnSpc>
                <a:spcPct val="150000"/>
              </a:lnSpc>
            </a:pPr>
            <a:r>
              <a:rPr lang="en-IN" sz="2000" dirty="0" smtClean="0">
                <a:latin typeface="Times New Roman" pitchFamily="18" charset="0"/>
                <a:cs typeface="Times New Roman" pitchFamily="18" charset="0"/>
              </a:rPr>
              <a:t>The multi-perspective character of sustainability, the variety of goals and stakeholders involved, the lack of appropriate performance indicators and suitable measurement tools present a challenge for integrating sustainability performance into </a:t>
            </a:r>
            <a:r>
              <a:rPr lang="en-IN" sz="2000" dirty="0" smtClean="0">
                <a:latin typeface="Times New Roman" pitchFamily="18" charset="0"/>
                <a:cs typeface="Times New Roman" pitchFamily="18" charset="0"/>
              </a:rPr>
              <a:t>business.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current global trends in sustainability performance indicate that sustainable practices will form a part of an organisation’s core strategy.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strategic objective is to evaluate and improve the sustainability performance of the infrastructure assets.</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81200" y="1600200"/>
            <a:ext cx="60198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295400"/>
            <a:ext cx="7498080" cy="4800600"/>
          </a:xfrm>
        </p:spPr>
        <p:txBody>
          <a:bodyPr>
            <a:noAutofit/>
          </a:bodyPr>
          <a:lstStyle/>
          <a:p>
            <a:pPr algn="just">
              <a:lnSpc>
                <a:spcPct val="150000"/>
              </a:lnSpc>
            </a:pPr>
            <a:r>
              <a:rPr lang="en-IN" sz="2000" dirty="0" smtClean="0">
                <a:latin typeface="Times New Roman" pitchFamily="18" charset="0"/>
                <a:cs typeface="Times New Roman" pitchFamily="18" charset="0"/>
              </a:rPr>
              <a:t>A framework for assessing and managing the sustainability performance of port infrastructure is presented in the paper.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a framework will help an organisation to deal with the numerous dimensions of sustainability systematically.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a:t>
            </a:r>
            <a:r>
              <a:rPr lang="en-IN" sz="2000" dirty="0" smtClean="0">
                <a:latin typeface="Times New Roman" pitchFamily="18" charset="0"/>
                <a:cs typeface="Times New Roman" pitchFamily="18" charset="0"/>
              </a:rPr>
              <a:t>identifying the relevant aspects of sustainability pertinent for port infrastructure, performance measures, and targets are selected.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rmAutofit/>
          </a:bodyPr>
          <a:lstStyle/>
          <a:p>
            <a:pPr algn="just">
              <a:lnSpc>
                <a:spcPct val="150000"/>
              </a:lnSpc>
            </a:pPr>
            <a:r>
              <a:rPr lang="en-IN" sz="2000" dirty="0" smtClean="0">
                <a:latin typeface="Times New Roman" pitchFamily="18" charset="0"/>
                <a:cs typeface="Times New Roman" pitchFamily="18" charset="0"/>
              </a:rPr>
              <a:t>By comparing the current state of an infrastructure element with the desired state for pre-specified sustainability themes, sustainability performance can be evaluated.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framework was applied to quay walls in the Port of Rotterdam, but only four out of fourteen sustainability themes could be further assessed due to a lack of information.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finding underlines the need for sustainability monitoring and reporting and further research into standardised quantification tools.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Brundtland</a:t>
            </a:r>
            <a:r>
              <a:rPr lang="en-IN" sz="1800" dirty="0" smtClean="0">
                <a:latin typeface="Times New Roman" pitchFamily="18" charset="0"/>
                <a:cs typeface="Times New Roman" pitchFamily="18" charset="0"/>
              </a:rPr>
              <a:t>, G.H. Our common future: Call for action. Environ. </a:t>
            </a:r>
            <a:r>
              <a:rPr lang="en-IN" sz="1800" dirty="0" err="1" smtClean="0">
                <a:latin typeface="Times New Roman" pitchFamily="18" charset="0"/>
                <a:cs typeface="Times New Roman" pitchFamily="18" charset="0"/>
              </a:rPr>
              <a:t>Conserv</a:t>
            </a:r>
            <a:r>
              <a:rPr lang="en-IN" sz="1800" dirty="0" smtClean="0">
                <a:latin typeface="Times New Roman" pitchFamily="18" charset="0"/>
                <a:cs typeface="Times New Roman" pitchFamily="18" charset="0"/>
              </a:rPr>
              <a:t>. 1987, 14, 291–294. </a:t>
            </a: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AAPA. An Environmental Management System (EMS) Primer for Ports: Advancing Port Sustainability; U.S. Environmental Protection Agency in partnership with American Association of Port Authorities (</a:t>
            </a:r>
            <a:r>
              <a:rPr lang="en-IN" sz="1800" dirty="0" err="1" smtClean="0">
                <a:latin typeface="Times New Roman" pitchFamily="18" charset="0"/>
                <a:cs typeface="Times New Roman" pitchFamily="18" charset="0"/>
              </a:rPr>
              <a:t>Tech.Rep</a:t>
            </a:r>
            <a:r>
              <a:rPr lang="en-IN" sz="1800" dirty="0" smtClean="0">
                <a:latin typeface="Times New Roman" pitchFamily="18" charset="0"/>
                <a:cs typeface="Times New Roman" pitchFamily="18" charset="0"/>
              </a:rPr>
              <a:t>.): 2007</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Vos</a:t>
            </a:r>
            <a:r>
              <a:rPr lang="en-IN" sz="1800" dirty="0" smtClean="0">
                <a:latin typeface="Times New Roman" pitchFamily="18" charset="0"/>
                <a:cs typeface="Times New Roman" pitchFamily="18" charset="0"/>
              </a:rPr>
              <a:t>, R.O. Defining sustainability: A conceptual orientation. J. Chem. Technol. </a:t>
            </a:r>
            <a:r>
              <a:rPr lang="en-IN" sz="1800" dirty="0" err="1" smtClean="0">
                <a:latin typeface="Times New Roman" pitchFamily="18" charset="0"/>
                <a:cs typeface="Times New Roman" pitchFamily="18" charset="0"/>
              </a:rPr>
              <a:t>Biotechnol</a:t>
            </a:r>
            <a:r>
              <a:rPr lang="en-IN" sz="1800" dirty="0" smtClean="0">
                <a:latin typeface="Times New Roman" pitchFamily="18" charset="0"/>
                <a:cs typeface="Times New Roman" pitchFamily="18" charset="0"/>
              </a:rPr>
              <a:t>. 2007, 82, 334–339. </a:t>
            </a: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Nigri</a:t>
            </a:r>
            <a:r>
              <a:rPr lang="en-IN" sz="1800" dirty="0" smtClean="0">
                <a:latin typeface="Times New Roman" pitchFamily="18" charset="0"/>
                <a:cs typeface="Times New Roman" pitchFamily="18" charset="0"/>
              </a:rPr>
              <a:t>, G.; Del </a:t>
            </a:r>
            <a:r>
              <a:rPr lang="en-IN" sz="1800" dirty="0" err="1" smtClean="0">
                <a:latin typeface="Times New Roman" pitchFamily="18" charset="0"/>
                <a:cs typeface="Times New Roman" pitchFamily="18" charset="0"/>
              </a:rPr>
              <a:t>Baldo</a:t>
            </a:r>
            <a:r>
              <a:rPr lang="en-IN" sz="1800" dirty="0" smtClean="0">
                <a:latin typeface="Times New Roman" pitchFamily="18" charset="0"/>
                <a:cs typeface="Times New Roman" pitchFamily="18" charset="0"/>
              </a:rPr>
              <a:t>, M. Sustainability Reporting and Performance Measurement Systems: How do Small- and Medium-Sized Benefit Corporations Manage Integration? Sustainability 2018, 10, 4499. </a:t>
            </a: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Schaltegger</a:t>
            </a:r>
            <a:r>
              <a:rPr lang="en-IN" sz="1800" dirty="0" smtClean="0">
                <a:latin typeface="Times New Roman" pitchFamily="18" charset="0"/>
                <a:cs typeface="Times New Roman" pitchFamily="18" charset="0"/>
              </a:rPr>
              <a:t>, S.; Burritt, R.L. Sustainability accounting for companies: Catchphrase or decision support for business leaders? J. World Bus. 2010, 45, 375–384.</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UNECE. Framework and Suggested Indicators to Measure Sustainable Development. Prepared by The Joint UNECE/</a:t>
            </a:r>
            <a:r>
              <a:rPr lang="en-IN" sz="1800" dirty="0" err="1" smtClean="0">
                <a:latin typeface="Times New Roman" pitchFamily="18" charset="0"/>
                <a:cs typeface="Times New Roman" pitchFamily="18" charset="0"/>
              </a:rPr>
              <a:t>Eurostat</a:t>
            </a:r>
            <a:r>
              <a:rPr lang="en-IN" sz="1800" dirty="0" smtClean="0">
                <a:latin typeface="Times New Roman" pitchFamily="18" charset="0"/>
                <a:cs typeface="Times New Roman" pitchFamily="18" charset="0"/>
              </a:rPr>
              <a:t>/OECD Task Force 2013</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7. PIANC. </a:t>
            </a:r>
            <a:r>
              <a:rPr lang="en-IN" sz="1800" dirty="0" err="1" smtClean="0">
                <a:latin typeface="Times New Roman" pitchFamily="18" charset="0"/>
                <a:cs typeface="Times New Roman" pitchFamily="18" charset="0"/>
              </a:rPr>
              <a:t>EnviCom</a:t>
            </a:r>
            <a:r>
              <a:rPr lang="en-IN" sz="1800" dirty="0" smtClean="0">
                <a:latin typeface="Times New Roman" pitchFamily="18" charset="0"/>
                <a:cs typeface="Times New Roman" pitchFamily="18" charset="0"/>
              </a:rPr>
              <a:t> 188: Carbon Management for Port and Navigation Infrastructure; PIANC: Brussels, Belgium,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Economist Intelligent Unit. Global Trends in Sustainability Performance Management. (accessed on 10 March 2021).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 Zhang, Y.; Kim, C.W.; Tee, K.F.; Lam, J.S.L. Optimal sustainable life cycle maintenance strategies for port infrastructures. J. Clean. Prod. 2017, 142, 1693–1709. </a:t>
            </a: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Lam, J.S.L.; </a:t>
            </a:r>
            <a:r>
              <a:rPr lang="en-IN" sz="1800" dirty="0" err="1" smtClean="0">
                <a:latin typeface="Times New Roman" pitchFamily="18" charset="0"/>
                <a:cs typeface="Times New Roman" pitchFamily="18" charset="0"/>
              </a:rPr>
              <a:t>Notteboom</a:t>
            </a:r>
            <a:r>
              <a:rPr lang="en-IN" sz="1800" dirty="0" smtClean="0">
                <a:latin typeface="Times New Roman" pitchFamily="18" charset="0"/>
                <a:cs typeface="Times New Roman" pitchFamily="18" charset="0"/>
              </a:rPr>
              <a:t>, T. The greening of ports: A comparison of port management tools used by leading ports in Asia and Europe. Transp. Rev. 2014, 34, 169–189.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1051</Words>
  <Application>Microsoft Office PowerPoint</Application>
  <PresentationFormat>On-screen Show (4:3)</PresentationFormat>
  <Paragraphs>77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Green Transformation of ports to achieve Net Zero Carbon Emissions</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Slide 13</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2022-04-20T10:46:06Z</dcterms:modified>
</cp:coreProperties>
</file>