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Development of business models for collection and utilization of single use plastics and various other industrial wastes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This study reviews the scientific literature for business models contributing to sustainable plastic management and suggests avenues for future research.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define sustainable plastic management (SPM) as any technique along the waste hierarchy seeking to minimize the environmental damage of plastic material.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Limited cases were found during the literature review, whereas many more SPM business models exist in practice,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a research gap.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Forty-four scientifically documented business models were identified and analyzed on the basis of business model component, sustainability, level of waste hierarchy and sustainable business model archetype.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results suggest that business models focus on recycling and creating value from waste, as well as the development of </a:t>
            </a:r>
            <a:r>
              <a:rPr lang="en-IN" sz="2000" dirty="0" err="1" smtClean="0">
                <a:latin typeface="Times New Roman" pitchFamily="18" charset="0"/>
                <a:cs typeface="Times New Roman" pitchFamily="18" charset="0"/>
              </a:rPr>
              <a:t>bioplastic</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Few cases qualified as triple bottom line businesses, as many reported environmental and economic, but not social, benefits. Circular economy business models were found in a quarter of all cases.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553200"/>
          </a:xfrm>
        </p:spPr>
        <p:txBody>
          <a:bodyPr>
            <a:noAutofit/>
          </a:bodyPr>
          <a:lstStyle/>
          <a:p>
            <a:pPr algn="just">
              <a:lnSpc>
                <a:spcPct val="170000"/>
              </a:lnSpc>
            </a:pPr>
            <a:r>
              <a:rPr lang="en-IN" sz="2000" dirty="0" smtClean="0">
                <a:latin typeface="Times New Roman" pitchFamily="18" charset="0"/>
                <a:cs typeface="Times New Roman" pitchFamily="18" charset="0"/>
              </a:rPr>
              <a:t>Finally, we present a synthesis of the barriers and opportunities for sustainable plastic management by the private sector.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Drivers include maintaining competitive advantage, accessing green customers, collaboration with stakeholders, and achieving efficiency improvements.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Barriers frequently mentioned were high costs, complexity of new systems, supply chain lock-in and low customer buy-in. Further research should expand the scale of SPM research, identify the enabling conditions for sustainable plastic management, and determine environmental impact.</a:t>
            </a: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highlights the urgent need to restructure existing recycling systems and policies on the production of plastic and its disposal.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variety of regulatory and legislative tools exists, aimed at controlling, reducing and managing the use of plastics, with a particular emphasis on single-use plastics.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legislation consists mainly of levies, bans, and voluntary efforts through the 3R rule: reduce, reuse and recycle. 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features that are essential to biota are identical, as many organisms thrive in small bodies of water that exist at or just below the surface, rendering them essentially aquatic organisms.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plastics is situated in the global challenge of waste management which now confronts humanity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development has since motivated greater global efforts into examining and exploring new technologies and innovative solutions to the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useful to noted that these same application advantages which have lend to the generation of massive waste and pollution issues at the global level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aims mostly at educating the public to the dangers posed by plastic debris, especially in aquatic systems.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n </a:t>
            </a:r>
            <a:r>
              <a:rPr lang="en-IN" sz="2000" dirty="0" smtClean="0">
                <a:latin typeface="Times New Roman" pitchFamily="18" charset="0"/>
                <a:cs typeface="Times New Roman" pitchFamily="18" charset="0"/>
              </a:rPr>
              <a:t>the proposed scenario, the use of intentionally added </a:t>
            </a:r>
            <a:r>
              <a:rPr lang="en-IN" sz="2000" dirty="0" err="1" smtClean="0">
                <a:latin typeface="Times New Roman" pitchFamily="18" charset="0"/>
                <a:cs typeface="Times New Roman" pitchFamily="18" charset="0"/>
              </a:rPr>
              <a:t>microplastics</a:t>
            </a:r>
            <a:r>
              <a:rPr lang="en-IN" sz="2000" dirty="0" smtClean="0">
                <a:latin typeface="Times New Roman" pitchFamily="18" charset="0"/>
                <a:cs typeface="Times New Roman" pitchFamily="18" charset="0"/>
              </a:rPr>
              <a:t> in consumer or professional products of any kind would be severely restricted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Multiple technologies exist for this purpose, such as </a:t>
            </a:r>
            <a:r>
              <a:rPr lang="en-IN" sz="2000" dirty="0" err="1" smtClean="0">
                <a:latin typeface="Times New Roman" pitchFamily="18" charset="0"/>
                <a:cs typeface="Times New Roman" pitchFamily="18" charset="0"/>
              </a:rPr>
              <a:t>thermochemical</a:t>
            </a:r>
            <a:r>
              <a:rPr lang="en-IN" sz="2000" dirty="0" smtClean="0">
                <a:latin typeface="Times New Roman" pitchFamily="18" charset="0"/>
                <a:cs typeface="Times New Roman" pitchFamily="18" charset="0"/>
              </a:rPr>
              <a:t> and catalytic conversion </a:t>
            </a:r>
            <a:r>
              <a:rPr lang="en-IN" sz="2000" dirty="0" smtClean="0">
                <a:latin typeface="Times New Roman" pitchFamily="18" charset="0"/>
                <a:cs typeface="Times New Roman" pitchFamily="18" charset="0"/>
              </a:rPr>
              <a:t>approaches. The </a:t>
            </a:r>
            <a:r>
              <a:rPr lang="en-IN" sz="2000" dirty="0" smtClean="0">
                <a:latin typeface="Times New Roman" pitchFamily="18" charset="0"/>
                <a:cs typeface="Times New Roman" pitchFamily="18" charset="0"/>
              </a:rPr>
              <a:t>non-profit company was closed but no other dedicated purpose was identified for the levy’s revenues</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recovered plastic is made into goods with similar performance to those from virgin </a:t>
            </a:r>
            <a:r>
              <a:rPr lang="en-IN" sz="2000" dirty="0" smtClean="0">
                <a:latin typeface="Times New Roman" pitchFamily="18" charset="0"/>
                <a:cs typeface="Times New Roman" pitchFamily="18" charset="0"/>
              </a:rPr>
              <a:t>plastics. However</a:t>
            </a:r>
            <a:r>
              <a:rPr lang="en-IN" sz="2000" dirty="0" smtClean="0">
                <a:latin typeface="Times New Roman" pitchFamily="18" charset="0"/>
                <a:cs typeface="Times New Roman" pitchFamily="18" charset="0"/>
              </a:rPr>
              <a:t>, the quality of the scrap reintroduced has a bearing on the performance of the </a:t>
            </a:r>
            <a:r>
              <a:rPr lang="en-IN" sz="2000" dirty="0" smtClean="0">
                <a:latin typeface="Times New Roman" pitchFamily="18" charset="0"/>
                <a:cs typeface="Times New Roman" pitchFamily="18" charset="0"/>
              </a:rPr>
              <a:t>resulting product.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Plastic recycling processes are largely focused on primary and secondary recycling methods thereby calling for growth in adoption of other recycling processes to improve the recycling capacity and </a:t>
            </a:r>
            <a:r>
              <a:rPr lang="en-IN" sz="2000" dirty="0" smtClean="0">
                <a:latin typeface="Times New Roman" pitchFamily="18" charset="0"/>
                <a:cs typeface="Times New Roman" pitchFamily="18" charset="0"/>
              </a:rPr>
              <a:t>efficiency.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several techniques that can be applied to separate and sort plastic solid waste and these should be applied in the most efficient way during a short period of time so as to be cost </a:t>
            </a:r>
            <a:r>
              <a:rPr lang="en-IN" sz="2000" dirty="0" smtClean="0">
                <a:latin typeface="Times New Roman" pitchFamily="18" charset="0"/>
                <a:cs typeface="Times New Roman" pitchFamily="18" charset="0"/>
              </a:rPr>
              <a:t>effective.</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638974"/>
            <a:ext cx="6705600" cy="441825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This study has synthesized the current scientific literature regarding business models for sustainable plastic management, or SPM, which we defined as an activity that minimizes the environmental damage of plastic material. The review found 20 academic articles referencing 44 unique SPM business models.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business models were coded and analyzed on the basis of the business model components, sustainability indicators, their position in the waste hierarchy, and categorized into sustainable archetypes.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Additionally, drivers and barriers were identified and larger trends were addressed that promote or hinder SPM.</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182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err="1" smtClean="0">
                <a:latin typeface="Times New Roman" pitchFamily="18" charset="0"/>
                <a:cs typeface="Times New Roman" pitchFamily="18" charset="0"/>
              </a:rPr>
              <a:t>Abdelkafi</a:t>
            </a:r>
            <a:r>
              <a:rPr lang="en-IN" sz="2000" dirty="0" smtClean="0">
                <a:latin typeface="Times New Roman" pitchFamily="18" charset="0"/>
                <a:cs typeface="Times New Roman" pitchFamily="18" charset="0"/>
              </a:rPr>
              <a:t>, N., Hansen, E.G., 2018. </a:t>
            </a:r>
            <a:r>
              <a:rPr lang="en-IN" sz="2000" dirty="0" err="1" smtClean="0">
                <a:latin typeface="Times New Roman" pitchFamily="18" charset="0"/>
                <a:cs typeface="Times New Roman" pitchFamily="18" charset="0"/>
              </a:rPr>
              <a:t>Ecopreneurs</a:t>
            </a:r>
            <a:r>
              <a:rPr lang="en-IN" sz="2000" dirty="0" smtClean="0">
                <a:latin typeface="Times New Roman" pitchFamily="18" charset="0"/>
                <a:cs typeface="Times New Roman" pitchFamily="18" charset="0"/>
              </a:rPr>
              <a:t>’ creation of user business models for green tech: an exploratory study in e-mobility. Int. J. Entrepreneurial </a:t>
            </a:r>
            <a:r>
              <a:rPr lang="en-IN" sz="2000" dirty="0" err="1" smtClean="0">
                <a:latin typeface="Times New Roman" pitchFamily="18" charset="0"/>
                <a:cs typeface="Times New Roman" pitchFamily="18" charset="0"/>
              </a:rPr>
              <a:t>Ventur</a:t>
            </a:r>
            <a:r>
              <a:rPr lang="en-IN" sz="2000" dirty="0" smtClean="0">
                <a:latin typeface="Times New Roman" pitchFamily="18" charset="0"/>
                <a:cs typeface="Times New Roman" pitchFamily="18" charset="0"/>
              </a:rPr>
              <a:t>. 10, 32e55. </a:t>
            </a:r>
          </a:p>
          <a:p>
            <a:pPr algn="just">
              <a:lnSpc>
                <a:spcPct val="160000"/>
              </a:lnSpc>
            </a:pPr>
            <a:r>
              <a:rPr lang="en-IN" sz="2000" dirty="0" err="1" smtClean="0">
                <a:latin typeface="Times New Roman" pitchFamily="18" charset="0"/>
                <a:cs typeface="Times New Roman" pitchFamily="18" charset="0"/>
              </a:rPr>
              <a:t>Alaerts</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Augustinus</a:t>
            </a:r>
            <a:r>
              <a:rPr lang="en-IN" sz="2000" dirty="0" smtClean="0">
                <a:latin typeface="Times New Roman" pitchFamily="18" charset="0"/>
                <a:cs typeface="Times New Roman" pitchFamily="18" charset="0"/>
              </a:rPr>
              <a:t>, M., Van Acker, K., </a:t>
            </a:r>
            <a:r>
              <a:rPr lang="en-IN" sz="2000" dirty="0" err="1" smtClean="0">
                <a:latin typeface="Times New Roman" pitchFamily="18" charset="0"/>
                <a:cs typeface="Times New Roman" pitchFamily="18" charset="0"/>
              </a:rPr>
              <a:t>Alaerts</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Augustinus</a:t>
            </a:r>
            <a:r>
              <a:rPr lang="en-IN" sz="2000" dirty="0" smtClean="0">
                <a:latin typeface="Times New Roman" pitchFamily="18" charset="0"/>
                <a:cs typeface="Times New Roman" pitchFamily="18" charset="0"/>
              </a:rPr>
              <a:t>, M., Van Acker, K., 2018. Impact of bio-based plastics on current recycling of plastics. Sustainability 10, 1487.</a:t>
            </a:r>
          </a:p>
          <a:p>
            <a:pPr algn="just">
              <a:lnSpc>
                <a:spcPct val="160000"/>
              </a:lnSpc>
            </a:pPr>
            <a:r>
              <a:rPr lang="en-IN" sz="2000" dirty="0" smtClean="0">
                <a:latin typeface="Times New Roman" pitchFamily="18" charset="0"/>
                <a:cs typeface="Times New Roman" pitchFamily="18" charset="0"/>
              </a:rPr>
              <a:t>Bergmann, M., </a:t>
            </a:r>
            <a:r>
              <a:rPr lang="en-IN" sz="2000" dirty="0" err="1" smtClean="0">
                <a:latin typeface="Times New Roman" pitchFamily="18" charset="0"/>
                <a:cs typeface="Times New Roman" pitchFamily="18" charset="0"/>
              </a:rPr>
              <a:t>Klages</a:t>
            </a:r>
            <a:r>
              <a:rPr lang="en-IN" sz="2000" dirty="0" smtClean="0">
                <a:latin typeface="Times New Roman" pitchFamily="18" charset="0"/>
                <a:cs typeface="Times New Roman" pitchFamily="18" charset="0"/>
              </a:rPr>
              <a:t>, M., Bergmann, M., </a:t>
            </a:r>
            <a:r>
              <a:rPr lang="en-IN" sz="2000" dirty="0" err="1" smtClean="0">
                <a:latin typeface="Times New Roman" pitchFamily="18" charset="0"/>
                <a:cs typeface="Times New Roman" pitchFamily="18" charset="0"/>
              </a:rPr>
              <a:t>Klages</a:t>
            </a:r>
            <a:r>
              <a:rPr lang="en-IN" sz="2000" dirty="0" smtClean="0">
                <a:latin typeface="Times New Roman" pitchFamily="18" charset="0"/>
                <a:cs typeface="Times New Roman" pitchFamily="18" charset="0"/>
              </a:rPr>
              <a:t>, M., 2015. Marine anthropogenic litter. https://doi.org/10.1007/978-3-319-16510-3. </a:t>
            </a:r>
          </a:p>
          <a:p>
            <a:pPr algn="just">
              <a:lnSpc>
                <a:spcPct val="160000"/>
              </a:lnSpc>
            </a:pPr>
            <a:r>
              <a:rPr lang="en-IN" sz="2000" dirty="0" smtClean="0">
                <a:latin typeface="Times New Roman" pitchFamily="18" charset="0"/>
                <a:cs typeface="Times New Roman" pitchFamily="18" charset="0"/>
              </a:rPr>
              <a:t>Betts, K., 2008. Why small plastic particles may pose a big problem in the oceans. Environ. Sci. Technol. 42.</a:t>
            </a:r>
          </a:p>
          <a:p>
            <a:pPr algn="just">
              <a:lnSpc>
                <a:spcPct val="160000"/>
              </a:lnSpc>
            </a:pPr>
            <a:r>
              <a:rPr lang="en-IN" sz="2000" dirty="0" err="1" smtClean="0">
                <a:latin typeface="Times New Roman" pitchFamily="18" charset="0"/>
                <a:cs typeface="Times New Roman" pitchFamily="18" charset="0"/>
              </a:rPr>
              <a:t>Chesbrough</a:t>
            </a:r>
            <a:r>
              <a:rPr lang="en-IN" sz="2000" dirty="0" smtClean="0">
                <a:latin typeface="Times New Roman" pitchFamily="18" charset="0"/>
                <a:cs typeface="Times New Roman" pitchFamily="18" charset="0"/>
              </a:rPr>
              <a:t>, H., 2010. Business model innovation: opportunities and barriers. Long. Range Plan. 43, 354e363.</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Engler</a:t>
            </a:r>
            <a:r>
              <a:rPr lang="en-IN" sz="2000" dirty="0" smtClean="0">
                <a:latin typeface="Times New Roman" pitchFamily="18" charset="0"/>
                <a:cs typeface="Times New Roman" pitchFamily="18" charset="0"/>
              </a:rPr>
              <a:t>, R.E., 2012. The complex interaction between marine debris and toxic chemicals in the ocean. Environ. Sci. Technol. 46, 12302e12315.</a:t>
            </a:r>
          </a:p>
          <a:p>
            <a:pPr algn="just">
              <a:lnSpc>
                <a:spcPct val="170000"/>
              </a:lnSpc>
            </a:pPr>
            <a:r>
              <a:rPr lang="en-IN" sz="2000" dirty="0" smtClean="0">
                <a:latin typeface="Times New Roman" pitchFamily="18" charset="0"/>
                <a:cs typeface="Times New Roman" pitchFamily="18" charset="0"/>
              </a:rPr>
              <a:t>Galloway, T.S., Cole, M., Lewis, C., 2017. Interactions of </a:t>
            </a:r>
            <a:r>
              <a:rPr lang="en-IN" sz="2000" dirty="0" err="1" smtClean="0">
                <a:latin typeface="Times New Roman" pitchFamily="18" charset="0"/>
                <a:cs typeface="Times New Roman" pitchFamily="18" charset="0"/>
              </a:rPr>
              <a:t>microplastic</a:t>
            </a:r>
            <a:r>
              <a:rPr lang="en-IN" sz="2000" dirty="0" smtClean="0">
                <a:latin typeface="Times New Roman" pitchFamily="18" charset="0"/>
                <a:cs typeface="Times New Roman" pitchFamily="18" charset="0"/>
              </a:rPr>
              <a:t> debris throughout the marine ecosystem. Nat. Ecol. </a:t>
            </a:r>
            <a:r>
              <a:rPr lang="en-IN" sz="2000" dirty="0" err="1" smtClean="0">
                <a:latin typeface="Times New Roman" pitchFamily="18" charset="0"/>
                <a:cs typeface="Times New Roman" pitchFamily="18" charset="0"/>
              </a:rPr>
              <a:t>Evol</a:t>
            </a:r>
            <a:r>
              <a:rPr lang="en-IN" sz="2000" dirty="0" smtClean="0">
                <a:latin typeface="Times New Roman" pitchFamily="18" charset="0"/>
                <a:cs typeface="Times New Roman" pitchFamily="18" charset="0"/>
              </a:rPr>
              <a:t>. 1 https://doi.org/10.1038/ s41559-017-0116, 0116. </a:t>
            </a:r>
          </a:p>
          <a:p>
            <a:pPr algn="just">
              <a:lnSpc>
                <a:spcPct val="170000"/>
              </a:lnSpc>
            </a:pPr>
            <a:r>
              <a:rPr lang="en-IN" sz="2000" dirty="0" err="1" smtClean="0">
                <a:latin typeface="Times New Roman" pitchFamily="18" charset="0"/>
                <a:cs typeface="Times New Roman" pitchFamily="18" charset="0"/>
              </a:rPr>
              <a:t>Geissdoerfer</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Vladimirova</a:t>
            </a:r>
            <a:r>
              <a:rPr lang="en-IN" sz="2000" dirty="0" smtClean="0">
                <a:latin typeface="Times New Roman" pitchFamily="18" charset="0"/>
                <a:cs typeface="Times New Roman" pitchFamily="18" charset="0"/>
              </a:rPr>
              <a:t>, D., Evans, S., 2018. Sustainable business model innovation: a review. J. Clean. Prod. 198, 401e416.</a:t>
            </a:r>
          </a:p>
          <a:p>
            <a:pPr algn="just">
              <a:lnSpc>
                <a:spcPct val="170000"/>
              </a:lnSpc>
            </a:pPr>
            <a:r>
              <a:rPr lang="en-IN" sz="2000" dirty="0" err="1" smtClean="0">
                <a:latin typeface="Times New Roman" pitchFamily="18" charset="0"/>
                <a:cs typeface="Times New Roman" pitchFamily="18" charset="0"/>
              </a:rPr>
              <a:t>Høgevold</a:t>
            </a:r>
            <a:r>
              <a:rPr lang="en-IN" sz="2000" dirty="0" smtClean="0">
                <a:latin typeface="Times New Roman" pitchFamily="18" charset="0"/>
                <a:cs typeface="Times New Roman" pitchFamily="18" charset="0"/>
              </a:rPr>
              <a:t>, N.M., 2011. A corporate effort towards a sustainable business model. Eur. Bus. Rev. 23, 392e400. </a:t>
            </a:r>
          </a:p>
          <a:p>
            <a:pPr algn="just">
              <a:lnSpc>
                <a:spcPct val="170000"/>
              </a:lnSpc>
            </a:pPr>
            <a:r>
              <a:rPr lang="en-IN" sz="2000" dirty="0" err="1" smtClean="0">
                <a:latin typeface="Times New Roman" pitchFamily="18" charset="0"/>
                <a:cs typeface="Times New Roman" pitchFamily="18" charset="0"/>
              </a:rPr>
              <a:t>Hoon</a:t>
            </a:r>
            <a:r>
              <a:rPr lang="en-IN" sz="2000" dirty="0" smtClean="0">
                <a:latin typeface="Times New Roman" pitchFamily="18" charset="0"/>
                <a:cs typeface="Times New Roman" pitchFamily="18" charset="0"/>
              </a:rPr>
              <a:t>, C., 2013. Meta-synthesis of qualitative case studies: an approach to theory building. Organ. Res. Methods 16, 522e556.</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1049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Development of business models for collection and utilization of single use plastics and various other industrial wastes</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2022-04-20T07:01:33Z</dcterms:modified>
</cp:coreProperties>
</file>