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267200"/>
          </a:xfrm>
        </p:spPr>
        <p:txBody>
          <a:bodyPr>
            <a:normAutofit/>
          </a:bodyPr>
          <a:lstStyle/>
          <a:p>
            <a:pPr algn="ctr"/>
            <a:r>
              <a:rPr lang="en-IN" b="1" dirty="0" smtClean="0">
                <a:latin typeface="Times New Roman" pitchFamily="18" charset="0"/>
                <a:cs typeface="Times New Roman" pitchFamily="18" charset="0"/>
              </a:rPr>
              <a:t>Tracking of food waste for productive usage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is something that we still don’t see: food wasted by restaurants, shops or industries. There is also something we can see: food wasted by ourselves. This is the range focus of communities, through the management of wasted products of catering firms. Now a days people are aware of importance of food but there are no platform to share information about the excess of food available in the particular restaurant, shops and even in our homes for </a:t>
            </a:r>
            <a:r>
              <a:rPr lang="en-IN" sz="2000" dirty="0" err="1" smtClean="0">
                <a:latin typeface="Times New Roman" pitchFamily="18" charset="0"/>
                <a:cs typeface="Times New Roman" pitchFamily="18" charset="0"/>
              </a:rPr>
              <a:t>nonprofitable</a:t>
            </a:r>
            <a:r>
              <a:rPr lang="en-IN" sz="2000" dirty="0" smtClean="0">
                <a:latin typeface="Times New Roman" pitchFamily="18" charset="0"/>
                <a:cs typeface="Times New Roman" pitchFamily="18" charset="0"/>
              </a:rPr>
              <a:t> organizations to offer food to the needy. We propose an android application in which the registered user can post the extra available food in their community for other users to come and get use of it by taking the extra food to the people in need.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143000" y="533400"/>
            <a:ext cx="7726680" cy="61722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coupled with high electricity costs, increasing imports and ageing infrastructure have caused difficulties for existing incumbents, most of whom use blast furnaces to produce steel from basic raw materials including iron ore and coal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Agri</a:t>
            </a:r>
            <a:r>
              <a:rPr lang="en-IN" sz="2000" dirty="0" smtClean="0">
                <a:latin typeface="Times New Roman" pitchFamily="18" charset="0"/>
                <a:cs typeface="Times New Roman" pitchFamily="18" charset="0"/>
              </a:rPr>
              <a:t>-food wastes that are homogenous are ideal raw materials for biological processes that create new products or existing products by new processes.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also major opportunities for exploiting many </a:t>
            </a:r>
            <a:r>
              <a:rPr lang="en-IN" sz="2000" dirty="0" err="1" smtClean="0">
                <a:latin typeface="Times New Roman" pitchFamily="18" charset="0"/>
                <a:cs typeface="Times New Roman" pitchFamily="18" charset="0"/>
              </a:rPr>
              <a:t>agri</a:t>
            </a:r>
            <a:r>
              <a:rPr lang="en-IN" sz="2000" dirty="0" smtClean="0">
                <a:latin typeface="Times New Roman" pitchFamily="18" charset="0"/>
                <a:cs typeface="Times New Roman" pitchFamily="18" charset="0"/>
              </a:rPr>
              <a:t>-food wastes that are homogenous, and are therefore ideal raw materials for biological processes that create new products or existing products by new processes.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lack of awareness around the issue and </a:t>
            </a:r>
            <a:r>
              <a:rPr lang="en-IN" sz="2000" dirty="0" err="1" smtClean="0">
                <a:latin typeface="Times New Roman" pitchFamily="18" charset="0"/>
                <a:cs typeface="Times New Roman" pitchFamily="18" charset="0"/>
              </a:rPr>
              <a:t>irrelated</a:t>
            </a:r>
            <a:r>
              <a:rPr lang="en-IN" sz="2000" dirty="0" smtClean="0">
                <a:latin typeface="Times New Roman" pitchFamily="18" charset="0"/>
                <a:cs typeface="Times New Roman" pitchFamily="18" charset="0"/>
              </a:rPr>
              <a:t> issues, such as malnutrition, </a:t>
            </a:r>
            <a:r>
              <a:rPr lang="en-IN" sz="2000" dirty="0" err="1" smtClean="0">
                <a:latin typeface="Times New Roman" pitchFamily="18" charset="0"/>
                <a:cs typeface="Times New Roman" pitchFamily="18" charset="0"/>
              </a:rPr>
              <a:t>povert</a:t>
            </a:r>
            <a:r>
              <a:rPr lang="en-IN" sz="2000" dirty="0" smtClean="0">
                <a:latin typeface="Times New Roman" pitchFamily="18" charset="0"/>
                <a:cs typeface="Times New Roman" pitchFamily="18" charset="0"/>
              </a:rPr>
              <a:t> and food shortage, is minimal and hence a small contributor to the larger picture of food waste and the aforesaid issues.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ts </a:t>
            </a:r>
            <a:r>
              <a:rPr lang="en-IN" sz="2000" dirty="0" smtClean="0">
                <a:latin typeface="Times New Roman" pitchFamily="18" charset="0"/>
                <a:cs typeface="Times New Roman" pitchFamily="18" charset="0"/>
              </a:rPr>
              <a:t>direct or indirect impact on human health is still </a:t>
            </a:r>
            <a:r>
              <a:rPr lang="en-IN" sz="2000" dirty="0" smtClean="0">
                <a:latin typeface="Times New Roman" pitchFamily="18" charset="0"/>
                <a:cs typeface="Times New Roman" pitchFamily="18" charset="0"/>
              </a:rPr>
              <a:t>controversial. To </a:t>
            </a:r>
            <a:r>
              <a:rPr lang="en-IN" sz="2000" dirty="0" smtClean="0">
                <a:latin typeface="Times New Roman" pitchFamily="18" charset="0"/>
                <a:cs typeface="Times New Roman" pitchFamily="18" charset="0"/>
              </a:rPr>
              <a:t>overcome this problem,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help in monitoring and reducing the waste of food.</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Waste </a:t>
            </a:r>
            <a:r>
              <a:rPr lang="en-IN" sz="2000" dirty="0" smtClean="0">
                <a:latin typeface="Times New Roman" pitchFamily="18" charset="0"/>
                <a:cs typeface="Times New Roman" pitchFamily="18" charset="0"/>
              </a:rPr>
              <a:t>has a strong financial impact and affects the environment including the overall greenhouse gas emission.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848600" cy="5486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system is efficient, real-time, accurate, and cost-effective. The proposed system detects the food items with the collaboration of sensors and actuators and measures the weight of waste food.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proposed a smart </a:t>
            </a:r>
            <a:r>
              <a:rPr lang="en-IN" sz="2000" dirty="0" err="1" smtClean="0">
                <a:latin typeface="Times New Roman" pitchFamily="18" charset="0"/>
                <a:cs typeface="Times New Roman" pitchFamily="18" charset="0"/>
              </a:rPr>
              <a:t>eNose</a:t>
            </a:r>
            <a:r>
              <a:rPr lang="en-IN" sz="2000" dirty="0" smtClean="0">
                <a:latin typeface="Times New Roman" pitchFamily="18" charset="0"/>
                <a:cs typeface="Times New Roman" pitchFamily="18" charset="0"/>
              </a:rPr>
              <a:t> food waste management system that is capable of describing a food item and in which amount is wasted in a day.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would help in increasing the accuracy, durability, reliability, and efficiency of the proposed system.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182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324600"/>
          </a:xfrm>
        </p:spPr>
        <p:txBody>
          <a:bodyPr>
            <a:noAutofit/>
          </a:bodyPr>
          <a:lstStyle/>
          <a:p>
            <a:pPr algn="just">
              <a:lnSpc>
                <a:spcPct val="150000"/>
              </a:lnSpc>
            </a:pPr>
            <a:r>
              <a:rPr lang="en-IN" sz="2000" dirty="0" smtClean="0">
                <a:latin typeface="Times New Roman" pitchFamily="18" charset="0"/>
                <a:cs typeface="Times New Roman" pitchFamily="18" charset="0"/>
              </a:rPr>
              <a:t>The Food waste disposal machine (FWDM) used here recycles the wasted </a:t>
            </a:r>
            <a:r>
              <a:rPr lang="en-IN" sz="2000" dirty="0" smtClean="0">
                <a:latin typeface="Times New Roman" pitchFamily="18" charset="0"/>
                <a:cs typeface="Times New Roman" pitchFamily="18" charset="0"/>
              </a:rPr>
              <a:t>food to </a:t>
            </a:r>
            <a:r>
              <a:rPr lang="en-IN" sz="2000" dirty="0" smtClean="0">
                <a:latin typeface="Times New Roman" pitchFamily="18" charset="0"/>
                <a:cs typeface="Times New Roman" pitchFamily="18" charset="0"/>
              </a:rPr>
              <a:t>make fertilizer at </a:t>
            </a:r>
            <a:r>
              <a:rPr lang="en-IN" sz="2000" dirty="0" smtClean="0">
                <a:latin typeface="Times New Roman" pitchFamily="18" charset="0"/>
                <a:cs typeface="Times New Roman" pitchFamily="18" charset="0"/>
              </a:rPr>
              <a:t>planting.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ensure the accuracy and efficiency of our system, we first calibrate our sensors as per recommendations to run in the environment with the flow.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smart </a:t>
            </a:r>
            <a:r>
              <a:rPr lang="en-IN" sz="2000" dirty="0" err="1" smtClean="0">
                <a:latin typeface="Times New Roman" pitchFamily="18" charset="0"/>
                <a:cs typeface="Times New Roman" pitchFamily="18" charset="0"/>
              </a:rPr>
              <a:t>eNose</a:t>
            </a:r>
            <a:r>
              <a:rPr lang="en-IN" sz="2000" dirty="0" smtClean="0">
                <a:latin typeface="Times New Roman" pitchFamily="18" charset="0"/>
                <a:cs typeface="Times New Roman" pitchFamily="18" charset="0"/>
              </a:rPr>
              <a:t> food waste management system is accurate, efficient, and highly performed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new in its technology and fills the gap in the food waste management industry with its high accuracy and </a:t>
            </a:r>
            <a:r>
              <a:rPr lang="en-IN" sz="2000" dirty="0" smtClean="0">
                <a:latin typeface="Times New Roman" pitchFamily="18" charset="0"/>
                <a:cs typeface="Times New Roman" pitchFamily="18" charset="0"/>
              </a:rPr>
              <a:t>cost-efficiency.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524001" y="1600200"/>
            <a:ext cx="7239000" cy="4648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The proposed android application can make the non profitable organization to easily access the available food for the people in need and also this application is the need of the hour for preventing the food wastage.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Ghazal, S. Ali, F. </a:t>
            </a:r>
            <a:r>
              <a:rPr lang="en-IN" sz="1600" dirty="0" err="1" smtClean="0">
                <a:latin typeface="Times New Roman" pitchFamily="18" charset="0"/>
                <a:cs typeface="Times New Roman" pitchFamily="18" charset="0"/>
              </a:rPr>
              <a:t>Haneefa</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Sweleh</a:t>
            </a:r>
            <a:r>
              <a:rPr lang="en-IN" sz="1600" dirty="0" smtClean="0">
                <a:latin typeface="Times New Roman" pitchFamily="18" charset="0"/>
                <a:cs typeface="Times New Roman" pitchFamily="18" charset="0"/>
              </a:rPr>
              <a:t>, "Towards smart wearable real-time airport luggage tracking", 2016 International Conference on Industrial Informatics and Computer Systems (CIICS),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Ghazal, M. </a:t>
            </a:r>
            <a:r>
              <a:rPr lang="en-IN" sz="1600" dirty="0" err="1" smtClean="0">
                <a:latin typeface="Times New Roman" pitchFamily="18" charset="0"/>
                <a:cs typeface="Times New Roman" pitchFamily="18" charset="0"/>
              </a:rPr>
              <a:t>Akmal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Iyanna</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Ghoudi</a:t>
            </a:r>
            <a:r>
              <a:rPr lang="en-IN" sz="1600" dirty="0" smtClean="0">
                <a:latin typeface="Times New Roman" pitchFamily="18" charset="0"/>
                <a:cs typeface="Times New Roman" pitchFamily="18" charset="0"/>
              </a:rPr>
              <a:t>, "Smart plugs: Perceived usefulness and satisfaction: Evidence from United Arab Emirates", Renewable and Sustainable Energy Reviews, vol. 55, pp. 1248-1259,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Ghazal, A. </a:t>
            </a:r>
            <a:r>
              <a:rPr lang="en-IN" sz="1600" dirty="0" err="1" smtClean="0">
                <a:latin typeface="Times New Roman" pitchFamily="18" charset="0"/>
                <a:cs typeface="Times New Roman" pitchFamily="18" charset="0"/>
              </a:rPr>
              <a:t>Amer</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Ghrayeb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Homogeneitybased</a:t>
            </a:r>
            <a:r>
              <a:rPr lang="en-IN" sz="1600" dirty="0" smtClean="0">
                <a:latin typeface="Times New Roman" pitchFamily="18" charset="0"/>
                <a:cs typeface="Times New Roman" pitchFamily="18" charset="0"/>
              </a:rPr>
              <a:t> directional sigma filtering of video noise", IEEE International Conference on Image Processing 2005,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Developer.android.com. (2017). Android, the world's most popular mobile platform Android Developers.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Betz A., </a:t>
            </a:r>
            <a:r>
              <a:rPr lang="en-IN" sz="1600" dirty="0" err="1" smtClean="0">
                <a:latin typeface="Times New Roman" pitchFamily="18" charset="0"/>
                <a:cs typeface="Times New Roman" pitchFamily="18" charset="0"/>
              </a:rPr>
              <a:t>Buchli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Gobel</a:t>
            </a:r>
            <a:r>
              <a:rPr lang="en-IN" sz="1600" dirty="0" smtClean="0">
                <a:latin typeface="Times New Roman" pitchFamily="18" charset="0"/>
                <a:cs typeface="Times New Roman" pitchFamily="18" charset="0"/>
              </a:rPr>
              <a:t> C. and </a:t>
            </a:r>
            <a:r>
              <a:rPr lang="en-IN" sz="1600" dirty="0" err="1" smtClean="0">
                <a:latin typeface="Times New Roman" pitchFamily="18" charset="0"/>
                <a:cs typeface="Times New Roman" pitchFamily="18" charset="0"/>
              </a:rPr>
              <a:t>Mulle</a:t>
            </a:r>
            <a:r>
              <a:rPr lang="en-IN" sz="1600" dirty="0" smtClean="0">
                <a:latin typeface="Times New Roman" pitchFamily="18" charset="0"/>
                <a:cs typeface="Times New Roman" pitchFamily="18" charset="0"/>
              </a:rPr>
              <a:t> C., "Food waste in the Swiss food service industry–Magnitude and potential for reduction," Waste Management, pp. 218- 226, January 2015.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Leejiah</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Dorward</a:t>
            </a:r>
            <a:r>
              <a:rPr lang="en-IN" sz="1800" dirty="0" smtClean="0">
                <a:latin typeface="Times New Roman" pitchFamily="18" charset="0"/>
                <a:cs typeface="Times New Roman" pitchFamily="18" charset="0"/>
              </a:rPr>
              <a:t>, "Where are the best opportunities for reducing greenhouse gas emissions in the food system (including the food chain)? A comment," Food Policy, vol. 37, no. 4, pp. 463-466, August 2012</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[7] Neo </a:t>
            </a:r>
            <a:r>
              <a:rPr lang="en-IN" sz="1800" dirty="0" err="1" smtClean="0">
                <a:latin typeface="Times New Roman" pitchFamily="18" charset="0"/>
                <a:cs typeface="Times New Roman" pitchFamily="18" charset="0"/>
              </a:rPr>
              <a:t>Chai</a:t>
            </a:r>
            <a:r>
              <a:rPr lang="en-IN" sz="1800" dirty="0" smtClean="0">
                <a:latin typeface="Times New Roman" pitchFamily="18" charset="0"/>
                <a:cs typeface="Times New Roman" pitchFamily="18" charset="0"/>
              </a:rPr>
              <a:t> Chin, "An 11th Hour answer to cutting down on food waste," 07 November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Paola </a:t>
            </a:r>
            <a:r>
              <a:rPr lang="en-IN" sz="1800" dirty="0" err="1" smtClean="0">
                <a:latin typeface="Times New Roman" pitchFamily="18" charset="0"/>
                <a:cs typeface="Times New Roman" pitchFamily="18" charset="0"/>
              </a:rPr>
              <a:t>Garrone</a:t>
            </a:r>
            <a:r>
              <a:rPr lang="en-IN" sz="1800" dirty="0" smtClean="0">
                <a:latin typeface="Times New Roman" pitchFamily="18" charset="0"/>
                <a:cs typeface="Times New Roman" pitchFamily="18" charset="0"/>
              </a:rPr>
              <a:t>, Marco </a:t>
            </a:r>
            <a:r>
              <a:rPr lang="en-IN" sz="1800" dirty="0" err="1" smtClean="0">
                <a:latin typeface="Times New Roman" pitchFamily="18" charset="0"/>
                <a:cs typeface="Times New Roman" pitchFamily="18" charset="0"/>
              </a:rPr>
              <a:t>Melacini</a:t>
            </a:r>
            <a:r>
              <a:rPr lang="en-IN" sz="1800" dirty="0" smtClean="0">
                <a:latin typeface="Times New Roman" pitchFamily="18" charset="0"/>
                <a:cs typeface="Times New Roman" pitchFamily="18" charset="0"/>
              </a:rPr>
              <a:t>, and Alessandro </a:t>
            </a:r>
            <a:r>
              <a:rPr lang="en-IN" sz="1800" dirty="0" err="1" smtClean="0">
                <a:latin typeface="Times New Roman" pitchFamily="18" charset="0"/>
                <a:cs typeface="Times New Roman" pitchFamily="18" charset="0"/>
              </a:rPr>
              <a:t>Perego</a:t>
            </a:r>
            <a:r>
              <a:rPr lang="en-IN" sz="1800" dirty="0" smtClean="0">
                <a:latin typeface="Times New Roman" pitchFamily="18" charset="0"/>
                <a:cs typeface="Times New Roman" pitchFamily="18" charset="0"/>
              </a:rPr>
              <a:t>, "Opening the black box of food waste reduction.," Food policy, vol. 46, pp. 129-139,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Kummu</a:t>
            </a:r>
            <a:r>
              <a:rPr lang="en-IN" sz="1800" dirty="0" smtClean="0">
                <a:latin typeface="Times New Roman" pitchFamily="18" charset="0"/>
                <a:cs typeface="Times New Roman" pitchFamily="18" charset="0"/>
              </a:rPr>
              <a:t> M, de </a:t>
            </a:r>
            <a:r>
              <a:rPr lang="en-IN" sz="1800" dirty="0" err="1" smtClean="0">
                <a:latin typeface="Times New Roman" pitchFamily="18" charset="0"/>
                <a:cs typeface="Times New Roman" pitchFamily="18" charset="0"/>
              </a:rPr>
              <a:t>Moel</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Porkka</a:t>
            </a:r>
            <a:r>
              <a:rPr lang="en-IN" sz="1800" dirty="0" smtClean="0">
                <a:latin typeface="Times New Roman" pitchFamily="18" charset="0"/>
                <a:cs typeface="Times New Roman" pitchFamily="18" charset="0"/>
              </a:rPr>
              <a:t> M, Siebert S, </a:t>
            </a:r>
            <a:r>
              <a:rPr lang="en-IN" sz="1800" dirty="0" err="1" smtClean="0">
                <a:latin typeface="Times New Roman" pitchFamily="18" charset="0"/>
                <a:cs typeface="Times New Roman" pitchFamily="18" charset="0"/>
              </a:rPr>
              <a:t>Varis</a:t>
            </a:r>
            <a:r>
              <a:rPr lang="en-IN" sz="1800" dirty="0" smtClean="0">
                <a:latin typeface="Times New Roman" pitchFamily="18" charset="0"/>
                <a:cs typeface="Times New Roman" pitchFamily="18" charset="0"/>
              </a:rPr>
              <a:t> O, and Ward PJ., "Lost food, wasted resources: Global food supply chain losses and their impacts on freshwater, cropland, and fertiliser use.," A science of the total environment, vol. 438, pp. 477-489, September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JorisTielens</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JeroenCandel</a:t>
            </a:r>
            <a:r>
              <a:rPr lang="en-IN" sz="1800" dirty="0" smtClean="0">
                <a:latin typeface="Times New Roman" pitchFamily="18" charset="0"/>
                <a:cs typeface="Times New Roman" pitchFamily="18" charset="0"/>
              </a:rPr>
              <a:t>, "Reducing food wastage, improving food security?," Food &amp; Business Knowledge Platform, 2014.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945</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Tracking of food waste for productive usage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2022-04-13T12:59:36Z</dcterms:modified>
</cp:coreProperties>
</file>