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US" b="1" dirty="0" smtClean="0">
                <a:latin typeface="Times New Roman" pitchFamily="18" charset="0"/>
                <a:cs typeface="Times New Roman" pitchFamily="18" charset="0"/>
              </a:rPr>
              <a:t>SMART PILL BOX SYSTEM FOR BIPOLAR DISORDER PEOPLE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of the Smart Pill Box System project is helping patients with bipolar disorder or other illnesses to create their motivation to take medicine.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caregivers can take care of the patients more conveniently. </a:t>
            </a:r>
            <a:r>
              <a:rPr lang="en-IN" sz="2000" dirty="0" smtClean="0">
                <a:latin typeface="Times New Roman" pitchFamily="18" charset="0"/>
                <a:cs typeface="Times New Roman" pitchFamily="18" charset="0"/>
              </a:rPr>
              <a:t>Patients </a:t>
            </a:r>
            <a:r>
              <a:rPr lang="en-IN" sz="2000" dirty="0" smtClean="0">
                <a:latin typeface="Times New Roman" pitchFamily="18" charset="0"/>
                <a:cs typeface="Times New Roman" pitchFamily="18" charset="0"/>
              </a:rPr>
              <a:t>can use the application to setup the notification time for </a:t>
            </a:r>
            <a:r>
              <a:rPr lang="en-IN" sz="2000" dirty="0" smtClean="0">
                <a:latin typeface="Times New Roman" pitchFamily="18" charset="0"/>
                <a:cs typeface="Times New Roman" pitchFamily="18" charset="0"/>
              </a:rPr>
              <a:t>medication.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a:t>
            </a:r>
            <a:r>
              <a:rPr lang="en-IN" sz="2000" dirty="0" smtClean="0">
                <a:latin typeface="Times New Roman" pitchFamily="18" charset="0"/>
                <a:cs typeface="Times New Roman" pitchFamily="18" charset="0"/>
              </a:rPr>
              <a:t>the application will send the preset value to the pillbox system.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application will give an alert when it is time to take the medicine.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In addition, when patients pick up the medicine from the pillbox system, they will receive points which will represent by the growing tree.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Nevertheless</a:t>
            </a:r>
            <a:r>
              <a:rPr lang="en-IN" sz="2000" dirty="0" smtClean="0">
                <a:latin typeface="Times New Roman" pitchFamily="18" charset="0"/>
                <a:cs typeface="Times New Roman" pitchFamily="18" charset="0"/>
              </a:rPr>
              <a:t>, if the patient does not pick up the medicine within limited time, a notification will be sent to the caregiver to take further actions.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Pill boxes already exist but most of them are either has limited use, doesn’t fit for elder ages or even has a big size that makes it not suitable to take it with you </a:t>
            </a:r>
            <a:r>
              <a:rPr lang="en-IN" sz="2000" dirty="0" smtClean="0">
                <a:latin typeface="Times New Roman" pitchFamily="18" charset="0"/>
                <a:cs typeface="Times New Roman" pitchFamily="18" charset="0"/>
              </a:rPr>
              <a:t>anywhere.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helps the patients as well as the overseers of the patient by helping perfect add up to remember medication at the correct time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assistive devices, smart pill boxes (SPB) such as </a:t>
            </a:r>
            <a:r>
              <a:rPr lang="en-IN" sz="2000" dirty="0" err="1" smtClean="0">
                <a:latin typeface="Times New Roman" pitchFamily="18" charset="0"/>
                <a:cs typeface="Times New Roman" pitchFamily="18" charset="0"/>
              </a:rPr>
              <a:t>Tricella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Pilldrill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Medfoliopillbox</a:t>
            </a:r>
            <a:r>
              <a:rPr lang="en-IN" sz="2000" dirty="0" smtClean="0">
                <a:latin typeface="Times New Roman" pitchFamily="18" charset="0"/>
                <a:cs typeface="Times New Roman" pitchFamily="18" charset="0"/>
              </a:rPr>
              <a:t>, E-Pill- </a:t>
            </a:r>
            <a:r>
              <a:rPr lang="en-IN" sz="2000" dirty="0" err="1" smtClean="0">
                <a:latin typeface="Times New Roman" pitchFamily="18" charset="0"/>
                <a:cs typeface="Times New Roman" pitchFamily="18" charset="0"/>
              </a:rPr>
              <a:t>multiplus</a:t>
            </a:r>
            <a:r>
              <a:rPr lang="en-IN" sz="2000" dirty="0" smtClean="0">
                <a:latin typeface="Times New Roman" pitchFamily="18" charset="0"/>
                <a:cs typeface="Times New Roman" pitchFamily="18" charset="0"/>
              </a:rPr>
              <a:t>, and E-Pill-</a:t>
            </a:r>
            <a:r>
              <a:rPr lang="en-IN" sz="2000" dirty="0" err="1" smtClean="0">
                <a:latin typeface="Times New Roman" pitchFamily="18" charset="0"/>
                <a:cs typeface="Times New Roman" pitchFamily="18" charset="0"/>
              </a:rPr>
              <a:t>Medsmartplus</a:t>
            </a:r>
            <a:r>
              <a:rPr lang="en-IN" sz="2000" dirty="0" smtClean="0">
                <a:latin typeface="Times New Roman" pitchFamily="18" charset="0"/>
                <a:cs typeface="Times New Roman" pitchFamily="18" charset="0"/>
              </a:rPr>
              <a:t>, which allow family members of the elderly to monitor whether medication has been taken or not to ensure effective health </a:t>
            </a:r>
            <a:r>
              <a:rPr lang="en-IN" sz="2000" dirty="0" smtClean="0">
                <a:latin typeface="Times New Roman" pitchFamily="18" charset="0"/>
                <a:cs typeface="Times New Roman" pitchFamily="18" charset="0"/>
              </a:rPr>
              <a:t>maintenance.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many suicide problems. Although the reasons for suicide are various, which are sensitive issues, one of the main reasons for suicide is </a:t>
            </a:r>
            <a:r>
              <a:rPr lang="en-IN" sz="2000" dirty="0" smtClean="0">
                <a:latin typeface="Times New Roman" pitchFamily="18" charset="0"/>
                <a:cs typeface="Times New Roman" pitchFamily="18" charset="0"/>
              </a:rPr>
              <a:t>depression.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advantages of the slot based sensing is that individual moment sensing is possible for detecting over dosage problems and incorrect dosage issues.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does not face the problem of inappropriate blockage of light or triggering due to external sources of light.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69620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is designed to help these patients to take the required medicine in the right proportion at the right time.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an electronic pillbox called </a:t>
            </a:r>
            <a:r>
              <a:rPr lang="en-IN" sz="2000" dirty="0" err="1" smtClean="0">
                <a:latin typeface="Times New Roman" pitchFamily="18" charset="0"/>
                <a:cs typeface="Times New Roman" pitchFamily="18" charset="0"/>
              </a:rPr>
              <a:t>MedTracker</a:t>
            </a:r>
            <a:r>
              <a:rPr lang="en-IN" sz="2000" dirty="0" smtClean="0">
                <a:latin typeface="Times New Roman" pitchFamily="18" charset="0"/>
                <a:cs typeface="Times New Roman" pitchFamily="18" charset="0"/>
              </a:rPr>
              <a:t> was proposed; in the </a:t>
            </a:r>
            <a:r>
              <a:rPr lang="en-IN" sz="2000" dirty="0" err="1" smtClean="0">
                <a:latin typeface="Times New Roman" pitchFamily="18" charset="0"/>
                <a:cs typeface="Times New Roman" pitchFamily="18" charset="0"/>
              </a:rPr>
              <a:t>MedTracker</a:t>
            </a:r>
            <a:r>
              <a:rPr lang="en-IN" sz="2000" dirty="0" smtClean="0">
                <a:latin typeface="Times New Roman" pitchFamily="18" charset="0"/>
                <a:cs typeface="Times New Roman" pitchFamily="18" charset="0"/>
              </a:rPr>
              <a:t>, the time at which each lid was opened or closed is recorded, and transmitted to PC via a Bluetooth link.</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developed a medication safety and to avoid confusion in taking tablet among the elderly, this paper proposed a smart pillbox with remind and confirm functions.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pill box can reduce family member’s responsibility towards ensuring the correct and timely consumption of medicines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current common techniques used in market for the reminder includes the normal alarm with a pill box.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Capacitive based Sensor was </a:t>
            </a:r>
            <a:r>
              <a:rPr lang="en-IN" sz="2000" dirty="0" err="1" smtClean="0">
                <a:latin typeface="Times New Roman" pitchFamily="18" charset="0"/>
                <a:cs typeface="Times New Roman" pitchFamily="18" charset="0"/>
              </a:rPr>
              <a:t>inalized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ater</a:t>
            </a:r>
            <a:r>
              <a:rPr lang="en-IN" sz="2000" dirty="0" smtClean="0">
                <a:latin typeface="Times New Roman" pitchFamily="18" charset="0"/>
                <a:cs typeface="Times New Roman" pitchFamily="18" charset="0"/>
              </a:rPr>
              <a:t> the above testing owing to it its cheap and all time operation advantage over the light based sensor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a advantageous, secure and automated solution that organizes, reminds and dispenses medications so the patient can take medicine properly and on-time.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provides fast curing of patient health by using our advantageous </a:t>
            </a:r>
            <a:r>
              <a:rPr lang="en-IN" sz="2000" dirty="0" smtClean="0">
                <a:latin typeface="Times New Roman" pitchFamily="18" charset="0"/>
                <a:cs typeface="Times New Roman" pitchFamily="18" charset="0"/>
              </a:rPr>
              <a:t>system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98532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Hopelessness depression: A theory-based subtype of depression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L. Y. Abramson, G. I. </a:t>
                      </a:r>
                      <a:r>
                        <a:rPr lang="en-IN" sz="2000" dirty="0" err="1" smtClean="0">
                          <a:latin typeface="Times New Roman" pitchFamily="18" charset="0"/>
                          <a:cs typeface="Times New Roman" pitchFamily="18" charset="0"/>
                        </a:rPr>
                        <a:t>Metalsky</a:t>
                      </a:r>
                      <a:r>
                        <a:rPr lang="en-IN" sz="2000" dirty="0" smtClean="0">
                          <a:latin typeface="Times New Roman" pitchFamily="18" charset="0"/>
                          <a:cs typeface="Times New Roman" pitchFamily="18" charset="0"/>
                        </a:rPr>
                        <a:t>, and L. </a:t>
                      </a:r>
                      <a:r>
                        <a:rPr lang="en-IN" sz="2000" dirty="0" err="1" smtClean="0">
                          <a:latin typeface="Times New Roman" pitchFamily="18" charset="0"/>
                          <a:cs typeface="Times New Roman" pitchFamily="18" charset="0"/>
                        </a:rPr>
                        <a:t>B.Alloy</a:t>
                      </a:r>
                      <a:r>
                        <a:rPr lang="en-IN" sz="2000" dirty="0" smtClean="0">
                          <a:latin typeface="Times New Roman" pitchFamily="18" charset="0"/>
                          <a:cs typeface="Times New Roman" pitchFamily="18" charset="0"/>
                        </a:rPr>
                        <a:t>.</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If it is very short, then a major challenge will be to develop methods with sufficient temporal resolving power to determine if hopelessness indeed precedes the occurrence of the hypothesized symptoms of hopelessness depression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Depression: Causes and treatment</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T. Beck and B. A. Alford.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Some scholars ensure that depression is a psychogenic disorder, while others claim that it is caused by organic factors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6072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lnSpc>
                          <a:spcPct val="150000"/>
                        </a:lnSpc>
                      </a:pP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lnSpc>
                          <a:spcPct val="150000"/>
                        </a:lnSpc>
                      </a:pP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Smart Medicine Reminder Box</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Bhati</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Soni</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Zala</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Vyas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andM</a:t>
                      </a:r>
                      <a:r>
                        <a:rPr lang="en-IN" sz="2000" dirty="0" smtClean="0">
                          <a:latin typeface="Times New Roman" pitchFamily="18" charset="0"/>
                          <a:cs typeface="Times New Roman" pitchFamily="18" charset="0"/>
                        </a:rPr>
                        <a:t>. Y. Sharma.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It is compulsory for the patient to take pills from the box at the right time otherwise our systems continues to make large sound until the medicine is taken out from the box.</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Treatment of bipolar disorder</a:t>
                      </a:r>
                    </a:p>
                  </a:txBody>
                  <a:tcPr/>
                </a:tc>
                <a:tc>
                  <a:txBody>
                    <a:bodyPr/>
                    <a:lstStyle/>
                    <a:p>
                      <a:pPr algn="just">
                        <a:lnSpc>
                          <a:spcPct val="150000"/>
                        </a:lnSpc>
                      </a:pPr>
                      <a:r>
                        <a:rPr lang="en-IN" sz="2000" dirty="0" smtClean="0">
                          <a:latin typeface="Times New Roman" pitchFamily="18" charset="0"/>
                          <a:cs typeface="Times New Roman" pitchFamily="18" charset="0"/>
                        </a:rPr>
                        <a:t>J. R. Geddes and D. J. </a:t>
                      </a:r>
                      <a:r>
                        <a:rPr lang="en-IN" sz="2000" dirty="0" err="1" smtClean="0">
                          <a:latin typeface="Times New Roman" pitchFamily="18" charset="0"/>
                          <a:cs typeface="Times New Roman" pitchFamily="18" charset="0"/>
                        </a:rPr>
                        <a:t>Miklowitz</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The development of future treatments should consider both the neurobiological and psychosocial mechanisms underlying the disorder.</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00200" y="1447800"/>
            <a:ext cx="70104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9906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12954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In conclusion, this research aims to build the system that can help the bipolar disorder patients to gain motivation in taking medication.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caregivers can easily monitor and take care of patient.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is created by using simple equipment and sensors.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whole system cost is very low comparing with other commercial systems</a:t>
            </a:r>
            <a:r>
              <a:rPr lang="en-IN" sz="2000" dirty="0" smtClean="0">
                <a:latin typeface="Times New Roman" pitchFamily="18" charset="0"/>
                <a:cs typeface="Times New Roman" pitchFamily="18" charset="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IN" sz="2000" dirty="0" smtClean="0">
                <a:latin typeface="Times New Roman" pitchFamily="18" charset="0"/>
                <a:cs typeface="Times New Roman" pitchFamily="18" charset="0"/>
              </a:rPr>
              <a:t>Moreover, the growing tree animation is used to increase the motivation and help changing the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of the patient.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Besides</a:t>
            </a:r>
            <a:r>
              <a:rPr lang="en-IN" sz="2000" dirty="0" smtClean="0">
                <a:latin typeface="Times New Roman" pitchFamily="18" charset="0"/>
                <a:cs typeface="Times New Roman" pitchFamily="18" charset="0"/>
              </a:rPr>
              <a:t>, the system can send out the notification through the user LINE application which is one of the popular applications.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system can easily integrate with the user application and receive the real time notification for taking a medication alert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248400"/>
          </a:xfrm>
        </p:spPr>
        <p:txBody>
          <a:bodyPr>
            <a:noAutofit/>
          </a:bodyPr>
          <a:lstStyle/>
          <a:p>
            <a:pPr algn="just">
              <a:lnSpc>
                <a:spcPct val="160000"/>
              </a:lnSpc>
            </a:pPr>
            <a:r>
              <a:rPr lang="en-IN" sz="2000" dirty="0" smtClean="0">
                <a:latin typeface="Times New Roman" pitchFamily="18" charset="0"/>
                <a:cs typeface="Times New Roman" pitchFamily="18" charset="0"/>
              </a:rPr>
              <a:t>[1] MED-Q Best Programmable </a:t>
            </a:r>
            <a:r>
              <a:rPr lang="en-IN" sz="2000" dirty="0" err="1" smtClean="0">
                <a:latin typeface="Times New Roman" pitchFamily="18" charset="0"/>
                <a:cs typeface="Times New Roman" pitchFamily="18" charset="0"/>
              </a:rPr>
              <a:t>PillDispenser</a:t>
            </a:r>
            <a:r>
              <a:rPr lang="en-IN" sz="2000" dirty="0" smtClean="0">
                <a:latin typeface="Times New Roman" pitchFamily="18" charset="0"/>
                <a:cs typeface="Times New Roman" pitchFamily="18" charset="0"/>
              </a:rPr>
              <a:t> - Watch the Video, URL https://medqpillbox.com/.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My Oasis :Calming and Relaxing, URL https://apps.apple.com/us/app/my-oasis-calming-andrelaxing/id1247889896.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Terrarium: Garden Idle, URL https://apps.apple.com/us/app/terrariumgarden-idle/id1401837582.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D. J. </a:t>
            </a:r>
            <a:r>
              <a:rPr lang="en-IN" sz="2000" dirty="0" err="1" smtClean="0">
                <a:latin typeface="Times New Roman" pitchFamily="18" charset="0"/>
                <a:cs typeface="Times New Roman" pitchFamily="18" charset="0"/>
              </a:rPr>
              <a:t>Miklowitz</a:t>
            </a:r>
            <a:r>
              <a:rPr lang="en-IN" sz="2000" dirty="0" smtClean="0">
                <a:latin typeface="Times New Roman" pitchFamily="18" charset="0"/>
                <a:cs typeface="Times New Roman" pitchFamily="18" charset="0"/>
              </a:rPr>
              <a:t> and S. L. Johnson. </a:t>
            </a:r>
            <a:r>
              <a:rPr lang="en-IN" sz="2000" dirty="0" err="1" smtClean="0">
                <a:latin typeface="Times New Roman" pitchFamily="18" charset="0"/>
                <a:cs typeface="Times New Roman" pitchFamily="18" charset="0"/>
              </a:rPr>
              <a:t>Bipolardisorder</a:t>
            </a:r>
            <a:r>
              <a:rPr lang="en-IN" sz="2000" dirty="0" smtClean="0">
                <a:latin typeface="Times New Roman" pitchFamily="18" charset="0"/>
                <a:cs typeface="Times New Roman" pitchFamily="18" charset="0"/>
              </a:rPr>
              <a:t>. John Wiley &amp; Sons Inc, 2008.</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L. Y. Abramson, G. I. </a:t>
            </a:r>
            <a:r>
              <a:rPr lang="en-IN" sz="2000" dirty="0" err="1" smtClean="0">
                <a:latin typeface="Times New Roman" pitchFamily="18" charset="0"/>
                <a:cs typeface="Times New Roman" pitchFamily="18" charset="0"/>
              </a:rPr>
              <a:t>Metalsky</a:t>
            </a:r>
            <a:r>
              <a:rPr lang="en-IN" sz="2000" dirty="0" smtClean="0">
                <a:latin typeface="Times New Roman" pitchFamily="18" charset="0"/>
                <a:cs typeface="Times New Roman" pitchFamily="18" charset="0"/>
              </a:rPr>
              <a:t>, and L. </a:t>
            </a:r>
            <a:r>
              <a:rPr lang="en-IN" sz="2000" dirty="0" err="1" smtClean="0">
                <a:latin typeface="Times New Roman" pitchFamily="18" charset="0"/>
                <a:cs typeface="Times New Roman" pitchFamily="18" charset="0"/>
              </a:rPr>
              <a:t>B.Alloy</a:t>
            </a:r>
            <a:r>
              <a:rPr lang="en-IN" sz="2000" dirty="0" smtClean="0">
                <a:latin typeface="Times New Roman" pitchFamily="18" charset="0"/>
                <a:cs typeface="Times New Roman" pitchFamily="18" charset="0"/>
              </a:rPr>
              <a:t>. Hopelessness depression: A theory-</a:t>
            </a:r>
            <a:r>
              <a:rPr lang="en-IN" sz="2000" dirty="0" err="1" smtClean="0">
                <a:latin typeface="Times New Roman" pitchFamily="18" charset="0"/>
                <a:cs typeface="Times New Roman" pitchFamily="18" charset="0"/>
              </a:rPr>
              <a:t>basedsubtype</a:t>
            </a:r>
            <a:r>
              <a:rPr lang="en-IN" sz="2000" dirty="0" smtClean="0">
                <a:latin typeface="Times New Roman" pitchFamily="18" charset="0"/>
                <a:cs typeface="Times New Roman" pitchFamily="18" charset="0"/>
              </a:rPr>
              <a:t> of depression. Psychological review, 96(2):358, 1989.</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 T. Beck and B. A. Alford. </a:t>
            </a:r>
            <a:r>
              <a:rPr lang="en-IN" sz="2000" dirty="0" err="1" smtClean="0">
                <a:latin typeface="Times New Roman" pitchFamily="18" charset="0"/>
                <a:cs typeface="Times New Roman" pitchFamily="18" charset="0"/>
              </a:rPr>
              <a:t>Depression:Causes</a:t>
            </a:r>
            <a:r>
              <a:rPr lang="en-IN" sz="2000" dirty="0" smtClean="0">
                <a:latin typeface="Times New Roman" pitchFamily="18" charset="0"/>
                <a:cs typeface="Times New Roman" pitchFamily="18" charset="0"/>
              </a:rPr>
              <a:t> and treatment. University of </a:t>
            </a:r>
            <a:r>
              <a:rPr lang="en-IN" sz="2000" dirty="0" err="1" smtClean="0">
                <a:latin typeface="Times New Roman" pitchFamily="18" charset="0"/>
                <a:cs typeface="Times New Roman" pitchFamily="18" charset="0"/>
              </a:rPr>
              <a:t>PennsylvaniaPress</a:t>
            </a:r>
            <a:r>
              <a:rPr lang="en-IN" sz="2000" dirty="0" smtClean="0">
                <a:latin typeface="Times New Roman" pitchFamily="18" charset="0"/>
                <a:cs typeface="Times New Roman" pitchFamily="18" charset="0"/>
              </a:rPr>
              <a:t>, 2009.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D. C. Jack. Silencing the self: Women </a:t>
            </a:r>
            <a:r>
              <a:rPr lang="en-IN" sz="2000" dirty="0" smtClean="0">
                <a:latin typeface="Times New Roman" pitchFamily="18" charset="0"/>
                <a:cs typeface="Times New Roman" pitchFamily="18" charset="0"/>
              </a:rPr>
              <a:t>and depression</a:t>
            </a:r>
            <a:r>
              <a:rPr lang="en-IN" sz="2000" dirty="0" smtClean="0">
                <a:latin typeface="Times New Roman" pitchFamily="18" charset="0"/>
                <a:cs typeface="Times New Roman" pitchFamily="18" charset="0"/>
              </a:rPr>
              <a:t>. Harvard University Press, 1991.</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S. </a:t>
            </a:r>
            <a:r>
              <a:rPr lang="en-IN" sz="2000" dirty="0" err="1" smtClean="0">
                <a:latin typeface="Times New Roman" pitchFamily="18" charset="0"/>
                <a:cs typeface="Times New Roman" pitchFamily="18" charset="0"/>
              </a:rPr>
              <a:t>Bhati</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Soni</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Zala</a:t>
            </a:r>
            <a:r>
              <a:rPr lang="en-IN" sz="2000" dirty="0" smtClean="0">
                <a:latin typeface="Times New Roman" pitchFamily="18" charset="0"/>
                <a:cs typeface="Times New Roman" pitchFamily="18" charset="0"/>
              </a:rPr>
              <a:t>, P. </a:t>
            </a:r>
            <a:r>
              <a:rPr lang="en-IN" sz="2000" dirty="0" err="1" smtClean="0">
                <a:latin typeface="Times New Roman" pitchFamily="18" charset="0"/>
                <a:cs typeface="Times New Roman" pitchFamily="18" charset="0"/>
              </a:rPr>
              <a:t>Vyas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andM</a:t>
            </a:r>
            <a:r>
              <a:rPr lang="en-IN" sz="2000" dirty="0" smtClean="0">
                <a:latin typeface="Times New Roman" pitchFamily="18" charset="0"/>
                <a:cs typeface="Times New Roman" pitchFamily="18" charset="0"/>
              </a:rPr>
              <a:t>. Y. Sharma. Smart Medicine </a:t>
            </a:r>
            <a:r>
              <a:rPr lang="en-IN" sz="2000" dirty="0" err="1" smtClean="0">
                <a:latin typeface="Times New Roman" pitchFamily="18" charset="0"/>
                <a:cs typeface="Times New Roman" pitchFamily="18" charset="0"/>
              </a:rPr>
              <a:t>ReminderBox</a:t>
            </a:r>
            <a:r>
              <a:rPr lang="en-IN" sz="2000" dirty="0" smtClean="0">
                <a:latin typeface="Times New Roman" pitchFamily="18" charset="0"/>
                <a:cs typeface="Times New Roman" pitchFamily="18" charset="0"/>
              </a:rPr>
              <a:t>. IJSTE-International Journal of </a:t>
            </a:r>
            <a:r>
              <a:rPr lang="en-IN" sz="2000" dirty="0" err="1" smtClean="0">
                <a:latin typeface="Times New Roman" pitchFamily="18" charset="0"/>
                <a:cs typeface="Times New Roman" pitchFamily="18" charset="0"/>
              </a:rPr>
              <a:t>ScienceTechnology</a:t>
            </a:r>
            <a:r>
              <a:rPr lang="en-IN" sz="2000" dirty="0" smtClean="0">
                <a:latin typeface="Times New Roman" pitchFamily="18" charset="0"/>
                <a:cs typeface="Times New Roman" pitchFamily="18" charset="0"/>
              </a:rPr>
              <a:t> &amp; Engineering, 3(10), 2017.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Grunze</a:t>
            </a:r>
            <a:r>
              <a:rPr lang="en-IN" sz="2000" dirty="0" smtClean="0">
                <a:latin typeface="Times New Roman" pitchFamily="18" charset="0"/>
                <a:cs typeface="Times New Roman" pitchFamily="18" charset="0"/>
              </a:rPr>
              <a:t>. Bipolar disorder. In Neurobiology </a:t>
            </a:r>
            <a:r>
              <a:rPr lang="en-IN" sz="2000" dirty="0" err="1" smtClean="0">
                <a:latin typeface="Times New Roman" pitchFamily="18" charset="0"/>
                <a:cs typeface="Times New Roman" pitchFamily="18" charset="0"/>
              </a:rPr>
              <a:t>ofbrain</a:t>
            </a:r>
            <a:r>
              <a:rPr lang="en-IN" sz="2000" dirty="0" smtClean="0">
                <a:latin typeface="Times New Roman" pitchFamily="18" charset="0"/>
                <a:cs typeface="Times New Roman" pitchFamily="18" charset="0"/>
              </a:rPr>
              <a:t> disorders, pages 655–673. Elsevier, </a:t>
            </a:r>
            <a:r>
              <a:rPr lang="en-IN" sz="2000" dirty="0" smtClean="0">
                <a:latin typeface="Times New Roman" pitchFamily="18" charset="0"/>
                <a:cs typeface="Times New Roman" pitchFamily="18" charset="0"/>
              </a:rPr>
              <a:t>2015.</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J. R. Geddes and D. J. </a:t>
            </a:r>
            <a:r>
              <a:rPr lang="en-IN" sz="2000" dirty="0" err="1" smtClean="0">
                <a:latin typeface="Times New Roman" pitchFamily="18" charset="0"/>
                <a:cs typeface="Times New Roman" pitchFamily="18" charset="0"/>
              </a:rPr>
              <a:t>Miklowitz</a:t>
            </a:r>
            <a:r>
              <a:rPr lang="en-IN" sz="2000" dirty="0" smtClean="0">
                <a:latin typeface="Times New Roman" pitchFamily="18" charset="0"/>
                <a:cs typeface="Times New Roman" pitchFamily="18" charset="0"/>
              </a:rPr>
              <a:t>. Treatment </a:t>
            </a:r>
            <a:r>
              <a:rPr lang="en-IN" sz="2000" dirty="0" err="1" smtClean="0">
                <a:latin typeface="Times New Roman" pitchFamily="18" charset="0"/>
                <a:cs typeface="Times New Roman" pitchFamily="18" charset="0"/>
              </a:rPr>
              <a:t>ofbipolar</a:t>
            </a:r>
            <a:r>
              <a:rPr lang="en-IN" sz="2000" dirty="0" smtClean="0">
                <a:latin typeface="Times New Roman" pitchFamily="18" charset="0"/>
                <a:cs typeface="Times New Roman" pitchFamily="18" charset="0"/>
              </a:rPr>
              <a:t> disorder. The lancet, 381(9878):1672–1682, 2013.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1116</Words>
  <Application>Microsoft Office PowerPoint</Application>
  <PresentationFormat>On-screen Show (4:3)</PresentationFormat>
  <Paragraphs>90</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SMART PILL BOX SYSTEM FOR BIPOLAR DISORDER PEOPLE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2022-04-12T07:35:08Z</dcterms:modified>
</cp:coreProperties>
</file>