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28" r:id="rId4"/>
    <p:sldId id="260" r:id="rId5"/>
    <p:sldId id="262" r:id="rId6"/>
    <p:sldId id="263" r:id="rId7"/>
    <p:sldId id="294" r:id="rId8"/>
    <p:sldId id="327" r:id="rId9"/>
    <p:sldId id="330" r:id="rId10"/>
    <p:sldId id="332" r:id="rId11"/>
    <p:sldId id="333" r:id="rId12"/>
    <p:sldId id="335" r:id="rId13"/>
    <p:sldId id="334" r:id="rId14"/>
    <p:sldId id="296" r:id="rId15"/>
    <p:sldId id="295" r:id="rId16"/>
    <p:sldId id="331" r:id="rId17"/>
    <p:sldId id="32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00600"/>
          </a:xfrm>
        </p:spPr>
        <p:txBody>
          <a:bodyPr>
            <a:normAutofit/>
          </a:bodyPr>
          <a:lstStyle/>
          <a:p>
            <a:pPr algn="ctr"/>
            <a:r>
              <a:rPr lang="en-IN" b="1" dirty="0" smtClean="0">
                <a:latin typeface="Times New Roman" pitchFamily="18" charset="0"/>
                <a:cs typeface="Times New Roman" pitchFamily="18" charset="0"/>
              </a:rPr>
              <a:t>Smart helmet to find distance of vehicle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There are many countries enforcing a regulation that requires the bike rider to wear a helmet when riding on their bike.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this reason, this project is specially developed as to improve the safety of the bike rider.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impact when bike involves in a high speed accident without wearing a helmet is very dangerous and can cause fatality.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Wearing a helmet can reduce shock from the impact and may save a life.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An alcohol detection sensor and ultrasonic sensor is used for detection of the rider's head and alcohol content.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module is connected to compression discharge ignition unit of bike engine.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uno</a:t>
            </a:r>
            <a:r>
              <a:rPr lang="en-IN" sz="2000" dirty="0" smtClean="0">
                <a:latin typeface="Times New Roman" pitchFamily="18" charset="0"/>
                <a:cs typeface="Times New Roman" pitchFamily="18" charset="0"/>
              </a:rPr>
              <a:t> is a microcontroller used to control the entire component in the system. Only when the rider buckled the helmet then only the bike engine will start.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LED will flash if the helmet is </a:t>
            </a:r>
            <a:r>
              <a:rPr lang="en-IN" sz="2000" dirty="0" err="1" smtClean="0">
                <a:latin typeface="Times New Roman" pitchFamily="18" charset="0"/>
                <a:cs typeface="Times New Roman" pitchFamily="18" charset="0"/>
              </a:rPr>
              <a:t>weared</a:t>
            </a:r>
            <a:r>
              <a:rPr lang="en-IN" sz="2000" dirty="0" smtClean="0">
                <a:latin typeface="Times New Roman" pitchFamily="18" charset="0"/>
                <a:cs typeface="Times New Roman" pitchFamily="18" charset="0"/>
              </a:rPr>
              <a:t> and alcohol content is not detected.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prototype uses sensors to detect a crash or accidents and the communication hardware is used to automatically dial a predefined emergency contact.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other existing system is to control the speed in which the biker is going in.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helmet is fixed with all the components and sensors that read the speed of the bike and accordingly instruct the rider to reduce or increase the speed based on the obstacles ahead the bike.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562600"/>
          </a:xfrm>
        </p:spPr>
        <p:txBody>
          <a:bodyPr>
            <a:noAutofit/>
          </a:bodyPr>
          <a:lstStyle/>
          <a:p>
            <a:pPr algn="just">
              <a:lnSpc>
                <a:spcPct val="150000"/>
              </a:lnSpc>
            </a:pPr>
            <a:r>
              <a:rPr lang="en-IN" sz="2000" dirty="0" smtClean="0">
                <a:latin typeface="Times New Roman" pitchFamily="18" charset="0"/>
                <a:cs typeface="Times New Roman" pitchFamily="18" charset="0"/>
              </a:rPr>
              <a:t>Rider does not wear helmet in regions where traffic checking is not done.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Testing alcohol content present in blood in each individual rider in big countries like India is impossible.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Difficulty of implementation of traffic rules by traffic police.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types of alarming incidents /accidents we have designed a helmet which will provide solutions for all the above mention problems.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848600" cy="5943600"/>
          </a:xfrm>
        </p:spPr>
        <p:txBody>
          <a:bodyPr>
            <a:noAutofit/>
          </a:bodyPr>
          <a:lstStyle/>
          <a:p>
            <a:pPr algn="just">
              <a:lnSpc>
                <a:spcPct val="150000"/>
              </a:lnSpc>
            </a:pPr>
            <a:r>
              <a:rPr lang="en-IN" sz="2000" dirty="0" smtClean="0">
                <a:latin typeface="Times New Roman" pitchFamily="18" charset="0"/>
                <a:cs typeface="Times New Roman" pitchFamily="18" charset="0"/>
              </a:rPr>
              <a:t>The engine of the bike can start only if the rider has buckle up helmet.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will send the flag value to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MQ-3 sensor is used for these. When these two conditions are satisfied then ignition will start. The third main issue is accident and late medical help.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Around every second people die due to late medical help or the accident place is unmanned. For this we develop an android application. The application is installed on the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fall detection, if mobile shakes higher than the threshold value , the application will send message to predefined contact numbers.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8674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Several advantages over the existing methods of accident detection and notification systems that rely heavily on the data collected from cellular devices of the drivers.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Detection of accident in remote area can be easily detected and medical services provided in short time.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Simply avoiding drunken drive by using alcohol detector. it will reduces the probability of accident.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Operates on solar as well as battery supply. If helmet was stolen then we can start the bike by the password.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87720"/>
        </p:xfrm>
        <a:graphic>
          <a:graphicData uri="http://schemas.openxmlformats.org/drawingml/2006/table">
            <a:tbl>
              <a:tblPr firstRow="1" bandRow="1">
                <a:tableStyleId>{5C22544A-7EE6-4342-B048-85BDC9FD1C3A}</a:tableStyleId>
              </a:tblPr>
              <a:tblGrid>
                <a:gridCol w="2133600"/>
                <a:gridCol w="198120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Driver fatigue detection using steering grip force</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Thum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Chia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Chieh</a:t>
                      </a:r>
                      <a:r>
                        <a:rPr lang="en-IN" sz="2000" dirty="0" smtClean="0">
                          <a:latin typeface="Times New Roman" pitchFamily="18" charset="0"/>
                          <a:cs typeface="Times New Roman" pitchFamily="18" charset="0"/>
                        </a:rPr>
                        <a:t>; Mustafa, M.M.; </a:t>
                      </a:r>
                      <a:r>
                        <a:rPr lang="en-IN" sz="2000" dirty="0" err="1" smtClean="0">
                          <a:latin typeface="Times New Roman" pitchFamily="18" charset="0"/>
                          <a:cs typeface="Times New Roman" pitchFamily="18" charset="0"/>
                        </a:rPr>
                        <a:t>Hussain</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Zahedi</a:t>
                      </a:r>
                      <a:r>
                        <a:rPr lang="en-IN" sz="2000" dirty="0" smtClean="0">
                          <a:latin typeface="Times New Roman" pitchFamily="18" charset="0"/>
                          <a:cs typeface="Times New Roman" pitchFamily="18" charset="0"/>
                        </a:rPr>
                        <a:t>, E.; </a:t>
                      </a:r>
                      <a:r>
                        <a:rPr lang="en-IN" sz="2000" dirty="0" err="1" smtClean="0">
                          <a:latin typeface="Times New Roman" pitchFamily="18" charset="0"/>
                          <a:cs typeface="Times New Roman" pitchFamily="18" charset="0"/>
                        </a:rPr>
                        <a:t>Majlis</a:t>
                      </a:r>
                      <a:r>
                        <a:rPr lang="en-IN" sz="2000" dirty="0" smtClean="0">
                          <a:latin typeface="Times New Roman" pitchFamily="18" charset="0"/>
                          <a:cs typeface="Times New Roman" pitchFamily="18" charset="0"/>
                        </a:rPr>
                        <a:t>, B.Y.;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paper describes an automobile driver fatigue detection method by monitoring the driver's grip force on the steering wheel, based on the variation in steering grip force due to fatigue or loosing alertness.</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High-speed matrix pressure sensor for humanoid robot by using thin force sensing resistance rubber sheet</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Kagami</a:t>
                      </a:r>
                      <a:r>
                        <a:rPr lang="en-IN" sz="2000" dirty="0" smtClean="0">
                          <a:latin typeface="Times New Roman" pitchFamily="18" charset="0"/>
                          <a:cs typeface="Times New Roman" pitchFamily="18" charset="0"/>
                        </a:rPr>
                        <a:t>, S.; Takahashi, Y.; </a:t>
                      </a:r>
                      <a:r>
                        <a:rPr lang="en-IN" sz="2000" dirty="0" err="1" smtClean="0">
                          <a:latin typeface="Times New Roman" pitchFamily="18" charset="0"/>
                          <a:cs typeface="Times New Roman" pitchFamily="18" charset="0"/>
                        </a:rPr>
                        <a:t>Nishiwaki</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Mochimaru</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Mizoguchi</a:t>
                      </a:r>
                      <a:r>
                        <a:rPr lang="en-IN" sz="2000" dirty="0" smtClean="0">
                          <a:latin typeface="Times New Roman" pitchFamily="18" charset="0"/>
                          <a:cs typeface="Times New Roman" pitchFamily="18" charset="0"/>
                        </a:rPr>
                        <a:t>, H.;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It is an </a:t>
                      </a:r>
                      <a:r>
                        <a:rPr kumimoji="0" lang="en-IN" sz="2000" b="0" i="0" kern="1200" dirty="0" err="1" smtClean="0">
                          <a:solidFill>
                            <a:schemeClr val="dk1"/>
                          </a:solidFill>
                          <a:latin typeface="Times New Roman" pitchFamily="18" charset="0"/>
                          <a:ea typeface="+mn-ea"/>
                          <a:cs typeface="Times New Roman" pitchFamily="18" charset="0"/>
                        </a:rPr>
                        <a:t>analog</a:t>
                      </a:r>
                      <a:r>
                        <a:rPr kumimoji="0" lang="en-IN" sz="2000" b="0" i="0" kern="1200" dirty="0" smtClean="0">
                          <a:solidFill>
                            <a:schemeClr val="dk1"/>
                          </a:solidFill>
                          <a:latin typeface="Times New Roman" pitchFamily="18" charset="0"/>
                          <a:ea typeface="+mn-ea"/>
                          <a:cs typeface="Times New Roman" pitchFamily="18" charset="0"/>
                        </a:rPr>
                        <a:t> version of the key matrix scan like sensor, and there are many efforts to achieve distributed tactile sensing by using this scheme.</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752601"/>
            <a:ext cx="7010399" cy="43433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IN" b="1" dirty="0" smtClean="0"/>
              <a:t>ARDUINO UNO</a:t>
            </a:r>
            <a:endParaRPr lang="en-IN" b="1" dirty="0"/>
          </a:p>
        </p:txBody>
      </p:sp>
      <p:sp>
        <p:nvSpPr>
          <p:cNvPr id="3" name="Content Placeholder 2"/>
          <p:cNvSpPr>
            <a:spLocks noGrp="1"/>
          </p:cNvSpPr>
          <p:nvPr>
            <p:ph idx="1"/>
          </p:nvPr>
        </p:nvSpPr>
        <p:spPr>
          <a:xfrm>
            <a:off x="1371600" y="9144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Uno is a microcontroller board based on the ATmega328. It has 14 digital input/output pins, 6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inputs, a 16 MHz ceramic resonator, a USB connection, a power jack, an ICSP header, and a reset button.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contains everything needed to support the microcontroller. Each of the 14 digital pins on the Uno can be used as an input or output, using </a:t>
            </a:r>
            <a:r>
              <a:rPr lang="en-IN" sz="2000" dirty="0" err="1" smtClean="0">
                <a:latin typeface="Times New Roman" pitchFamily="18" charset="0"/>
                <a:cs typeface="Times New Roman" pitchFamily="18" charset="0"/>
              </a:rPr>
              <a:t>pinMode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digitalWrite</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digitalRead</a:t>
            </a:r>
            <a:r>
              <a:rPr lang="en-IN" sz="2000" dirty="0" smtClean="0">
                <a:latin typeface="Times New Roman" pitchFamily="18" charset="0"/>
                <a:cs typeface="Times New Roman" pitchFamily="18" charset="0"/>
              </a:rPr>
              <a:t>() functions.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operate at 5 volts. Each pin can provide or receive a maximum of 40 </a:t>
            </a:r>
            <a:r>
              <a:rPr lang="en-IN" sz="2000" dirty="0" err="1" smtClean="0">
                <a:latin typeface="Times New Roman" pitchFamily="18" charset="0"/>
                <a:cs typeface="Times New Roman" pitchFamily="18" charset="0"/>
              </a:rPr>
              <a:t>mA</a:t>
            </a:r>
            <a:r>
              <a:rPr lang="en-IN" sz="2000" dirty="0" smtClean="0">
                <a:latin typeface="Times New Roman" pitchFamily="18" charset="0"/>
                <a:cs typeface="Times New Roman" pitchFamily="18" charset="0"/>
              </a:rPr>
              <a:t> and has an internal pull-up resistor (disconnected by default) of 20-50 </a:t>
            </a:r>
            <a:r>
              <a:rPr lang="en-IN" sz="2000" dirty="0" err="1" smtClean="0">
                <a:latin typeface="Times New Roman" pitchFamily="18" charset="0"/>
                <a:cs typeface="Times New Roman" pitchFamily="18" charset="0"/>
              </a:rPr>
              <a:t>kOhms</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IN" b="1" dirty="0" smtClean="0"/>
              <a:t>ULTRASONIC SENSOR</a:t>
            </a:r>
            <a:endParaRPr lang="en-IN" b="1" dirty="0"/>
          </a:p>
        </p:txBody>
      </p:sp>
      <p:sp>
        <p:nvSpPr>
          <p:cNvPr id="3" name="Content Placeholder 2"/>
          <p:cNvSpPr>
            <a:spLocks noGrp="1"/>
          </p:cNvSpPr>
          <p:nvPr>
            <p:ph idx="1"/>
          </p:nvPr>
        </p:nvSpPr>
        <p:spPr>
          <a:xfrm>
            <a:off x="1371600"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The sensor we use in our proposed system is ultrasonic sensor.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used because of its reliability and outstanding versatility.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ultrasonic sensor is a device that can measure the distance to an object by using sound waves at a specific frequency and listening for that sound wave to bounce back.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Time difference between sending and receiving the sound pulse is used to determine the Distance to an object. Distance = Time x Speed of Sound divided by 2</a:t>
            </a:r>
            <a:endParaRPr lang="en-IN"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IN" dirty="0" smtClean="0"/>
              <a:t>LCD Display</a:t>
            </a:r>
            <a:endParaRPr lang="en-IN" dirty="0"/>
          </a:p>
        </p:txBody>
      </p:sp>
      <p:sp>
        <p:nvSpPr>
          <p:cNvPr id="3" name="Content Placeholder 2"/>
          <p:cNvSpPr>
            <a:spLocks noGrp="1"/>
          </p:cNvSpPr>
          <p:nvPr>
            <p:ph idx="1"/>
          </p:nvPr>
        </p:nvSpPr>
        <p:spPr>
          <a:xfrm>
            <a:off x="13716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LCD is a combination of two states of matter, the solid and the liquid. It is an electronic display module with a 16x2 LCD screen which says that it has 16 characters with respect to 2 rows. LCD uses a crystal liquid to produce a visible image.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technology used for displaying the image in the notebook or some other electronic devices. It works on the principle of blocking light rather than an emitting light and consists of 16 pins from that 8 pins are input and also it contains the external input voltage pin of 5v.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has a unique advantage of having low power consumption than the LED or cathode ray tube.</a:t>
            </a: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IN" b="1" dirty="0" smtClean="0"/>
              <a:t>WORKING</a:t>
            </a:r>
            <a:endParaRPr lang="en-IN" b="1" dirty="0"/>
          </a:p>
        </p:txBody>
      </p:sp>
      <p:sp>
        <p:nvSpPr>
          <p:cNvPr id="3" name="Content Placeholder 2"/>
          <p:cNvSpPr>
            <a:spLocks noGrp="1"/>
          </p:cNvSpPr>
          <p:nvPr>
            <p:ph idx="1"/>
          </p:nvPr>
        </p:nvSpPr>
        <p:spPr>
          <a:xfrm>
            <a:off x="13716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Helmet is upgraded with ultrasonic sensor.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uno</a:t>
            </a:r>
            <a:r>
              <a:rPr lang="en-IN" sz="2000" dirty="0" smtClean="0">
                <a:latin typeface="Times New Roman" pitchFamily="18" charset="0"/>
                <a:cs typeface="Times New Roman" pitchFamily="18" charset="0"/>
              </a:rPr>
              <a:t> micro controller is fixed on the helmet. Sensors are connected to the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using wires.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Ultrasonic sensor can measure the distance to an object by using sound waves. It works by transmitting energy in the form of ultrasonic waves to a target object. It reflects the waves back to the sensing head. These sensors are largely used in measuring distances.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speed of sound is 340 m/s or 29 microseconds per </a:t>
            </a:r>
            <a:r>
              <a:rPr lang="en-IN" sz="2000" dirty="0" err="1" smtClean="0">
                <a:latin typeface="Times New Roman" pitchFamily="18" charset="0"/>
                <a:cs typeface="Times New Roman" pitchFamily="18" charset="0"/>
              </a:rPr>
              <a:t>centimeter</a:t>
            </a:r>
            <a:r>
              <a:rPr lang="en-IN" sz="2000" dirty="0" smtClean="0">
                <a:latin typeface="Times New Roman" pitchFamily="18" charset="0"/>
                <a:cs typeface="Times New Roman" pitchFamily="18" charset="0"/>
              </a:rPr>
              <a:t>. Ultrasonic sensor uses this information along with the time difference between sending and receiving the sound pulse to determine the distance to an object.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The proposed approach makes it mandatory for the rider to use this protective guard in order to drive a two-wheeler vehicle and ensures the safety of the human brain and therefore reduces the risks of brain injuries and deaths in case of an accident.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accident occurs, the location is send via </a:t>
            </a:r>
            <a:r>
              <a:rPr lang="en-IN" sz="2000" dirty="0" err="1" smtClean="0">
                <a:latin typeface="Times New Roman" pitchFamily="18" charset="0"/>
                <a:cs typeface="Times New Roman" pitchFamily="18" charset="0"/>
              </a:rPr>
              <a:t>sms</a:t>
            </a:r>
            <a:r>
              <a:rPr lang="en-IN" sz="2000" dirty="0" smtClean="0">
                <a:latin typeface="Times New Roman" pitchFamily="18" charset="0"/>
                <a:cs typeface="Times New Roman" pitchFamily="18" charset="0"/>
              </a:rPr>
              <a:t> to close relatives by the android application.</a:t>
            </a:r>
            <a:endParaRPr lang="en-US"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Mohamad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Nizam</a:t>
            </a:r>
            <a:r>
              <a:rPr lang="en-IN" sz="1800" dirty="0" smtClean="0">
                <a:latin typeface="Times New Roman" pitchFamily="18" charset="0"/>
                <a:cs typeface="Times New Roman" pitchFamily="18" charset="0"/>
              </a:rPr>
              <a:t> Mustafa ,“OVERVIEW OF CURRENT ROAD SAFETY SITUATION IN MALAYSIA,” Highway Planning Unit Road Safety Section Ministry of Works, 2010 </a:t>
            </a:r>
          </a:p>
          <a:p>
            <a:pPr algn="just">
              <a:lnSpc>
                <a:spcPct val="160000"/>
              </a:lnSpc>
              <a:buNone/>
            </a:pP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Thum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Chia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Chieh</a:t>
            </a:r>
            <a:r>
              <a:rPr lang="en-IN" sz="1800" dirty="0" smtClean="0">
                <a:latin typeface="Times New Roman" pitchFamily="18" charset="0"/>
                <a:cs typeface="Times New Roman" pitchFamily="18" charset="0"/>
              </a:rPr>
              <a:t>; Mustafa, M.M.; </a:t>
            </a:r>
            <a:r>
              <a:rPr lang="en-IN" sz="1800" dirty="0" err="1" smtClean="0">
                <a:latin typeface="Times New Roman" pitchFamily="18" charset="0"/>
                <a:cs typeface="Times New Roman" pitchFamily="18" charset="0"/>
              </a:rPr>
              <a:t>Hussain</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Zahedi</a:t>
            </a:r>
            <a:r>
              <a:rPr lang="en-IN" sz="1800" dirty="0" smtClean="0">
                <a:latin typeface="Times New Roman" pitchFamily="18" charset="0"/>
                <a:cs typeface="Times New Roman" pitchFamily="18" charset="0"/>
              </a:rPr>
              <a:t>, E.; </a:t>
            </a:r>
            <a:r>
              <a:rPr lang="en-IN" sz="1800" dirty="0" err="1" smtClean="0">
                <a:latin typeface="Times New Roman" pitchFamily="18" charset="0"/>
                <a:cs typeface="Times New Roman" pitchFamily="18" charset="0"/>
              </a:rPr>
              <a:t>Majlis</a:t>
            </a:r>
            <a:r>
              <a:rPr lang="en-IN" sz="1800" dirty="0" smtClean="0">
                <a:latin typeface="Times New Roman" pitchFamily="18" charset="0"/>
                <a:cs typeface="Times New Roman" pitchFamily="18" charset="0"/>
              </a:rPr>
              <a:t>, B.Y.; , "Driver fatigue detection using steering grip force," Research and Development, 2003. SCORED 2003. Proceedings. Student</a:t>
            </a:r>
          </a:p>
          <a:p>
            <a:pPr algn="just">
              <a:lnSpc>
                <a:spcPct val="160000"/>
              </a:lnSpc>
              <a:buNone/>
            </a:pP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Kagami</a:t>
            </a:r>
            <a:r>
              <a:rPr lang="en-IN" sz="1800" dirty="0" smtClean="0">
                <a:latin typeface="Times New Roman" pitchFamily="18" charset="0"/>
                <a:cs typeface="Times New Roman" pitchFamily="18" charset="0"/>
              </a:rPr>
              <a:t>, S.; Takahashi, Y.; </a:t>
            </a:r>
            <a:r>
              <a:rPr lang="en-IN" sz="1800" dirty="0" err="1" smtClean="0">
                <a:latin typeface="Times New Roman" pitchFamily="18" charset="0"/>
                <a:cs typeface="Times New Roman" pitchFamily="18" charset="0"/>
              </a:rPr>
              <a:t>Nishiwaki</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Mochimaru</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Mizoguchi</a:t>
            </a:r>
            <a:r>
              <a:rPr lang="en-IN" sz="1800" dirty="0" smtClean="0">
                <a:latin typeface="Times New Roman" pitchFamily="18" charset="0"/>
                <a:cs typeface="Times New Roman" pitchFamily="18" charset="0"/>
              </a:rPr>
              <a:t>, H.; , "High-speed matrix pressure sensor for humanoid robot by using thin force sensing resistance rubber sheet," Sensors, 2004. Proceedings of IEEE, vol., no., pp. 1534- 1537 vol.3, 24-27 Oct. 2004 </a:t>
            </a:r>
            <a:endParaRPr lang="en-US"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1318</TotalTime>
  <Words>1299</Words>
  <Application>Microsoft Office PowerPoint</Application>
  <PresentationFormat>On-screen Show (4:3)</PresentationFormat>
  <Paragraphs>105</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Smart helmet to find distance of vehicle</vt:lpstr>
      <vt:lpstr>Abstract</vt:lpstr>
      <vt:lpstr>Slide 3</vt:lpstr>
      <vt:lpstr>Existing System</vt:lpstr>
      <vt:lpstr>Disadvantage of Existing System</vt:lpstr>
      <vt:lpstr>PROPOSED SYSTEM :</vt:lpstr>
      <vt:lpstr>ADVANTAGE</vt:lpstr>
      <vt:lpstr>Slide 8</vt:lpstr>
      <vt:lpstr>Block Diagram</vt:lpstr>
      <vt:lpstr>ARDUINO UNO</vt:lpstr>
      <vt:lpstr>ULTRASONIC SENSOR</vt:lpstr>
      <vt:lpstr>LCD Display</vt:lpstr>
      <vt:lpstr>WORKING</vt:lpstr>
      <vt:lpstr>SOFTWARE REQUIREMENTS:</vt:lpstr>
      <vt:lpstr>HARDWARE REQUIREMENTS:</vt:lpstr>
      <vt:lpstr>CONCLUSION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577</cp:revision>
  <dcterms:created xsi:type="dcterms:W3CDTF">2006-08-16T00:00:00Z</dcterms:created>
  <dcterms:modified xsi:type="dcterms:W3CDTF">2022-04-11T12:19:08Z</dcterms:modified>
</cp:coreProperties>
</file>