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4/11/2022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4/11/2022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257800"/>
          </a:xfrm>
        </p:spPr>
        <p:txBody>
          <a:bodyPr>
            <a:normAutofit/>
          </a:bodyPr>
          <a:lstStyle/>
          <a:p>
            <a:pPr algn="ctr"/>
            <a:r>
              <a:rPr lang="en-IN" b="1" dirty="0" smtClean="0">
                <a:latin typeface="Times New Roman" pitchFamily="18" charset="0"/>
                <a:cs typeface="Times New Roman" pitchFamily="18" charset="0"/>
              </a:rPr>
              <a:t>Suggest a solution to help municipal bodies maximize solid waste collection with their given resources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562600"/>
          </a:xfrm>
        </p:spPr>
        <p:txBody>
          <a:bodyPr>
            <a:noAutofit/>
          </a:bodyPr>
          <a:lstStyle/>
          <a:p>
            <a:pPr algn="just">
              <a:lnSpc>
                <a:spcPct val="150000"/>
              </a:lnSpc>
              <a:buNone/>
            </a:pPr>
            <a:r>
              <a:rPr lang="en-IN" sz="2000" dirty="0" smtClean="0">
                <a:latin typeface="Times New Roman" pitchFamily="18" charset="0"/>
                <a:cs typeface="Times New Roman" pitchFamily="18" charset="0"/>
              </a:rPr>
              <a:t>     Municipal </a:t>
            </a:r>
            <a:r>
              <a:rPr lang="en-IN" sz="2000" dirty="0" smtClean="0">
                <a:latin typeface="Times New Roman" pitchFamily="18" charset="0"/>
                <a:cs typeface="Times New Roman" pitchFamily="18" charset="0"/>
              </a:rPr>
              <a:t>solid waste management is one of the major challenges that cities in developing countries are facing. Although waste collection services are critical to build a smart city, the focus of both scholarship and action/activism has been more on the utilization of waste than on collection. We devised a choice experiment to elicit the preferences of municipal residents with regard to the various attributes of solid waste collection services in the </a:t>
            </a:r>
            <a:r>
              <a:rPr lang="en-IN" sz="2000" dirty="0" err="1" smtClean="0">
                <a:latin typeface="Times New Roman" pitchFamily="18" charset="0"/>
                <a:cs typeface="Times New Roman" pitchFamily="18" charset="0"/>
              </a:rPr>
              <a:t>Bharatpur</a:t>
            </a:r>
            <a:r>
              <a:rPr lang="en-IN" sz="2000" dirty="0" smtClean="0">
                <a:latin typeface="Times New Roman" pitchFamily="18" charset="0"/>
                <a:cs typeface="Times New Roman" pitchFamily="18" charset="0"/>
              </a:rPr>
              <a:t> Metropolitan City of Nepal. The study showed that households identify waste collection frequency, timing of door-to-door waste collection services, and cleanliness of the streets as the critical elements of municipal waste collection that affect their welfare and willingness to pay.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04800"/>
            <a:ext cx="7714488" cy="6400800"/>
          </a:xfrm>
        </p:spPr>
        <p:txBody>
          <a:bodyPr>
            <a:noAutofit/>
          </a:bodyPr>
          <a:lstStyle/>
          <a:p>
            <a:pPr algn="just">
              <a:lnSpc>
                <a:spcPct val="150000"/>
              </a:lnSpc>
              <a:buNone/>
            </a:pPr>
            <a:r>
              <a:rPr lang="en-IN" sz="2000" dirty="0" smtClean="0">
                <a:latin typeface="Times New Roman" pitchFamily="18" charset="0"/>
                <a:cs typeface="Times New Roman" pitchFamily="18" charset="0"/>
              </a:rPr>
              <a:t>    While </a:t>
            </a:r>
            <a:r>
              <a:rPr lang="en-IN" sz="2000" dirty="0" smtClean="0">
                <a:latin typeface="Times New Roman" pitchFamily="18" charset="0"/>
                <a:cs typeface="Times New Roman" pitchFamily="18" charset="0"/>
              </a:rPr>
              <a:t>almost all households (95%) were participating in the waste collection service in the study area, more than half (53%) expressed dissatisfaction with the existing service. Women were the main actors engaged in waste collection and disposal at household level. The results of the choice analysis suggest that households prefer a designated waste collection time with waste collection bins placed at regular intervals on the streets for use by pedestrians who often throw garbage on the streets in the absence of bins. For these improvements, households were willing to pay an additional service fee of 10–28% on top of what they were already paying. The study also finds that municipal waste collection can be improved through the involvement of </a:t>
            </a:r>
            <a:r>
              <a:rPr lang="en-IN" sz="2000" dirty="0" err="1" smtClean="0">
                <a:latin typeface="Times New Roman" pitchFamily="18" charset="0"/>
                <a:cs typeface="Times New Roman" pitchFamily="18" charset="0"/>
              </a:rPr>
              <a:t>Tole</a:t>
            </a:r>
            <a:r>
              <a:rPr lang="en-IN" sz="2000" dirty="0" smtClean="0">
                <a:latin typeface="Times New Roman" pitchFamily="18" charset="0"/>
                <a:cs typeface="Times New Roman" pitchFamily="18" charset="0"/>
              </a:rPr>
              <a:t> Lane Committees in designing the timing and frequency of the service and by introducing a system of progressive tariffs based on the number of storeys per house.</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circular economy can play an important role in reducing materials use for construction projects, as well as reducing GHG emissions and energy and water demand of existing </a:t>
            </a:r>
            <a:r>
              <a:rPr lang="en-IN" sz="2000" dirty="0" smtClean="0">
                <a:latin typeface="Times New Roman" pitchFamily="18" charset="0"/>
                <a:cs typeface="Times New Roman" pitchFamily="18" charset="0"/>
              </a:rPr>
              <a:t>buildings.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implement these overarching plans, G20 countries are scaling up the use of existing and new policy instruments, including market, regulatory, education and information-based instruments, as well as public financial support and co-operation across value chains.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clear vision for the circular economy can address the fragmentation of existing initiatives and ensure continuity beyond political cycles</a:t>
            </a:r>
            <a:r>
              <a:rPr lang="en-IN" sz="2000" dirty="0" smtClean="0">
                <a:latin typeface="Times New Roman" pitchFamily="18" charset="0"/>
                <a:cs typeface="Times New Roman" pitchFamily="18" charset="0"/>
              </a:rPr>
              <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86400"/>
          </a:xfrm>
        </p:spPr>
        <p:txBody>
          <a:bodyPr>
            <a:noAutofit/>
          </a:bodyPr>
          <a:lstStyle/>
          <a:p>
            <a:pPr algn="just">
              <a:lnSpc>
                <a:spcPct val="150000"/>
              </a:lnSpc>
            </a:pPr>
            <a:r>
              <a:rPr lang="en-IN" sz="2000" dirty="0" smtClean="0">
                <a:latin typeface="Times New Roman" pitchFamily="18" charset="0"/>
                <a:cs typeface="Times New Roman" pitchFamily="18" charset="0"/>
              </a:rPr>
              <a:t>Municipal solid waste (MSW) is a critical environmental issue in urban areas.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Municipal residents are aware of the environmental and health issues associated with MSW due to both to widening access to electronic media and increased levels of education and awareness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municipal authority has to either cover the cost of waste management from other sources at the expense of other public services or face environmental problems in the city due to neglect of solid waste management</a:t>
            </a:r>
            <a:r>
              <a:rPr lang="en-IN" sz="2000" dirty="0" smtClean="0">
                <a:latin typeface="Times New Roman" pitchFamily="18" charset="0"/>
                <a:cs typeface="Times New Roman" pitchFamily="18" charset="0"/>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Municipal solid waste incineration (MSWI) is the burning of waste in a controlled process within a specific facility that has been built for this purpose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main purpose of the paper is to provide a comprehensive view of the decentralized approach to solid waste management along with the appropriate technologies to solve the problem of processing and treatment of waste.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Farmers generally use urea for agricultural purposes without taking care of fertility of soil.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is a gap between the demand and supply of these services in terms of quality and </a:t>
            </a:r>
            <a:r>
              <a:rPr lang="en-IN" sz="2000" dirty="0" smtClean="0">
                <a:latin typeface="Times New Roman" pitchFamily="18" charset="0"/>
                <a:cs typeface="Times New Roman" pitchFamily="18" charset="0"/>
              </a:rPr>
              <a:t>efficiency.</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 efficient design requires prior information about the parameters, which can be obtained through various methods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Efficient waste management is fundamental to improve the service to </a:t>
            </a:r>
            <a:r>
              <a:rPr lang="en-IN" sz="2000" dirty="0" smtClean="0">
                <a:latin typeface="Times New Roman" pitchFamily="18" charset="0"/>
                <a:cs typeface="Times New Roman" pitchFamily="18" charset="0"/>
              </a:rPr>
              <a:t>citizen.</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addition, users of smart city services have about the utility, safety, accessibility and efficiency of those </a:t>
            </a:r>
            <a:r>
              <a:rPr lang="en-IN" sz="2000" dirty="0" smtClean="0">
                <a:latin typeface="Times New Roman" pitchFamily="18" charset="0"/>
                <a:cs typeface="Times New Roman" pitchFamily="18" charset="0"/>
              </a:rPr>
              <a:t>services.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4764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solidFill>
                            <a:schemeClr val="tx1"/>
                          </a:solidFill>
                          <a:latin typeface="Times New Roman" pitchFamily="18" charset="0"/>
                          <a:ea typeface="Calibri"/>
                          <a:cs typeface="Times New Roman" pitchFamily="18" charset="0"/>
                        </a:rPr>
                        <a:t>Municipal solid waste management in Lahore city district, Pakistan</a:t>
                      </a:r>
                      <a:endParaRPr lang="en-IN" sz="2000" dirty="0">
                        <a:solidFill>
                          <a:schemeClr val="tx1"/>
                        </a:solidFill>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chemeClr val="tx1"/>
                          </a:solidFill>
                          <a:latin typeface="Times New Roman" pitchFamily="18" charset="0"/>
                          <a:ea typeface="Calibri"/>
                          <a:cs typeface="Times New Roman" pitchFamily="18" charset="0"/>
                        </a:rPr>
                        <a:t>Batool, S.A.; Ch, M.N.</a:t>
                      </a:r>
                      <a:endParaRPr lang="en-IN" sz="2000">
                        <a:solidFill>
                          <a:schemeClr val="tx1"/>
                        </a:solidFill>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chemeClr val="tx1"/>
                          </a:solidFill>
                          <a:latin typeface="Times New Roman" pitchFamily="18" charset="0"/>
                          <a:ea typeface="Calibri"/>
                          <a:cs typeface="Times New Roman" pitchFamily="18" charset="0"/>
                        </a:rPr>
                        <a:t>A GIS map of Data Ganj Bakhsh Town (DGBT) of Lahore City District showing communal storage facilities is also provided.</a:t>
                      </a:r>
                      <a:endParaRPr lang="en-IN" sz="2000">
                        <a:solidFill>
                          <a:schemeClr val="tx1"/>
                        </a:solidFill>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solidFill>
                            <a:schemeClr val="tx1"/>
                          </a:solidFill>
                          <a:latin typeface="Times New Roman" pitchFamily="18" charset="0"/>
                          <a:ea typeface="Calibri"/>
                          <a:cs typeface="Times New Roman" pitchFamily="18" charset="0"/>
                        </a:rPr>
                        <a:t>Environmental impact of solid waste treatment methods in Korea</a:t>
                      </a:r>
                      <a:endParaRPr lang="en-IN" sz="2000">
                        <a:solidFill>
                          <a:schemeClr val="tx1"/>
                        </a:solidFill>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chemeClr val="tx1"/>
                          </a:solidFill>
                          <a:latin typeface="Times New Roman" pitchFamily="18" charset="0"/>
                          <a:ea typeface="Calibri"/>
                          <a:cs typeface="Times New Roman" pitchFamily="18" charset="0"/>
                        </a:rPr>
                        <a:t>Seo, S.; Aramaki, T.; Hwang, Y.; Hanaki, K.</a:t>
                      </a:r>
                      <a:endParaRPr lang="en-IN" sz="2000">
                        <a:solidFill>
                          <a:schemeClr val="tx1"/>
                        </a:solidFill>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chemeClr val="tx1"/>
                          </a:solidFill>
                          <a:latin typeface="Times New Roman" pitchFamily="18" charset="0"/>
                          <a:ea typeface="Calibri"/>
                          <a:cs typeface="Times New Roman" pitchFamily="18" charset="0"/>
                        </a:rPr>
                        <a:t>The environmental impact of various solid waste treatment methods being used in Korea was assessed to provide useful information for decision making in solid waste management strategy</a:t>
                      </a:r>
                      <a:r>
                        <a:rPr lang="en-IN" sz="2000" dirty="0">
                          <a:solidFill>
                            <a:schemeClr val="tx1"/>
                          </a:solidFill>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Waste Mismanagement in Developing Countries: A Review of Global Issues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Ferronato, N.; Torretta, V.</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paper reviews the main impacts due to waste mismanagement in developing countries, focusing on environmental contamination and social issues.</a:t>
                      </a:r>
                      <a:endParaRPr lang="en-IN" sz="18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Composting and compost utilization: Accounting of greenhouse gases and global warming contributions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Boldrin, A.; Andersen, J.K.; Møller, J.; Christensen, T.H.; Favoino, E.</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Greenhouse gas (GHG) emissions related to composting of organic waste and the use of compost were assessed from a waste management perspective.</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435100" y="1501244"/>
            <a:ext cx="7499350" cy="4693711"/>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572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762000"/>
            <a:ext cx="7498080" cy="58674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study also suggests that waste separation at the household level without a separate pick up service may not address the problem since all waste goes together in the landfill even though households painstakingly sort it at home, which is one of the major issues of MSW management currently in BMC. Households tend to lose interest in sorting waste when the collector dumps everything in the same truck. The lifespan of the landfill site could be prolonged if waste collection and transfer are carried out separately for degradable and non-degradable waste and degradable waste is either composted or converted to </a:t>
            </a:r>
            <a:r>
              <a:rPr lang="en-IN" sz="2000" dirty="0" smtClean="0">
                <a:latin typeface="Times New Roman" pitchFamily="18" charset="0"/>
                <a:cs typeface="Times New Roman" pitchFamily="18" charset="0"/>
              </a:rPr>
              <a:t>energy. </a:t>
            </a:r>
            <a:r>
              <a:rPr lang="en-IN" sz="2000" dirty="0" smtClean="0">
                <a:latin typeface="Times New Roman" pitchFamily="18" charset="0"/>
                <a:cs typeface="Times New Roman" pitchFamily="18" charset="0"/>
              </a:rPr>
              <a:t>There has been increased interest among South Asian policy makers and stakeholders on converting waste to </a:t>
            </a:r>
            <a:r>
              <a:rPr lang="en-IN" sz="2000" dirty="0" smtClean="0">
                <a:latin typeface="Times New Roman" pitchFamily="18" charset="0"/>
                <a:cs typeface="Times New Roman" pitchFamily="18" charset="0"/>
              </a:rPr>
              <a:t>energy. </a:t>
            </a:r>
            <a:r>
              <a:rPr lang="en-IN" sz="2000" dirty="0" smtClean="0">
                <a:latin typeface="Times New Roman" pitchFamily="18" charset="0"/>
                <a:cs typeface="Times New Roman" pitchFamily="18" charset="0"/>
              </a:rPr>
              <a:t>Further study is needed in order investigate the incentives that would motivate waste collection service providers to collect and transfer degradable and non-degradable waste separately. This may provide cost effective solutions for enhancing the efficiency of MSW management through re-cycling and reusing rather than resorting to the establishment of new waste management facilities as the solution. This could be an effective way to build smart cities in developing economies.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4873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19800"/>
          </a:xfrm>
        </p:spPr>
        <p:txBody>
          <a:bodyPr>
            <a:noAutofit/>
          </a:bodyPr>
          <a:lstStyle/>
          <a:p>
            <a:pPr algn="just">
              <a:lnSpc>
                <a:spcPct val="160000"/>
              </a:lnSpc>
            </a:pPr>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Batool</a:t>
            </a:r>
            <a:r>
              <a:rPr lang="en-IN" sz="1800" dirty="0" smtClean="0">
                <a:latin typeface="Times New Roman" pitchFamily="18" charset="0"/>
                <a:cs typeface="Times New Roman" pitchFamily="18" charset="0"/>
              </a:rPr>
              <a:t>, S.A.; Ch, M.N. Municipal solid waste management in Lahore city district, Pakistan. Waste </a:t>
            </a:r>
            <a:r>
              <a:rPr lang="en-IN" sz="1800" dirty="0" err="1" smtClean="0">
                <a:latin typeface="Times New Roman" pitchFamily="18" charset="0"/>
                <a:cs typeface="Times New Roman" pitchFamily="18" charset="0"/>
              </a:rPr>
              <a:t>Manag</a:t>
            </a:r>
            <a:r>
              <a:rPr lang="en-IN" sz="1800" dirty="0" smtClean="0">
                <a:latin typeface="Times New Roman" pitchFamily="18" charset="0"/>
                <a:cs typeface="Times New Roman" pitchFamily="18" charset="0"/>
              </a:rPr>
              <a:t>. 2009, 29, 1971–1981.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2</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Seo</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Aramaki</a:t>
            </a:r>
            <a:r>
              <a:rPr lang="en-IN" sz="1800" dirty="0" smtClean="0">
                <a:latin typeface="Times New Roman" pitchFamily="18" charset="0"/>
                <a:cs typeface="Times New Roman" pitchFamily="18" charset="0"/>
              </a:rPr>
              <a:t>, T.; Hwang, Y.; </a:t>
            </a:r>
            <a:r>
              <a:rPr lang="en-IN" sz="1800" dirty="0" err="1" smtClean="0">
                <a:latin typeface="Times New Roman" pitchFamily="18" charset="0"/>
                <a:cs typeface="Times New Roman" pitchFamily="18" charset="0"/>
              </a:rPr>
              <a:t>Hanaki</a:t>
            </a:r>
            <a:r>
              <a:rPr lang="en-IN" sz="1800" dirty="0" smtClean="0">
                <a:latin typeface="Times New Roman" pitchFamily="18" charset="0"/>
                <a:cs typeface="Times New Roman" pitchFamily="18" charset="0"/>
              </a:rPr>
              <a:t>, K. Environmental impact of solid waste treatment methods in Korea. J. Environ. Eng. 2004, 130, 81–89.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3</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Koda</a:t>
            </a:r>
            <a:r>
              <a:rPr lang="en-IN" sz="1800" dirty="0" smtClean="0">
                <a:latin typeface="Times New Roman" pitchFamily="18" charset="0"/>
                <a:cs typeface="Times New Roman" pitchFamily="18" charset="0"/>
              </a:rPr>
              <a:t>, E.; </a:t>
            </a:r>
            <a:r>
              <a:rPr lang="en-IN" sz="1800" dirty="0" err="1" smtClean="0">
                <a:latin typeface="Times New Roman" pitchFamily="18" charset="0"/>
                <a:cs typeface="Times New Roman" pitchFamily="18" charset="0"/>
              </a:rPr>
              <a:t>Sieczka</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Osinski</a:t>
            </a:r>
            <a:r>
              <a:rPr lang="en-IN" sz="1800" dirty="0" smtClean="0">
                <a:latin typeface="Times New Roman" pitchFamily="18" charset="0"/>
                <a:cs typeface="Times New Roman" pitchFamily="18" charset="0"/>
              </a:rPr>
              <a:t>, P. Ammonium concentration and migration in groundwater in the vicinity of waste management site located in the </a:t>
            </a:r>
            <a:r>
              <a:rPr lang="en-IN" sz="1800" dirty="0" err="1" smtClean="0">
                <a:latin typeface="Times New Roman" pitchFamily="18" charset="0"/>
                <a:cs typeface="Times New Roman" pitchFamily="18" charset="0"/>
              </a:rPr>
              <a:t>neighborhood</a:t>
            </a:r>
            <a:r>
              <a:rPr lang="en-IN" sz="1800" dirty="0" smtClean="0">
                <a:latin typeface="Times New Roman" pitchFamily="18" charset="0"/>
                <a:cs typeface="Times New Roman" pitchFamily="18" charset="0"/>
              </a:rPr>
              <a:t> of protected areas of Warsaw, Poland. Sustainability 2016, 8, 1253.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4</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Ferronato</a:t>
            </a:r>
            <a:r>
              <a:rPr lang="en-IN" sz="1800" dirty="0" smtClean="0">
                <a:latin typeface="Times New Roman" pitchFamily="18" charset="0"/>
                <a:cs typeface="Times New Roman" pitchFamily="18" charset="0"/>
              </a:rPr>
              <a:t>, N.; </a:t>
            </a:r>
            <a:r>
              <a:rPr lang="en-IN" sz="1800" dirty="0" err="1" smtClean="0">
                <a:latin typeface="Times New Roman" pitchFamily="18" charset="0"/>
                <a:cs typeface="Times New Roman" pitchFamily="18" charset="0"/>
              </a:rPr>
              <a:t>Torretta</a:t>
            </a:r>
            <a:r>
              <a:rPr lang="en-IN" sz="1800" dirty="0" smtClean="0">
                <a:latin typeface="Times New Roman" pitchFamily="18" charset="0"/>
                <a:cs typeface="Times New Roman" pitchFamily="18" charset="0"/>
              </a:rPr>
              <a:t>, V. Waste Mismanagement in Developing Countries: A Review of Global Issues. Int. J. Environ. Res. Public Health 2019, 16, 1060.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5</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Boldrin</a:t>
            </a:r>
            <a:r>
              <a:rPr lang="en-IN" sz="1800" dirty="0" smtClean="0">
                <a:latin typeface="Times New Roman" pitchFamily="18" charset="0"/>
                <a:cs typeface="Times New Roman" pitchFamily="18" charset="0"/>
              </a:rPr>
              <a:t>, A.; Andersen, J.K.; </a:t>
            </a:r>
            <a:r>
              <a:rPr lang="en-IN" sz="1800" dirty="0" err="1" smtClean="0">
                <a:latin typeface="Times New Roman" pitchFamily="18" charset="0"/>
                <a:cs typeface="Times New Roman" pitchFamily="18" charset="0"/>
              </a:rPr>
              <a:t>Møller</a:t>
            </a:r>
            <a:r>
              <a:rPr lang="en-IN" sz="1800" dirty="0" smtClean="0">
                <a:latin typeface="Times New Roman" pitchFamily="18" charset="0"/>
                <a:cs typeface="Times New Roman" pitchFamily="18" charset="0"/>
              </a:rPr>
              <a:t>, J.; Christensen, T.H.; </a:t>
            </a:r>
            <a:r>
              <a:rPr lang="en-IN" sz="1800" dirty="0" err="1" smtClean="0">
                <a:latin typeface="Times New Roman" pitchFamily="18" charset="0"/>
                <a:cs typeface="Times New Roman" pitchFamily="18" charset="0"/>
              </a:rPr>
              <a:t>Favoino</a:t>
            </a:r>
            <a:r>
              <a:rPr lang="en-IN" sz="1800" dirty="0" smtClean="0">
                <a:latin typeface="Times New Roman" pitchFamily="18" charset="0"/>
                <a:cs typeface="Times New Roman" pitchFamily="18" charset="0"/>
              </a:rPr>
              <a:t>, E. Composting and compost utilization: Accounting of greenhouse gases and global warming contributions. Waste </a:t>
            </a:r>
            <a:r>
              <a:rPr lang="en-IN" sz="1800" dirty="0" err="1" smtClean="0">
                <a:latin typeface="Times New Roman" pitchFamily="18" charset="0"/>
                <a:cs typeface="Times New Roman" pitchFamily="18" charset="0"/>
              </a:rPr>
              <a:t>Manag</a:t>
            </a:r>
            <a:r>
              <a:rPr lang="en-IN" sz="1800" dirty="0" smtClean="0">
                <a:latin typeface="Times New Roman" pitchFamily="18" charset="0"/>
                <a:cs typeface="Times New Roman" pitchFamily="18" charset="0"/>
              </a:rPr>
              <a:t>. Res. 2009, 27, 800–812.</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858000"/>
          </a:xfrm>
        </p:spPr>
        <p:txBody>
          <a:bodyPr>
            <a:noAutofit/>
          </a:bodyPr>
          <a:lstStyle/>
          <a:p>
            <a:pPr algn="just">
              <a:lnSpc>
                <a:spcPct val="170000"/>
              </a:lnSpc>
            </a:pPr>
            <a:r>
              <a:rPr lang="en-IN" sz="1700" dirty="0" smtClean="0">
                <a:latin typeface="Times New Roman" pitchFamily="18" charset="0"/>
                <a:cs typeface="Times New Roman" pitchFamily="18" charset="0"/>
              </a:rPr>
              <a:t>6. </a:t>
            </a:r>
            <a:r>
              <a:rPr lang="en-IN" sz="1700" dirty="0" err="1" smtClean="0">
                <a:latin typeface="Times New Roman" pitchFamily="18" charset="0"/>
                <a:cs typeface="Times New Roman" pitchFamily="18" charset="0"/>
              </a:rPr>
              <a:t>Mohareb</a:t>
            </a:r>
            <a:r>
              <a:rPr lang="en-IN" sz="1700" dirty="0" smtClean="0">
                <a:latin typeface="Times New Roman" pitchFamily="18" charset="0"/>
                <a:cs typeface="Times New Roman" pitchFamily="18" charset="0"/>
              </a:rPr>
              <a:t>, A.K.; </a:t>
            </a:r>
            <a:r>
              <a:rPr lang="en-IN" sz="1700" dirty="0" err="1" smtClean="0">
                <a:latin typeface="Times New Roman" pitchFamily="18" charset="0"/>
                <a:cs typeface="Times New Roman" pitchFamily="18" charset="0"/>
              </a:rPr>
              <a:t>Warith</a:t>
            </a:r>
            <a:r>
              <a:rPr lang="en-IN" sz="1700" dirty="0" smtClean="0">
                <a:latin typeface="Times New Roman" pitchFamily="18" charset="0"/>
                <a:cs typeface="Times New Roman" pitchFamily="18" charset="0"/>
              </a:rPr>
              <a:t>, M.A.; Diaz, R. Modelling greenhouse gas emissions for municipal solid waste management strategies in Ottawa, Ontario, Canada. </a:t>
            </a:r>
            <a:r>
              <a:rPr lang="en-IN" sz="1700" dirty="0" err="1" smtClean="0">
                <a:latin typeface="Times New Roman" pitchFamily="18" charset="0"/>
                <a:cs typeface="Times New Roman" pitchFamily="18" charset="0"/>
              </a:rPr>
              <a:t>Resour</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Conserv</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Recycl</a:t>
            </a:r>
            <a:r>
              <a:rPr lang="en-IN" sz="1700" dirty="0" smtClean="0">
                <a:latin typeface="Times New Roman" pitchFamily="18" charset="0"/>
                <a:cs typeface="Times New Roman" pitchFamily="18" charset="0"/>
              </a:rPr>
              <a:t>. 2008, 52, 1241–1251. </a:t>
            </a:r>
          </a:p>
          <a:p>
            <a:pPr algn="just">
              <a:lnSpc>
                <a:spcPct val="170000"/>
              </a:lnSpc>
            </a:pPr>
            <a:r>
              <a:rPr lang="en-IN" sz="1700" dirty="0" smtClean="0">
                <a:latin typeface="Times New Roman" pitchFamily="18" charset="0"/>
                <a:cs typeface="Times New Roman" pitchFamily="18" charset="0"/>
              </a:rPr>
              <a:t>7</a:t>
            </a:r>
            <a:r>
              <a:rPr lang="en-IN" sz="1700" dirty="0" smtClean="0">
                <a:latin typeface="Times New Roman" pitchFamily="18" charset="0"/>
                <a:cs typeface="Times New Roman" pitchFamily="18" charset="0"/>
              </a:rPr>
              <a:t>. Figueroa, V.K.; Mackie, K.R.; </a:t>
            </a:r>
            <a:r>
              <a:rPr lang="en-IN" sz="1700" dirty="0" err="1" smtClean="0">
                <a:latin typeface="Times New Roman" pitchFamily="18" charset="0"/>
                <a:cs typeface="Times New Roman" pitchFamily="18" charset="0"/>
              </a:rPr>
              <a:t>Guarriello</a:t>
            </a:r>
            <a:r>
              <a:rPr lang="en-IN" sz="1700" dirty="0" smtClean="0">
                <a:latin typeface="Times New Roman" pitchFamily="18" charset="0"/>
                <a:cs typeface="Times New Roman" pitchFamily="18" charset="0"/>
              </a:rPr>
              <a:t>, N.; Cooper, C.D. A robust method for estimating landfill methane emissions. J. Air Waste </a:t>
            </a:r>
            <a:r>
              <a:rPr lang="en-IN" sz="1700" dirty="0" err="1" smtClean="0">
                <a:latin typeface="Times New Roman" pitchFamily="18" charset="0"/>
                <a:cs typeface="Times New Roman" pitchFamily="18" charset="0"/>
              </a:rPr>
              <a:t>Manag</a:t>
            </a:r>
            <a:r>
              <a:rPr lang="en-IN" sz="1700" dirty="0" smtClean="0">
                <a:latin typeface="Times New Roman" pitchFamily="18" charset="0"/>
                <a:cs typeface="Times New Roman" pitchFamily="18" charset="0"/>
              </a:rPr>
              <a:t>. Assoc. 2009, 59, 925–935. </a:t>
            </a:r>
          </a:p>
          <a:p>
            <a:pPr algn="just">
              <a:lnSpc>
                <a:spcPct val="170000"/>
              </a:lnSpc>
            </a:pPr>
            <a:r>
              <a:rPr lang="en-IN" sz="1700" dirty="0" smtClean="0">
                <a:latin typeface="Times New Roman" pitchFamily="18" charset="0"/>
                <a:cs typeface="Times New Roman" pitchFamily="18" charset="0"/>
              </a:rPr>
              <a:t>8</a:t>
            </a:r>
            <a:r>
              <a:rPr lang="en-IN" sz="1700" dirty="0" smtClean="0">
                <a:latin typeface="Times New Roman" pitchFamily="18" charset="0"/>
                <a:cs typeface="Times New Roman" pitchFamily="18" charset="0"/>
              </a:rPr>
              <a:t>. Rowe, R.K.; Armstrong, M.D.; </a:t>
            </a:r>
            <a:r>
              <a:rPr lang="en-IN" sz="1700" dirty="0" err="1" smtClean="0">
                <a:latin typeface="Times New Roman" pitchFamily="18" charset="0"/>
                <a:cs typeface="Times New Roman" pitchFamily="18" charset="0"/>
              </a:rPr>
              <a:t>Cullimore</a:t>
            </a:r>
            <a:r>
              <a:rPr lang="en-IN" sz="1700" dirty="0" smtClean="0">
                <a:latin typeface="Times New Roman" pitchFamily="18" charset="0"/>
                <a:cs typeface="Times New Roman" pitchFamily="18" charset="0"/>
              </a:rPr>
              <a:t>, D.R. Mass loading and the rate of clogging due to municipal solid waste </a:t>
            </a:r>
            <a:r>
              <a:rPr lang="en-IN" sz="1700" dirty="0" err="1" smtClean="0">
                <a:latin typeface="Times New Roman" pitchFamily="18" charset="0"/>
                <a:cs typeface="Times New Roman" pitchFamily="18" charset="0"/>
              </a:rPr>
              <a:t>leachate</a:t>
            </a:r>
            <a:r>
              <a:rPr lang="en-IN" sz="1700" dirty="0" smtClean="0">
                <a:latin typeface="Times New Roman" pitchFamily="18" charset="0"/>
                <a:cs typeface="Times New Roman" pitchFamily="18" charset="0"/>
              </a:rPr>
              <a:t>. Can. </a:t>
            </a:r>
            <a:r>
              <a:rPr lang="en-IN" sz="1700" dirty="0" err="1" smtClean="0">
                <a:latin typeface="Times New Roman" pitchFamily="18" charset="0"/>
                <a:cs typeface="Times New Roman" pitchFamily="18" charset="0"/>
              </a:rPr>
              <a:t>Geotech</a:t>
            </a:r>
            <a:r>
              <a:rPr lang="en-IN" sz="1700" dirty="0" smtClean="0">
                <a:latin typeface="Times New Roman" pitchFamily="18" charset="0"/>
                <a:cs typeface="Times New Roman" pitchFamily="18" charset="0"/>
              </a:rPr>
              <a:t>. J. 2000, 37, 355–370. </a:t>
            </a:r>
          </a:p>
          <a:p>
            <a:pPr algn="just">
              <a:lnSpc>
                <a:spcPct val="170000"/>
              </a:lnSpc>
            </a:pPr>
            <a:r>
              <a:rPr lang="en-IN" sz="1700" dirty="0" smtClean="0">
                <a:latin typeface="Times New Roman" pitchFamily="18" charset="0"/>
                <a:cs typeface="Times New Roman" pitchFamily="18" charset="0"/>
              </a:rPr>
              <a:t>9</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Pervin</a:t>
            </a:r>
            <a:r>
              <a:rPr lang="en-IN" sz="1700" dirty="0" smtClean="0">
                <a:latin typeface="Times New Roman" pitchFamily="18" charset="0"/>
                <a:cs typeface="Times New Roman" pitchFamily="18" charset="0"/>
              </a:rPr>
              <a:t>, I.A.; </a:t>
            </a:r>
            <a:r>
              <a:rPr lang="en-IN" sz="1700" dirty="0" err="1" smtClean="0">
                <a:latin typeface="Times New Roman" pitchFamily="18" charset="0"/>
                <a:cs typeface="Times New Roman" pitchFamily="18" charset="0"/>
              </a:rPr>
              <a:t>Rahman</a:t>
            </a:r>
            <a:r>
              <a:rPr lang="en-IN" sz="1700" dirty="0" smtClean="0">
                <a:latin typeface="Times New Roman" pitchFamily="18" charset="0"/>
                <a:cs typeface="Times New Roman" pitchFamily="18" charset="0"/>
              </a:rPr>
              <a:t>, S.M.; Nepal, M.; Hague, A.E.; </a:t>
            </a:r>
            <a:r>
              <a:rPr lang="en-IN" sz="1700" dirty="0" err="1" smtClean="0">
                <a:latin typeface="Times New Roman" pitchFamily="18" charset="0"/>
                <a:cs typeface="Times New Roman" pitchFamily="18" charset="0"/>
              </a:rPr>
              <a:t>Karim</a:t>
            </a:r>
            <a:r>
              <a:rPr lang="en-IN" sz="1700" dirty="0" smtClean="0">
                <a:latin typeface="Times New Roman" pitchFamily="18" charset="0"/>
                <a:cs typeface="Times New Roman" pitchFamily="18" charset="0"/>
              </a:rPr>
              <a:t>, H.; </a:t>
            </a:r>
            <a:r>
              <a:rPr lang="en-IN" sz="1700" dirty="0" err="1" smtClean="0">
                <a:latin typeface="Times New Roman" pitchFamily="18" charset="0"/>
                <a:cs typeface="Times New Roman" pitchFamily="18" charset="0"/>
              </a:rPr>
              <a:t>Dhakal</a:t>
            </a:r>
            <a:r>
              <a:rPr lang="en-IN" sz="1700" dirty="0" smtClean="0">
                <a:latin typeface="Times New Roman" pitchFamily="18" charset="0"/>
                <a:cs typeface="Times New Roman" pitchFamily="18" charset="0"/>
              </a:rPr>
              <a:t>, G. </a:t>
            </a:r>
            <a:r>
              <a:rPr lang="en-IN" sz="1700" dirty="0" err="1" smtClean="0">
                <a:latin typeface="Times New Roman" pitchFamily="18" charset="0"/>
                <a:cs typeface="Times New Roman" pitchFamily="18" charset="0"/>
              </a:rPr>
              <a:t>Adaapting</a:t>
            </a:r>
            <a:r>
              <a:rPr lang="en-IN" sz="1700" dirty="0" smtClean="0">
                <a:latin typeface="Times New Roman" pitchFamily="18" charset="0"/>
                <a:cs typeface="Times New Roman" pitchFamily="18" charset="0"/>
              </a:rPr>
              <a:t> </a:t>
            </a:r>
            <a:r>
              <a:rPr lang="en-IN" sz="1700" dirty="0" smtClean="0">
                <a:latin typeface="Times New Roman" pitchFamily="18" charset="0"/>
                <a:cs typeface="Times New Roman" pitchFamily="18" charset="0"/>
              </a:rPr>
              <a:t>to urban flooding: A case of two cities in South Asia. Water Policy 2019.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10</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Yukalang</a:t>
            </a:r>
            <a:r>
              <a:rPr lang="en-IN" sz="1700" dirty="0" smtClean="0">
                <a:latin typeface="Times New Roman" pitchFamily="18" charset="0"/>
                <a:cs typeface="Times New Roman" pitchFamily="18" charset="0"/>
              </a:rPr>
              <a:t>, N.; Clarke, B.; Ross, K. Solid waste management solutions for a rapidly urbanizing area in Thailand: Recommendations based on stakeholder input. Int. J. Environ. Res. Public Health 2018, 15, 1302.</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1285</TotalTime>
  <Words>1466</Words>
  <Application>Microsoft Office PowerPoint</Application>
  <PresentationFormat>On-screen Show (4:3)</PresentationFormat>
  <Paragraphs>75</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Suggest a solution to help municipal bodies maximize solid waste collection with their given resources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570</cp:revision>
  <dcterms:created xsi:type="dcterms:W3CDTF">2006-08-16T00:00:00Z</dcterms:created>
  <dcterms:modified xsi:type="dcterms:W3CDTF">2022-04-11T10:32:05Z</dcterms:modified>
</cp:coreProperties>
</file>