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32" r:id="rId4"/>
    <p:sldId id="260" r:id="rId5"/>
    <p:sldId id="262" r:id="rId6"/>
    <p:sldId id="263" r:id="rId7"/>
    <p:sldId id="294" r:id="rId8"/>
    <p:sldId id="330" r:id="rId9"/>
    <p:sldId id="296" r:id="rId10"/>
    <p:sldId id="295" r:id="rId11"/>
    <p:sldId id="331" r:id="rId12"/>
    <p:sldId id="333"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4/11/2022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4/11/2022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4/11/2022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IN" b="1" dirty="0" smtClean="0">
                <a:latin typeface="Times New Roman" pitchFamily="18" charset="0"/>
                <a:cs typeface="Times New Roman" pitchFamily="18" charset="0"/>
              </a:rPr>
              <a:t>Speech to Text App customized for police functioning in different languages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1825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81000"/>
            <a:ext cx="7498080" cy="64770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reviewed literature from 1999 to 2014 inclusively on how Speech-to-Text Recognition (STR) technology has been applied to enhance learning. The first aim of this review is to understand how STR technology has been used to support learning over the past fifteen years, and the second is to analyze all research evidence to understand how Speech-to-Text Recognition technology can enhance learning. The findings are discussed from different perspectives as follows: (a) potentials of STR technology, (b) its use by specific groups of users in different domains, (c) quantitative and/or qualitative research methodology used, and (d) STR technology implications. Some STR literature review showed that in earlier stage of development, the STR technology was applied to assist learning only for specific users, i.e., students with cognitive and physical disabilities, or foreign students.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04800"/>
            <a:ext cx="7498080" cy="6400800"/>
          </a:xfrm>
        </p:spPr>
        <p:txBody>
          <a:bodyPr>
            <a:noAutofit/>
          </a:bodyPr>
          <a:lstStyle/>
          <a:p>
            <a:pPr algn="just">
              <a:lnSpc>
                <a:spcPct val="150000"/>
              </a:lnSpc>
              <a:buNone/>
            </a:pPr>
            <a:r>
              <a:rPr lang="en-IN" sz="2000" dirty="0" smtClean="0">
                <a:latin typeface="Times New Roman" pitchFamily="18" charset="0"/>
                <a:cs typeface="Times New Roman" pitchFamily="18" charset="0"/>
              </a:rPr>
              <a:t>    Educators and researchers started to apply STR technology in a traditional learning environment to assist broader group of users, while STR technology has been rapidly advancing over the years. The review revealed a number of distinct advantages of using STR for learning. That is, </a:t>
            </a:r>
            <a:r>
              <a:rPr lang="en-IN" sz="2000" dirty="0" err="1" smtClean="0">
                <a:latin typeface="Times New Roman" pitchFamily="18" charset="0"/>
                <a:cs typeface="Times New Roman" pitchFamily="18" charset="0"/>
              </a:rPr>
              <a:t>STRgenerated</a:t>
            </a:r>
            <a:r>
              <a:rPr lang="en-IN" sz="2000" dirty="0" smtClean="0">
                <a:latin typeface="Times New Roman" pitchFamily="18" charset="0"/>
                <a:cs typeface="Times New Roman" pitchFamily="18" charset="0"/>
              </a:rPr>
              <a:t> texts enable students to understand learning content of a lecture better, to confirm missed or misheard parts of a speech, to take notes or complete homework, and to prepare for exams. Furthermore, some implications over the STR technology in pedagogical and technological aspects were discussed in the review, such as the design of technology-based learning activities, accuracy rate of the STR process and learning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to use STR-texts that may limit the STR educational value. Thus, the review furthermore discussed some potential solutions for the future research. </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provides the methodology to implement text to speech conversion to facilitate the translation of English language text into speech output in different languages as desired.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method is a simple and handy solution to overcome the barrier of languages by developing an android application for multilingual translation implementing text to speech conversion.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may lead to a great help to the people lacking the power of speech, dyslexic people and non-native speakers.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029200"/>
          </a:xfrm>
        </p:spPr>
        <p:txBody>
          <a:bodyPr>
            <a:noAutofit/>
          </a:bodyPr>
          <a:lstStyle/>
          <a:p>
            <a:pPr algn="just">
              <a:lnSpc>
                <a:spcPct val="150000"/>
              </a:lnSpc>
            </a:pPr>
            <a:r>
              <a:rPr lang="en-IN" sz="2000" dirty="0" smtClean="0">
                <a:latin typeface="Times New Roman" pitchFamily="18" charset="0"/>
                <a:cs typeface="Times New Roman" pitchFamily="18" charset="0"/>
              </a:rPr>
              <a:t>These problems can hinder students’ understanding of a delivered speech, and this may hamper students from engaging in classroom participation and interaction.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problem caused their negative perceptions and slightly decreased their perceived acceptance to use STR in the future.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major issue was how to generate a satisfactory accuracy rate of transcripts from a speaker’s speech.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457200"/>
            <a:ext cx="7772400" cy="6248400"/>
          </a:xfrm>
        </p:spPr>
        <p:txBody>
          <a:bodyPr>
            <a:noAutofit/>
          </a:bodyPr>
          <a:lstStyle/>
          <a:p>
            <a:pPr algn="just">
              <a:lnSpc>
                <a:spcPct val="150000"/>
              </a:lnSpc>
            </a:pPr>
            <a:r>
              <a:rPr lang="en-IN" sz="2000" dirty="0" smtClean="0">
                <a:latin typeface="Times New Roman" pitchFamily="18" charset="0"/>
                <a:cs typeface="Times New Roman" pitchFamily="18" charset="0"/>
              </a:rPr>
              <a:t>The optimal presentation of real-time text for as many potential readers as possible is an issue which is worth further research, not only from the perspective of real-time transcription but also for subtitling purposes.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have also proposed few improvements which can further advance this system to include more target audiences so as to make it more beneficial and useful.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English Text to Multilingual Speech Translator using Android (T2MSTA) aims at providing assistance to the people lacking the power of speech or non-native speakers like people who do not share a common language.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lgn="just">
              <a:lnSpc>
                <a:spcPct val="150000"/>
              </a:lnSpc>
            </a:pPr>
            <a:r>
              <a:rPr lang="en-IN" sz="2000" dirty="0" smtClean="0">
                <a:latin typeface="Times New Roman" pitchFamily="18" charset="0"/>
                <a:cs typeface="Times New Roman" pitchFamily="18" charset="0"/>
              </a:rPr>
              <a:t>There is widespread consensus in the literature about the number of distinct advantages of STR-texts, such as enabling students to better understand content of academic activities, to confirm missed parts of a speech, to take notes, to complete homework, and to prepare for exams.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STR-texts significantly helped to enhance learning performance of participants with low level of EFL ability.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suggested that offering users a set of guidelines on how to train and speak to STR more efficiently can achieve better STR accuracy rate and make transcripts more useful and meaningful for learning.</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70062" y="1371600"/>
            <a:ext cx="6829425" cy="45719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a:xfrm>
            <a:off x="1435608" y="1447800"/>
            <a:ext cx="7498080" cy="5105400"/>
          </a:xfrm>
        </p:spPr>
        <p:txBody>
          <a:bodyPr>
            <a:noAutofit/>
          </a:bodyPr>
          <a:lstStyle/>
          <a:p>
            <a:pPr algn="just">
              <a:lnSpc>
                <a:spcPct val="150000"/>
              </a:lnSpc>
              <a:buNone/>
            </a:pPr>
            <a:r>
              <a:rPr lang="en-IN" sz="2000" dirty="0" smtClean="0">
                <a:latin typeface="Times New Roman" pitchFamily="18" charset="0"/>
                <a:cs typeface="Times New Roman" pitchFamily="18" charset="0"/>
              </a:rPr>
              <a:t>     It is fairly clear that STR technology was applied to aid learning in different ways based on the progress of STR technological development. That is, the earlier studies employed this technology only to assist learning of particular groups of users, such as students with cognitive and physical disabilities, online or foreign students, due to low accuracy rate and a delay in STR process. However, afterwards, research addressing abovementioned technological limitations emerged; as a result, STR technology improved and became more reliable. Then, STR was employed to aid learning of students in a traditional learning environment during and after individual and collaborative learning activities. </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498080" cy="5410200"/>
          </a:xfrm>
        </p:spPr>
        <p:txBody>
          <a:bodyPr>
            <a:noAutofit/>
          </a:bodyPr>
          <a:lstStyle/>
          <a:p>
            <a:pPr algn="just">
              <a:lnSpc>
                <a:spcPct val="150000"/>
              </a:lnSpc>
              <a:buNone/>
            </a:pPr>
            <a:r>
              <a:rPr lang="en-IN" sz="2000" dirty="0" smtClean="0">
                <a:latin typeface="Times New Roman" pitchFamily="18" charset="0"/>
                <a:cs typeface="Times New Roman" pitchFamily="18" charset="0"/>
              </a:rPr>
              <a:t>    Second, the literature considered STR technology beneficial to extend learning during and after learning activities. There is widespread consensus in the literature about the number of distinct advantages of STR-texts, such as enabling students to better understand content of academic activities, to confirm missed parts of a speech, to take notes, to complete homework, and to prepare for exams. However, some arguments over the STR technology considerations that limit educational value of the technology still exist. The literature review showed how those considerations can be addressed by employing various approaches to increase the effectiveness of STR application on learning</a:t>
            </a:r>
            <a:endParaRPr lang="en-US" sz="2000" dirty="0" smtClean="0">
              <a:latin typeface="Times New Roman" pitchFamily="18" charset="0"/>
              <a:cs typeface="Times New Roman" pitchFamily="18" charset="0"/>
            </a:endParaRPr>
          </a:p>
          <a:p>
            <a:pPr algn="just">
              <a:lnSpc>
                <a:spcPct val="150000"/>
              </a:lnSpc>
              <a:buNone/>
            </a:pPr>
            <a:endParaRPr lang="en-IN"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Alapetite</a:t>
            </a:r>
            <a:r>
              <a:rPr lang="en-IN" sz="1800" dirty="0" smtClean="0">
                <a:latin typeface="Times New Roman" pitchFamily="18" charset="0"/>
                <a:cs typeface="Times New Roman" pitchFamily="18" charset="0"/>
              </a:rPr>
              <a:t> A., Andersen H. B., &amp; </a:t>
            </a:r>
            <a:r>
              <a:rPr lang="en-IN" sz="1800" dirty="0" err="1" smtClean="0">
                <a:latin typeface="Times New Roman" pitchFamily="18" charset="0"/>
                <a:cs typeface="Times New Roman" pitchFamily="18" charset="0"/>
              </a:rPr>
              <a:t>Hertzum</a:t>
            </a:r>
            <a:r>
              <a:rPr lang="en-IN" sz="1800" dirty="0" smtClean="0">
                <a:latin typeface="Times New Roman" pitchFamily="18" charset="0"/>
                <a:cs typeface="Times New Roman" pitchFamily="18" charset="0"/>
              </a:rPr>
              <a:t> M. (2009). Acceptance of speech recognition by physicians: A survey of expectations, experiences, and social influence. International Journal of Human-Computer Studies, 67(1), 36–49. </a:t>
            </a:r>
          </a:p>
          <a:p>
            <a:pPr algn="just">
              <a:lnSpc>
                <a:spcPct val="160000"/>
              </a:lnSpc>
            </a:pPr>
            <a:r>
              <a:rPr lang="en-IN" sz="1800" dirty="0" smtClean="0">
                <a:latin typeface="Times New Roman" pitchFamily="18" charset="0"/>
                <a:cs typeface="Times New Roman" pitchFamily="18" charset="0"/>
              </a:rPr>
              <a:t>Bain K., </a:t>
            </a:r>
            <a:r>
              <a:rPr lang="en-IN" sz="1800" dirty="0" err="1" smtClean="0">
                <a:latin typeface="Times New Roman" pitchFamily="18" charset="0"/>
                <a:cs typeface="Times New Roman" pitchFamily="18" charset="0"/>
              </a:rPr>
              <a:t>Basson</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Faisman</a:t>
            </a:r>
            <a:r>
              <a:rPr lang="en-IN" sz="1800" dirty="0" smtClean="0">
                <a:latin typeface="Times New Roman" pitchFamily="18" charset="0"/>
                <a:cs typeface="Times New Roman" pitchFamily="18" charset="0"/>
              </a:rPr>
              <a:t> A., &amp; </a:t>
            </a:r>
            <a:r>
              <a:rPr lang="en-IN" sz="1800" dirty="0" err="1" smtClean="0">
                <a:latin typeface="Times New Roman" pitchFamily="18" charset="0"/>
                <a:cs typeface="Times New Roman" pitchFamily="18" charset="0"/>
              </a:rPr>
              <a:t>Kanevsky</a:t>
            </a:r>
            <a:r>
              <a:rPr lang="en-IN" sz="1800" dirty="0" smtClean="0">
                <a:latin typeface="Times New Roman" pitchFamily="18" charset="0"/>
                <a:cs typeface="Times New Roman" pitchFamily="18" charset="0"/>
              </a:rPr>
              <a:t> D. (2005). Accessibility, transcription, and access everywhere. IBM systems journal, 44(3), 589–603.</a:t>
            </a:r>
          </a:p>
          <a:p>
            <a:pPr algn="just">
              <a:lnSpc>
                <a:spcPct val="160000"/>
              </a:lnSpc>
            </a:pPr>
            <a:r>
              <a:rPr lang="en-IN" sz="1800" dirty="0" err="1" smtClean="0">
                <a:latin typeface="Times New Roman" pitchFamily="18" charset="0"/>
                <a:cs typeface="Times New Roman" pitchFamily="18" charset="0"/>
              </a:rPr>
              <a:t>Camiciottoli</a:t>
            </a:r>
            <a:r>
              <a:rPr lang="en-IN" sz="1800" dirty="0" smtClean="0">
                <a:latin typeface="Times New Roman" pitchFamily="18" charset="0"/>
                <a:cs typeface="Times New Roman" pitchFamily="18" charset="0"/>
              </a:rPr>
              <a:t>, B. C. (2005). Adjusting a business lecture for an international audience: A case study. English for Specific Purposes, 24(2), 183–199.</a:t>
            </a:r>
          </a:p>
          <a:p>
            <a:pPr algn="just">
              <a:lnSpc>
                <a:spcPct val="160000"/>
              </a:lnSpc>
            </a:pPr>
            <a:r>
              <a:rPr lang="en-IN" sz="1800" dirty="0" smtClean="0">
                <a:latin typeface="Times New Roman" pitchFamily="18" charset="0"/>
                <a:cs typeface="Times New Roman" pitchFamily="18" charset="0"/>
              </a:rPr>
              <a:t>Chen, N. S., </a:t>
            </a:r>
            <a:r>
              <a:rPr lang="en-IN" sz="1800" dirty="0" err="1" smtClean="0">
                <a:latin typeface="Times New Roman" pitchFamily="18" charset="0"/>
                <a:cs typeface="Times New Roman" pitchFamily="18" charset="0"/>
              </a:rPr>
              <a:t>Ko</a:t>
            </a:r>
            <a:r>
              <a:rPr lang="en-IN" sz="1800" dirty="0" smtClean="0">
                <a:latin typeface="Times New Roman" pitchFamily="18" charset="0"/>
                <a:cs typeface="Times New Roman" pitchFamily="18" charset="0"/>
              </a:rPr>
              <a:t>, H. C., </a:t>
            </a:r>
            <a:r>
              <a:rPr lang="en-IN" sz="1800" dirty="0" err="1" smtClean="0">
                <a:latin typeface="Times New Roman" pitchFamily="18" charset="0"/>
                <a:cs typeface="Times New Roman" pitchFamily="18" charset="0"/>
              </a:rPr>
              <a:t>Kinshuk</a:t>
            </a:r>
            <a:r>
              <a:rPr lang="en-IN" sz="1800" dirty="0" smtClean="0">
                <a:latin typeface="Times New Roman" pitchFamily="18" charset="0"/>
                <a:cs typeface="Times New Roman" pitchFamily="18" charset="0"/>
              </a:rPr>
              <a:t> &amp; Lin, T. (2005). A model for synchronous learning using the Internet. Innovations in Education and Teaching International, 42(2), 181–194.</a:t>
            </a:r>
          </a:p>
          <a:p>
            <a:pPr algn="just">
              <a:lnSpc>
                <a:spcPct val="160000"/>
              </a:lnSpc>
            </a:pPr>
            <a:r>
              <a:rPr lang="en-IN" sz="1800" dirty="0" smtClean="0">
                <a:latin typeface="Times New Roman" pitchFamily="18" charset="0"/>
                <a:cs typeface="Times New Roman" pitchFamily="18" charset="0"/>
              </a:rPr>
              <a:t>*</a:t>
            </a:r>
            <a:r>
              <a:rPr lang="en-IN" sz="1800" dirty="0" err="1" smtClean="0">
                <a:latin typeface="Times New Roman" pitchFamily="18" charset="0"/>
                <a:cs typeface="Times New Roman" pitchFamily="18" charset="0"/>
              </a:rPr>
              <a:t>Coniam</a:t>
            </a:r>
            <a:r>
              <a:rPr lang="en-IN" sz="1800" dirty="0" smtClean="0">
                <a:latin typeface="Times New Roman" pitchFamily="18" charset="0"/>
                <a:cs typeface="Times New Roman" pitchFamily="18" charset="0"/>
              </a:rPr>
              <a:t>, D. (1999). Voice recognition software accuracy with second language speakers of English. System, 27(1), 49–64. </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*Elliot, L., Foster, S., &amp; Stinson, M. (2002). Student study habits using notes from a speech-to-text support service. Exceptional children, 69(1), 25–40.</a:t>
            </a:r>
            <a:endParaRPr lang="en-US"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Huang, Y. M., &amp; Chiu, P. S. (2014). The effectiveness of a meaningful learning-based evaluation model for context-aware mobile learning. British Journal of Educational Technology. DOI: 10.1111/bjet.12147</a:t>
            </a:r>
          </a:p>
          <a:p>
            <a:pPr algn="just">
              <a:lnSpc>
                <a:spcPct val="170000"/>
              </a:lnSpc>
            </a:pPr>
            <a:r>
              <a:rPr lang="en-IN" sz="1800" dirty="0" smtClean="0">
                <a:latin typeface="Times New Roman" pitchFamily="18" charset="0"/>
                <a:cs typeface="Times New Roman" pitchFamily="18" charset="0"/>
              </a:rPr>
              <a:t>Jones, D. (2005). Voice recognition: A new assessment tool? Technology, Pedagogy and Education, 14(3), 413–427. </a:t>
            </a:r>
          </a:p>
          <a:p>
            <a:pPr algn="just">
              <a:lnSpc>
                <a:spcPct val="170000"/>
              </a:lnSpc>
            </a:pPr>
            <a:r>
              <a:rPr lang="en-IN" sz="1800" dirty="0" err="1" smtClean="0">
                <a:latin typeface="Times New Roman" pitchFamily="18" charset="0"/>
                <a:cs typeface="Times New Roman" pitchFamily="18" charset="0"/>
              </a:rPr>
              <a:t>Kirsh</a:t>
            </a:r>
            <a:r>
              <a:rPr lang="en-IN" sz="1800" dirty="0" smtClean="0">
                <a:latin typeface="Times New Roman" pitchFamily="18" charset="0"/>
                <a:cs typeface="Times New Roman" pitchFamily="18" charset="0"/>
              </a:rPr>
              <a:t>, D. (2010). Thinking with external representations. AI &amp; Society: Journal of Knowledge, Culture and Communication, 25(4), 441–454.</a:t>
            </a:r>
          </a:p>
          <a:p>
            <a:pPr algn="just">
              <a:lnSpc>
                <a:spcPct val="170000"/>
              </a:lnSpc>
            </a:pPr>
            <a:r>
              <a:rPr lang="en-IN" sz="1800" dirty="0" err="1" smtClean="0">
                <a:latin typeface="Times New Roman" pitchFamily="18" charset="0"/>
                <a:cs typeface="Times New Roman" pitchFamily="18" charset="0"/>
              </a:rPr>
              <a:t>Konur</a:t>
            </a:r>
            <a:r>
              <a:rPr lang="en-IN" sz="1800" dirty="0" smtClean="0">
                <a:latin typeface="Times New Roman" pitchFamily="18" charset="0"/>
                <a:cs typeface="Times New Roman" pitchFamily="18" charset="0"/>
              </a:rPr>
              <a:t>, O. (2007). Computer-assisted teaching and assessment of disabled students in higher education: the interface between academic standards and disability rights. Journal of Computer Assisted Learning, 23(3), 207–219.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1383</TotalTime>
  <Words>1254</Words>
  <Application>Microsoft Office PowerPoint</Application>
  <PresentationFormat>On-screen Show (4:3)</PresentationFormat>
  <Paragraphs>56</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Speech to Text App customized for police functioning in different languages</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CONCLUSION</vt:lpstr>
      <vt:lpstr>Slide 12</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2022-04-11T10:15:34Z</dcterms:modified>
</cp:coreProperties>
</file>