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495800"/>
          </a:xfrm>
        </p:spPr>
        <p:txBody>
          <a:bodyPr>
            <a:normAutofit/>
          </a:bodyPr>
          <a:lstStyle/>
          <a:p>
            <a:pPr algn="ctr"/>
            <a:r>
              <a:rPr lang="en-IN" b="1" smtClean="0">
                <a:latin typeface="Times New Roman" pitchFamily="18" charset="0"/>
                <a:cs typeface="Times New Roman" pitchFamily="18" charset="0"/>
              </a:rPr>
              <a:t>Portable Stabilized Buoyancy Platform for aerial surveillance of large public arrangements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buNone/>
            </a:pPr>
            <a:r>
              <a:rPr lang="en-IN" sz="2000" dirty="0" smtClean="0">
                <a:latin typeface="Times New Roman" pitchFamily="18" charset="0"/>
                <a:cs typeface="Times New Roman" pitchFamily="18" charset="0"/>
              </a:rPr>
              <a:t>    Aerial security means performing security-aimed monitoring and surveillance operations with the help of airborne vehicles. This kind of activities suggest that human officers (security organizations, law enforcement, police etc.) would be able to remotely monitor and view video and data acquired from Drones while planning and evaluating their operations. The spectrum of applications where drones are used for security purposes is vast: scouting and reporting emergencies, monitoring accidents and crimes, surveillance of a certain landscape area, operating in highly busy and pedestrians as well as their tracking from up in the sky, and so on. The project will serve as a bridge to connect actual happening in areas that cannot be navigated easily by security personnel of corporate institution as the Drone will be used to hover and record the actual happening as it transmit to a ground station which records and analyses the events as they streams in, also due its capability of flying over different altitudes the drone can generally be used on areas with rugged terrains or over water bodies for a time dependent on its power capacity.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are also suitable for alternative power lines and in this case, these power lines can be hooked-up to possible existing electrified fences or lighting systems installed along the perimeter’s fence.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power poles can be attached to the already existing railway electric poles (on top or on exterior side). In case of border fences or electrified fences would be to use to install the power poles on the existing fencing infrastructure.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potential video surveillance applications are extremely exciting, especially in the public safety market.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Visibility is often impaired for those inside the vehicles, making it difficult to see all possible threats ahead, behind, and to the side. Lack of visibility creates a significant danger from insurgents.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Travel routes can span hundreds of miles where explosive detectors, bomb-sniffing dogs, or law enforcement is costly, but still does not guarantee complete safety. Improved visibility for individuals in the vehicles can help mitigate these external risks.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disadvantages to this battery are that these types of batteries are prone to overheating and overcharging the batteries could lead to fire.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772400" cy="54102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project differs from the existing surveillance technology based on drones at maximum security zones by providing close to zero downtime.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operational distance of the surveillance drones can be significantly increased by their transportation to the incident area (as close as possible) or, on a predefined route with their batteries fully charged.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two proposed solutions to power the drone’s engines and to charge or keep its battery loaded.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landing gear induced vibrations that affects the gyro performance causing lateral motion thus disturbing the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motor, also the setting on PID caused a lot of vibration while the values of the pitch gain and roll values.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propellers used by the Drone are designed at an angle that will give 80% efficiency in cases where the wind speed is normal.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design has become popular, though this layout is rarely used for manned aircraft.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752600" y="1600200"/>
            <a:ext cx="6553200" cy="44958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810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609600"/>
            <a:ext cx="7498080" cy="6019800"/>
          </a:xfrm>
        </p:spPr>
        <p:txBody>
          <a:bodyPr>
            <a:noAutofit/>
          </a:bodyPr>
          <a:lstStyle/>
          <a:p>
            <a:pPr algn="just">
              <a:lnSpc>
                <a:spcPct val="150000"/>
              </a:lnSpc>
              <a:buNone/>
            </a:pPr>
            <a:r>
              <a:rPr lang="en-IN" sz="2000" dirty="0" smtClean="0">
                <a:latin typeface="Times New Roman" pitchFamily="18" charset="0"/>
                <a:cs typeface="Times New Roman" pitchFamily="18" charset="0"/>
              </a:rPr>
              <a:t>    Though this was an ambitious project, a lot of preliminary designs were considered during the research in order to develop a versatile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that would serve as a tool to undertake Aerial Security Surveillance System. The anticipated results from the design of the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were as follows: 1. The designed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should weigh at least 1.5Kgs 2. The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should take off and land safely. 3. The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should take all commands given and interpret them effectively 4. The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should hover laterally and vertically with ease. The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had a problem with constant lateral motion thus making control an issue that after doing the test analysis, the control and flying the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was a big challenge, lastly the </a:t>
            </a:r>
            <a:r>
              <a:rPr lang="en-IN" sz="2000" dirty="0" err="1" smtClean="0">
                <a:latin typeface="Times New Roman" pitchFamily="18" charset="0"/>
                <a:cs typeface="Times New Roman" pitchFamily="18" charset="0"/>
              </a:rPr>
              <a:t>quadcopter</a:t>
            </a:r>
            <a:r>
              <a:rPr lang="en-IN" sz="2000" dirty="0" smtClean="0">
                <a:latin typeface="Times New Roman" pitchFamily="18" charset="0"/>
                <a:cs typeface="Times New Roman" pitchFamily="18" charset="0"/>
              </a:rPr>
              <a:t> crashed several times before learning proper control and flying.</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6019800"/>
          </a:xfrm>
        </p:spPr>
        <p:txBody>
          <a:bodyPr>
            <a:noAutofit/>
          </a:bodyPr>
          <a:lstStyle/>
          <a:p>
            <a:pPr algn="just">
              <a:lnSpc>
                <a:spcPct val="160000"/>
              </a:lnSpc>
            </a:pPr>
            <a:r>
              <a:rPr lang="en-US" sz="2000" dirty="0" err="1" smtClean="0">
                <a:latin typeface="Times New Roman" pitchFamily="18" charset="0"/>
                <a:cs typeface="Times New Roman" pitchFamily="18" charset="0"/>
              </a:rPr>
              <a:t>Padfield</a:t>
            </a:r>
            <a:r>
              <a:rPr lang="en-US" sz="2000" dirty="0" smtClean="0">
                <a:latin typeface="Times New Roman" pitchFamily="18" charset="0"/>
                <a:cs typeface="Times New Roman" pitchFamily="18" charset="0"/>
              </a:rPr>
              <a:t>, G. D, “Helicopter Flight Dynamics: the Theory and Application of Flying Qualities and Simulation </a:t>
            </a:r>
            <a:r>
              <a:rPr lang="en-US" sz="2000" dirty="0" err="1" smtClean="0">
                <a:latin typeface="Times New Roman" pitchFamily="18" charset="0"/>
                <a:cs typeface="Times New Roman" pitchFamily="18" charset="0"/>
              </a:rPr>
              <a:t>Modelling</a:t>
            </a:r>
            <a:r>
              <a:rPr lang="en-US" sz="2000" dirty="0" smtClean="0">
                <a:latin typeface="Times New Roman" pitchFamily="18" charset="0"/>
                <a:cs typeface="Times New Roman" pitchFamily="18" charset="0"/>
              </a:rPr>
              <a:t>.” 2nd ed. Washington, DC: American Institute of Aeronautics and Astronautics, 2007 </a:t>
            </a:r>
          </a:p>
          <a:p>
            <a:pPr algn="just">
              <a:lnSpc>
                <a:spcPct val="160000"/>
              </a:lnSpc>
            </a:pPr>
            <a:r>
              <a:rPr lang="en-US" sz="2000" dirty="0" smtClean="0">
                <a:latin typeface="Times New Roman" pitchFamily="18" charset="0"/>
                <a:cs typeface="Times New Roman" pitchFamily="18" charset="0"/>
              </a:rPr>
              <a:t>Brandt, J.B. and Selig, M.S., "Propeller Performance Data at Low Reynolds Numbers," 49th AIAA Aerospace Sciences Meeting, AIAA Paper 2011-1255, Orlando, FL, January 2011 </a:t>
            </a:r>
          </a:p>
          <a:p>
            <a:pPr algn="just">
              <a:lnSpc>
                <a:spcPct val="160000"/>
              </a:lnSpc>
            </a:pPr>
            <a:r>
              <a:rPr lang="en-US" sz="2000" dirty="0" err="1" smtClean="0">
                <a:latin typeface="Times New Roman" pitchFamily="18" charset="0"/>
                <a:cs typeface="Times New Roman" pitchFamily="18" charset="0"/>
              </a:rPr>
              <a:t>Abbasi</a:t>
            </a:r>
            <a:r>
              <a:rPr lang="en-US" sz="2000" dirty="0" smtClean="0">
                <a:latin typeface="Times New Roman" pitchFamily="18" charset="0"/>
                <a:cs typeface="Times New Roman" pitchFamily="18" charset="0"/>
              </a:rPr>
              <a:t>, N., “</a:t>
            </a:r>
            <a:r>
              <a:rPr lang="en-US" sz="2000" dirty="0" err="1" smtClean="0">
                <a:latin typeface="Times New Roman" pitchFamily="18" charset="0"/>
                <a:cs typeface="Times New Roman" pitchFamily="18" charset="0"/>
              </a:rPr>
              <a:t>Determinatin</a:t>
            </a:r>
            <a:r>
              <a:rPr lang="en-US" sz="2000" dirty="0" smtClean="0">
                <a:latin typeface="Times New Roman" pitchFamily="18" charset="0"/>
                <a:cs typeface="Times New Roman" pitchFamily="18" charset="0"/>
              </a:rPr>
              <a:t> of PID controller parameters based on step response specifications,” Wolfram, 2012 </a:t>
            </a:r>
          </a:p>
          <a:p>
            <a:pPr algn="just">
              <a:lnSpc>
                <a:spcPct val="160000"/>
              </a:lnSpc>
            </a:pPr>
            <a:r>
              <a:rPr lang="en-US" sz="2000"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Arducopter</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Arduino</a:t>
            </a:r>
            <a:r>
              <a:rPr lang="en-US" sz="2000" dirty="0" smtClean="0">
                <a:latin typeface="Times New Roman" pitchFamily="18" charset="0"/>
                <a:cs typeface="Times New Roman" pitchFamily="18" charset="0"/>
              </a:rPr>
              <a:t>-based autopilot for </a:t>
            </a:r>
            <a:r>
              <a:rPr lang="en-US" sz="2000" dirty="0" err="1" smtClean="0">
                <a:latin typeface="Times New Roman" pitchFamily="18" charset="0"/>
                <a:cs typeface="Times New Roman" pitchFamily="18" charset="0"/>
              </a:rPr>
              <a:t>mulitrotor</a:t>
            </a:r>
            <a:r>
              <a:rPr lang="en-US" sz="2000" dirty="0" smtClean="0">
                <a:latin typeface="Times New Roman" pitchFamily="18" charset="0"/>
                <a:cs typeface="Times New Roman" pitchFamily="18" charset="0"/>
              </a:rPr>
              <a:t> craft, from </a:t>
            </a:r>
            <a:r>
              <a:rPr lang="en-US" sz="2000" dirty="0" err="1" smtClean="0">
                <a:latin typeface="Times New Roman" pitchFamily="18" charset="0"/>
                <a:cs typeface="Times New Roman" pitchFamily="18" charset="0"/>
              </a:rPr>
              <a:t>tricopters</a:t>
            </a:r>
            <a:r>
              <a:rPr lang="en-US" sz="2000" dirty="0" smtClean="0">
                <a:latin typeface="Times New Roman" pitchFamily="18" charset="0"/>
                <a:cs typeface="Times New Roman" pitchFamily="18" charset="0"/>
              </a:rPr>
              <a:t> to traditional </a:t>
            </a:r>
            <a:r>
              <a:rPr lang="en-US" sz="2000" dirty="0" err="1" smtClean="0">
                <a:latin typeface="Times New Roman" pitchFamily="18" charset="0"/>
                <a:cs typeface="Times New Roman" pitchFamily="18" charset="0"/>
              </a:rPr>
              <a:t>helis</a:t>
            </a:r>
            <a:r>
              <a:rPr lang="en-US" sz="2000" dirty="0" smtClean="0">
                <a:latin typeface="Times New Roman" pitchFamily="18" charset="0"/>
                <a:cs typeface="Times New Roman" pitchFamily="18" charset="0"/>
              </a:rPr>
              <a:t>” http://code.google.com/p/arducopter/, 2012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US" sz="2000" dirty="0" smtClean="0">
                <a:latin typeface="Times New Roman" pitchFamily="18" charset="0"/>
                <a:cs typeface="Times New Roman" pitchFamily="18" charset="0"/>
              </a:rPr>
              <a:t>S. W. Colton. (2010, June) Design and prototyping methods for brushless motors and motor control. Massachusetts, United States. Accessed: October 2012. </a:t>
            </a:r>
          </a:p>
          <a:p>
            <a:pPr algn="just">
              <a:lnSpc>
                <a:spcPct val="170000"/>
              </a:lnSpc>
            </a:pPr>
            <a:r>
              <a:rPr lang="en-IN" sz="2000" dirty="0" smtClean="0">
                <a:latin typeface="Times New Roman" pitchFamily="18" charset="0"/>
                <a:cs typeface="Times New Roman" pitchFamily="18" charset="0"/>
              </a:rPr>
              <a:t>G. M. Hoffman, H. Huang, S. L. </a:t>
            </a:r>
            <a:r>
              <a:rPr lang="en-IN" sz="2000" dirty="0" err="1" smtClean="0">
                <a:latin typeface="Times New Roman" pitchFamily="18" charset="0"/>
                <a:cs typeface="Times New Roman" pitchFamily="18" charset="0"/>
              </a:rPr>
              <a:t>Waslander</a:t>
            </a:r>
            <a:r>
              <a:rPr lang="en-IN" sz="2000" dirty="0" smtClean="0">
                <a:latin typeface="Times New Roman" pitchFamily="18" charset="0"/>
                <a:cs typeface="Times New Roman" pitchFamily="18" charset="0"/>
              </a:rPr>
              <a:t>, and C. J. Tomlin. </a:t>
            </a:r>
            <a:r>
              <a:rPr lang="en-IN" sz="2000" dirty="0" err="1" smtClean="0">
                <a:latin typeface="Times New Roman" pitchFamily="18" charset="0"/>
                <a:cs typeface="Times New Roman" pitchFamily="18" charset="0"/>
              </a:rPr>
              <a:t>Quadrotor</a:t>
            </a:r>
            <a:r>
              <a:rPr lang="en-IN" sz="2000" dirty="0" smtClean="0">
                <a:latin typeface="Times New Roman" pitchFamily="18" charset="0"/>
                <a:cs typeface="Times New Roman" pitchFamily="18" charset="0"/>
              </a:rPr>
              <a:t> helicopter flight dynamics and control: Theory and experiment. Accessed: October 2012. [Online]. Available: http://hoffmann.stanford.edu/papers/Quadrotor Dynamics GNC07.pd</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931</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Portable Stabilized Buoyancy Platform for aerial surveillance of large public arrangements</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2022-04-11T06:11:50Z</dcterms:modified>
</cp:coreProperties>
</file>