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33" r:id="rId16"/>
    <p:sldId id="323" r:id="rId17"/>
    <p:sldId id="329" r:id="rId18"/>
    <p:sldId id="33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SMART TRAFFIC MANAGEMENT USING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Traffic big data has brought many opportunities for traffic management applications. However several challenges like heterogeneity, storage, management, processing and analysis of traffic big data may hinder their efficient and real-time applications.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challenges call for well-adapted distributed framework for smart traffic management that can efficiently handle big traffic data integration, indexing, query processing, mining and analysis.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present a novel, distributed, scalable and efficient framework for traffic management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cloud computing based framework can answer technical challenges for efficient and real-time storage, management, process and analyse of traffic big data. For evaluation of the framework, we have used </a:t>
            </a:r>
            <a:r>
              <a:rPr lang="en-IN" sz="2000" dirty="0" smtClean="0">
                <a:latin typeface="Times New Roman" pitchFamily="18" charset="0"/>
                <a:cs typeface="Times New Roman" pitchFamily="18" charset="0"/>
              </a:rPr>
              <a:t>Open Street Map </a:t>
            </a:r>
            <a:r>
              <a:rPr lang="en-IN" sz="2000" dirty="0" smtClean="0">
                <a:latin typeface="Times New Roman" pitchFamily="18" charset="0"/>
                <a:cs typeface="Times New Roman" pitchFamily="18" charset="0"/>
              </a:rPr>
              <a:t>(OSM) real trajectories and road network on a distributed environment.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evaluation results indicate that speed of data importing to this framework exceeds 8000 records per second when the size of datasets is near to 5 million.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evaluate performance of data retrieval in our proposed framework.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90600"/>
            <a:ext cx="7498080" cy="5257800"/>
          </a:xfrm>
        </p:spPr>
        <p:txBody>
          <a:bodyPr>
            <a:normAutofit/>
          </a:bodyPr>
          <a:lstStyle/>
          <a:p>
            <a:pPr algn="just">
              <a:lnSpc>
                <a:spcPct val="160000"/>
              </a:lnSpc>
            </a:pPr>
            <a:r>
              <a:rPr lang="en-IN" sz="2000" dirty="0" smtClean="0">
                <a:latin typeface="Times New Roman" pitchFamily="18" charset="0"/>
                <a:cs typeface="Times New Roman" pitchFamily="18" charset="0"/>
              </a:rPr>
              <a:t>The data retrieval speed exceeds 15000 records per second when the size of datasets is near to 5 million.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also evaluated scalability and performance of our proposed framework using parallelisation of a critical pre-analysis in transportation applications.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show that proposed framework achieves considerable performance and efficiency in traffic management applications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new approach to service allocation, derived from the existing cloud and grid computing approaches, was created to address the unique needs of ITS traffic management.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Intelligent Transportation Systems (ITSs) aim to improve existing road networks capacity, reduce travel times, fuel consumption, increase safety of all traffic participants and deliver traffic relevant information to the </a:t>
            </a:r>
            <a:r>
              <a:rPr lang="en-IN" sz="2000" dirty="0" smtClean="0">
                <a:latin typeface="Times New Roman" pitchFamily="18" charset="0"/>
                <a:cs typeface="Times New Roman" pitchFamily="18" charset="0"/>
              </a:rPr>
              <a:t>drivers.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Design an improved traffic management scheme to address the identified weaknesses of existing methods.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All these problems call for well-adapted distributed framework for TMS that can efficiently handle big traffic data integration, indexing, query processing, mining and </a:t>
            </a:r>
            <a:r>
              <a:rPr lang="en-IN" sz="2000" dirty="0" smtClean="0">
                <a:latin typeface="Times New Roman" pitchFamily="18" charset="0"/>
                <a:cs typeface="Times New Roman" pitchFamily="18" charset="0"/>
              </a:rPr>
              <a:t>analysis</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face this issue, an important traffic analysis named map matching has been developed.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drawback of this platform is using central server and lack of fault tolerance, elasticity and high availability.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goal of the framework is answering to traditional TMS drawbacks that has discussed earlier.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543800" cy="5410200"/>
          </a:xfrm>
        </p:spPr>
        <p:txBody>
          <a:bodyPr>
            <a:noAutofit/>
          </a:bodyPr>
          <a:lstStyle/>
          <a:p>
            <a:pPr algn="just">
              <a:lnSpc>
                <a:spcPct val="150000"/>
              </a:lnSpc>
            </a:pPr>
            <a:r>
              <a:rPr lang="en-IN" sz="2000" dirty="0" smtClean="0">
                <a:latin typeface="Times New Roman" pitchFamily="18" charset="0"/>
                <a:cs typeface="Times New Roman" pitchFamily="18" charset="0"/>
              </a:rPr>
              <a:t>In architecture of the proposed model, to reduce the load on cloud computing servers, processing and storage sources are placed on mid-layer between cloud computing servers and final user.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genetic algorithm is used for optimal distribution of load between local servers and cloud servers in proposed model as a meta-heuristic algorithm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purpose can be realized only with an appropriate architecture and effective use of all components of traffic management system.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Low-latency data storage and access: the framework should contain an efficient and flexible tool for data gathering and management for massive traffic data with high performance and low latency.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like every other high level abstraction, using hive needs additional computation which leads to lower performance of the </a:t>
            </a:r>
            <a:r>
              <a:rPr lang="en-IN" sz="2000" dirty="0" smtClean="0">
                <a:latin typeface="Times New Roman" pitchFamily="18" charset="0"/>
                <a:cs typeface="Times New Roman" pitchFamily="18" charset="0"/>
              </a:rPr>
              <a:t>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processing and analysis: with this tremendous valuable big data, real-time query processing, analysis and data mining in traditional frameworks is a </a:t>
            </a:r>
            <a:r>
              <a:rPr lang="en-IN" sz="2000" dirty="0" smtClean="0">
                <a:latin typeface="Times New Roman" pitchFamily="18" charset="0"/>
                <a:cs typeface="Times New Roman" pitchFamily="18" charset="0"/>
              </a:rPr>
              <a:t>time consuming </a:t>
            </a:r>
            <a:r>
              <a:rPr lang="en-IN" sz="2000" dirty="0" smtClean="0">
                <a:latin typeface="Times New Roman" pitchFamily="18" charset="0"/>
                <a:cs typeface="Times New Roman" pitchFamily="18" charset="0"/>
              </a:rPr>
              <a:t>inefficient task.</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0800"/>
        </p:xfrm>
        <a:graphic>
          <a:graphicData uri="http://schemas.openxmlformats.org/drawingml/2006/table">
            <a:tbl>
              <a:tblPr firstRow="1" bandRow="1">
                <a:tableStyleId>{5C22544A-7EE6-4342-B048-85BDC9FD1C3A}</a:tableStyleId>
              </a:tblPr>
              <a:tblGrid>
                <a:gridCol w="2209800"/>
                <a:gridCol w="1600200"/>
                <a:gridCol w="4057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372360">
                <a:tc>
                  <a:txBody>
                    <a:bodyPr/>
                    <a:lstStyle/>
                    <a:p>
                      <a:pPr algn="just">
                        <a:lnSpc>
                          <a:spcPct val="150000"/>
                        </a:lnSpc>
                        <a:spcAft>
                          <a:spcPts val="500"/>
                        </a:spcAft>
                        <a:tabLst>
                          <a:tab pos="457200" algn="l"/>
                        </a:tabLst>
                      </a:pPr>
                      <a:r>
                        <a:rPr lang="en-US" sz="2000" dirty="0" err="1">
                          <a:latin typeface="Times New Roman"/>
                          <a:ea typeface="Calibri"/>
                          <a:cs typeface="Latha"/>
                        </a:rPr>
                        <a:t>Hadoop</a:t>
                      </a:r>
                      <a:r>
                        <a:rPr lang="en-US" sz="2000" dirty="0">
                          <a:latin typeface="Times New Roman"/>
                          <a:ea typeface="Calibri"/>
                          <a:cs typeface="Latha"/>
                        </a:rPr>
                        <a:t> GIS: a high performance spatial data warehousing system over </a:t>
                      </a:r>
                      <a:r>
                        <a:rPr lang="en-US" sz="2000" dirty="0" err="1">
                          <a:latin typeface="Times New Roman"/>
                          <a:ea typeface="Calibri"/>
                          <a:cs typeface="Latha"/>
                        </a:rPr>
                        <a:t>mapreduce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Aji</a:t>
                      </a:r>
                      <a:r>
                        <a:rPr lang="en-US" sz="2000" dirty="0">
                          <a:latin typeface="Times New Roman"/>
                          <a:ea typeface="Calibri"/>
                          <a:cs typeface="Latha"/>
                        </a:rPr>
                        <a:t>, A., Wang, F., Vo, H., Lee, R., Liu, Q., Zhang, X., </a:t>
                      </a:r>
                      <a:r>
                        <a:rPr lang="en-US" sz="2000" dirty="0" err="1">
                          <a:latin typeface="Times New Roman"/>
                          <a:ea typeface="Calibri"/>
                          <a:cs typeface="Latha"/>
                        </a:rPr>
                        <a:t>Saltz</a:t>
                      </a:r>
                      <a:r>
                        <a:rPr lang="en-US" sz="2000" dirty="0">
                          <a:latin typeface="Times New Roman"/>
                          <a:ea typeface="Calibri"/>
                          <a:cs typeface="Latha"/>
                        </a:rPr>
                        <a:t>, J., </a:t>
                      </a:r>
                      <a:r>
                        <a:rPr lang="en-US" sz="2000" dirty="0" smtClean="0">
                          <a:latin typeface="Times New Roman"/>
                          <a:ea typeface="Calibri"/>
                          <a:cs typeface="Latha"/>
                        </a:rPr>
                        <a:t>2013</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Hadoop</a:t>
                      </a:r>
                      <a:r>
                        <a:rPr lang="en-US" sz="2000" dirty="0">
                          <a:latin typeface="Times New Roman"/>
                          <a:ea typeface="Calibri"/>
                          <a:cs typeface="Latha"/>
                        </a:rPr>
                        <a:t>-GIS utilizes global partition indexing and customizable on demand local spatial indexing to achieve efficient query processing.</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communications-oriented perspective on traffic management systems for smart cities: challenges and innovative approaches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Djahel, S., Doolan, R., Muntean, G.-M., Murphy, J., 2015.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survey, we present an up-to-date review of the different technologies used in the different phases involved in a TMS and discuss the potential use of smart cars and social media to enable fast and more accurate traffic congestion detection and mitigation.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730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Spatial </a:t>
                      </a:r>
                      <a:r>
                        <a:rPr lang="en-US" sz="2000" dirty="0" err="1">
                          <a:latin typeface="Times New Roman" pitchFamily="18" charset="0"/>
                          <a:ea typeface="Calibri"/>
                          <a:cs typeface="Times New Roman" pitchFamily="18" charset="0"/>
                        </a:rPr>
                        <a:t>hadoop</a:t>
                      </a:r>
                      <a:r>
                        <a:rPr lang="en-US" sz="2000" dirty="0">
                          <a:latin typeface="Times New Roman" pitchFamily="18" charset="0"/>
                          <a:ea typeface="Calibri"/>
                          <a:cs typeface="Times New Roman" pitchFamily="18" charset="0"/>
                        </a:rPr>
                        <a:t>: A </a:t>
                      </a:r>
                      <a:r>
                        <a:rPr lang="en-US" sz="2000" dirty="0" err="1">
                          <a:latin typeface="Times New Roman" pitchFamily="18" charset="0"/>
                          <a:ea typeface="Calibri"/>
                          <a:cs typeface="Times New Roman" pitchFamily="18" charset="0"/>
                        </a:rPr>
                        <a:t>mapreduce</a:t>
                      </a:r>
                      <a:r>
                        <a:rPr lang="en-US" sz="2000" dirty="0">
                          <a:latin typeface="Times New Roman" pitchFamily="18" charset="0"/>
                          <a:ea typeface="Calibri"/>
                          <a:cs typeface="Times New Roman" pitchFamily="18" charset="0"/>
                        </a:rPr>
                        <a:t> framework for spatial data</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Eldawy</a:t>
                      </a:r>
                      <a:r>
                        <a:rPr lang="en-US" sz="2000" dirty="0">
                          <a:latin typeface="Times New Roman" pitchFamily="18" charset="0"/>
                          <a:ea typeface="Calibri"/>
                          <a:cs typeface="Times New Roman" pitchFamily="18" charset="0"/>
                        </a:rPr>
                        <a:t>, A., </a:t>
                      </a:r>
                      <a:r>
                        <a:rPr lang="en-US" sz="2000" dirty="0" err="1">
                          <a:latin typeface="Times New Roman" pitchFamily="18" charset="0"/>
                          <a:ea typeface="Calibri"/>
                          <a:cs typeface="Times New Roman" pitchFamily="18" charset="0"/>
                        </a:rPr>
                        <a:t>Mokbel</a:t>
                      </a:r>
                      <a:r>
                        <a:rPr lang="en-US" sz="2000" dirty="0">
                          <a:latin typeface="Times New Roman" pitchFamily="18" charset="0"/>
                          <a:ea typeface="Calibri"/>
                          <a:cs typeface="Times New Roman" pitchFamily="18" charset="0"/>
                        </a:rPr>
                        <a:t>, M.F., 2015.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the language layer, Spatial Hadoop adds a simple and expressive high level language for spatial data types and operations.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Sipresk: A Big Data Analytic Platform for Smart Transportation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Khazaei, H., Zareian, S., Veleda, R., Litoiu, M., 2015.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propose a platform for performing </a:t>
                      </a:r>
                      <a:r>
                        <a:rPr lang="en-US" sz="2000" dirty="0" err="1">
                          <a:solidFill>
                            <a:srgbClr val="333333"/>
                          </a:solidFill>
                          <a:latin typeface="Times New Roman" pitchFamily="18" charset="0"/>
                          <a:ea typeface="Calibri"/>
                          <a:cs typeface="Times New Roman" pitchFamily="18" charset="0"/>
                        </a:rPr>
                        <a:t>analyt</a:t>
                      </a:r>
                      <a:r>
                        <a:rPr lang="en-US" sz="2000" dirty="0">
                          <a:solidFill>
                            <a:srgbClr val="333333"/>
                          </a:solidFill>
                          <a:latin typeface="Times New Roman" pitchFamily="18" charset="0"/>
                          <a:ea typeface="Calibri"/>
                          <a:cs typeface="Times New Roman" pitchFamily="18" charset="0"/>
                        </a:rPr>
                        <a:t>- </a:t>
                      </a:r>
                      <a:r>
                        <a:rPr lang="en-US" sz="2000" dirty="0" err="1">
                          <a:solidFill>
                            <a:srgbClr val="333333"/>
                          </a:solidFill>
                          <a:latin typeface="Times New Roman" pitchFamily="18" charset="0"/>
                          <a:ea typeface="Calibri"/>
                          <a:cs typeface="Times New Roman" pitchFamily="18" charset="0"/>
                        </a:rPr>
                        <a:t>ics</a:t>
                      </a:r>
                      <a:r>
                        <a:rPr lang="en-US" sz="2000" dirty="0">
                          <a:solidFill>
                            <a:srgbClr val="333333"/>
                          </a:solidFill>
                          <a:latin typeface="Times New Roman" pitchFamily="18" charset="0"/>
                          <a:ea typeface="Calibri"/>
                          <a:cs typeface="Times New Roman" pitchFamily="18" charset="0"/>
                        </a:rPr>
                        <a:t> on urban transportation data to gain insights into traffic patterns.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371601" y="1447800"/>
            <a:ext cx="7391400" cy="49530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9144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Traffic Big data has initiated great opportunities for traffic management applications. Beside such opportunity, several technical challenges have appeared.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takes a major step towards development of an efficient and real-time traffic management system using cloud computing technologies.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distributed three layer framework contains several open-source components and libraries for supporting traffic management applications.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Our evaluation results show that the proposed framework has efficiently stored, managed and analysed traffic big data.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ecosystem and </a:t>
            </a:r>
            <a:r>
              <a:rPr lang="en-IN" sz="2000" dirty="0" smtClean="0">
                <a:latin typeface="Times New Roman" pitchFamily="18" charset="0"/>
                <a:cs typeface="Times New Roman" pitchFamily="18" charset="0"/>
              </a:rPr>
              <a:t>Map Reduce </a:t>
            </a:r>
            <a:r>
              <a:rPr lang="en-IN" sz="2000" dirty="0" smtClean="0">
                <a:latin typeface="Times New Roman" pitchFamily="18" charset="0"/>
                <a:cs typeface="Times New Roman" pitchFamily="18" charset="0"/>
              </a:rPr>
              <a:t>paradigm, proposed approach provides high availability and scalability along with fault tolerance for </a:t>
            </a:r>
            <a:r>
              <a:rPr lang="en-IN" sz="2000" dirty="0" smtClean="0">
                <a:latin typeface="Times New Roman" pitchFamily="18" charset="0"/>
                <a:cs typeface="Times New Roman" pitchFamily="18" charset="0"/>
              </a:rPr>
              <a:t>real time </a:t>
            </a:r>
            <a:r>
              <a:rPr lang="en-IN" sz="2000" dirty="0" smtClean="0">
                <a:latin typeface="Times New Roman" pitchFamily="18" charset="0"/>
                <a:cs typeface="Times New Roman" pitchFamily="18" charset="0"/>
              </a:rPr>
              <a:t>traffic management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err="1" smtClean="0">
                <a:latin typeface="Times New Roman" pitchFamily="18" charset="0"/>
                <a:cs typeface="Times New Roman" pitchFamily="18" charset="0"/>
              </a:rPr>
              <a:t>Aji</a:t>
            </a:r>
            <a:r>
              <a:rPr lang="en-IN" sz="2000" dirty="0" smtClean="0">
                <a:latin typeface="Times New Roman" pitchFamily="18" charset="0"/>
                <a:cs typeface="Times New Roman" pitchFamily="18" charset="0"/>
              </a:rPr>
              <a:t>, A., Wang, F., Vo, H., Lee, R., Liu, Q., Zhang, X., </a:t>
            </a:r>
            <a:r>
              <a:rPr lang="en-IN" sz="2000" dirty="0" err="1" smtClean="0">
                <a:latin typeface="Times New Roman" pitchFamily="18" charset="0"/>
                <a:cs typeface="Times New Roman" pitchFamily="18" charset="0"/>
              </a:rPr>
              <a:t>Saltz</a:t>
            </a:r>
            <a:r>
              <a:rPr lang="en-IN" sz="2000" dirty="0" smtClean="0">
                <a:latin typeface="Times New Roman" pitchFamily="18" charset="0"/>
                <a:cs typeface="Times New Roman" pitchFamily="18" charset="0"/>
              </a:rPr>
              <a:t>, J., 2013.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GIS: a high performance spatial data warehousing system over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Proceedings of the VLDB Endowment 6, 1009-1020</a:t>
            </a:r>
            <a:r>
              <a:rPr lang="en-IN" sz="2000" dirty="0" smtClean="0">
                <a:latin typeface="Times New Roman" pitchFamily="18" charset="0"/>
                <a:cs typeface="Times New Roman" pitchFamily="18" charset="0"/>
              </a:rPr>
              <a:t>.</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Djahel</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Doolan</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Muntean</a:t>
            </a:r>
            <a:r>
              <a:rPr lang="en-IN" sz="2000" dirty="0" smtClean="0">
                <a:latin typeface="Times New Roman" pitchFamily="18" charset="0"/>
                <a:cs typeface="Times New Roman" pitchFamily="18" charset="0"/>
              </a:rPr>
              <a:t>, G.-M., Murphy, J., 2015. A communications-oriented perspective on traffic management systems for smart cities: challenges and innovative approaches. IEEE Communications Surveys &amp; Tutorials 17, 125-151</a:t>
            </a:r>
            <a:r>
              <a:rPr lang="en-IN" sz="2000" dirty="0" smtClean="0">
                <a:latin typeface="Times New Roman" pitchFamily="18" charset="0"/>
                <a:cs typeface="Times New Roman" pitchFamily="18" charset="0"/>
              </a:rPr>
              <a:t>.</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Eldawy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Mokbel</a:t>
            </a:r>
            <a:r>
              <a:rPr lang="en-IN" sz="2000" dirty="0" smtClean="0">
                <a:latin typeface="Times New Roman" pitchFamily="18" charset="0"/>
                <a:cs typeface="Times New Roman" pitchFamily="18" charset="0"/>
              </a:rPr>
              <a:t>, M.F., 2015. </a:t>
            </a:r>
            <a:r>
              <a:rPr lang="en-IN" sz="2000" dirty="0" err="1" smtClean="0">
                <a:latin typeface="Times New Roman" pitchFamily="18" charset="0"/>
                <a:cs typeface="Times New Roman" pitchFamily="18" charset="0"/>
              </a:rPr>
              <a:t>Spatialhadoop</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framework for spatial data, 2015 IEEE 31st International Conference on Data Engineering. IEEE, pp. 1352-1363.</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Thusoo</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Sarma</a:t>
            </a:r>
            <a:r>
              <a:rPr lang="en-IN" sz="2000" dirty="0" smtClean="0">
                <a:latin typeface="Times New Roman" pitchFamily="18" charset="0"/>
                <a:cs typeface="Times New Roman" pitchFamily="18" charset="0"/>
              </a:rPr>
              <a:t>, J.S., Jain, N., </a:t>
            </a:r>
            <a:r>
              <a:rPr lang="en-IN" sz="2000" dirty="0" err="1" smtClean="0">
                <a:latin typeface="Times New Roman" pitchFamily="18" charset="0"/>
                <a:cs typeface="Times New Roman" pitchFamily="18" charset="0"/>
              </a:rPr>
              <a:t>Shao</a:t>
            </a:r>
            <a:r>
              <a:rPr lang="en-IN" sz="2000" dirty="0" smtClean="0">
                <a:latin typeface="Times New Roman" pitchFamily="18" charset="0"/>
                <a:cs typeface="Times New Roman" pitchFamily="18" charset="0"/>
              </a:rPr>
              <a:t>, Z., </a:t>
            </a:r>
            <a:r>
              <a:rPr lang="en-IN" sz="2000" dirty="0" err="1" smtClean="0">
                <a:latin typeface="Times New Roman" pitchFamily="18" charset="0"/>
                <a:cs typeface="Times New Roman" pitchFamily="18" charset="0"/>
              </a:rPr>
              <a:t>Chakka</a:t>
            </a:r>
            <a:r>
              <a:rPr lang="en-IN" sz="2000" dirty="0" smtClean="0">
                <a:latin typeface="Times New Roman" pitchFamily="18" charset="0"/>
                <a:cs typeface="Times New Roman" pitchFamily="18" charset="0"/>
              </a:rPr>
              <a:t>, P., Anthony, S., Liu, H., Wyckoff, P., Murthy, R., 2009. Hive: a warehousing solution over a map-reduce framework. Proceedings of the VLDB Endowment 2, 1626-1629.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Khazaei</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Zareian</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Veleda</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Litoiu</a:t>
            </a:r>
            <a:r>
              <a:rPr lang="en-IN" sz="2000" dirty="0" smtClean="0">
                <a:latin typeface="Times New Roman" pitchFamily="18" charset="0"/>
                <a:cs typeface="Times New Roman" pitchFamily="18" charset="0"/>
              </a:rPr>
              <a:t>, M., 2015. </a:t>
            </a:r>
            <a:r>
              <a:rPr lang="en-IN" sz="2000" dirty="0" err="1" smtClean="0">
                <a:latin typeface="Times New Roman" pitchFamily="18" charset="0"/>
                <a:cs typeface="Times New Roman" pitchFamily="18" charset="0"/>
              </a:rPr>
              <a:t>Sipresk</a:t>
            </a:r>
            <a:r>
              <a:rPr lang="en-IN" sz="2000" dirty="0" smtClean="0">
                <a:latin typeface="Times New Roman" pitchFamily="18" charset="0"/>
                <a:cs typeface="Times New Roman" pitchFamily="18" charset="0"/>
              </a:rPr>
              <a:t>: A Big Data Analytic Platform for Smart Transportation, EAI International Conference on Big Data and Analytics for Smart Cities.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Liu</a:t>
            </a:r>
            <a:r>
              <a:rPr lang="en-IN" sz="2000" dirty="0" smtClean="0">
                <a:latin typeface="Times New Roman" pitchFamily="18" charset="0"/>
                <a:cs typeface="Times New Roman" pitchFamily="18" charset="0"/>
              </a:rPr>
              <a:t>, S., Liu, C., </a:t>
            </a:r>
            <a:r>
              <a:rPr lang="en-IN" sz="2000" dirty="0" err="1" smtClean="0">
                <a:latin typeface="Times New Roman" pitchFamily="18" charset="0"/>
                <a:cs typeface="Times New Roman" pitchFamily="18" charset="0"/>
              </a:rPr>
              <a:t>Luo</a:t>
            </a:r>
            <a:r>
              <a:rPr lang="en-IN" sz="2000" dirty="0" smtClean="0">
                <a:latin typeface="Times New Roman" pitchFamily="18" charset="0"/>
                <a:cs typeface="Times New Roman" pitchFamily="18" charset="0"/>
              </a:rPr>
              <a:t>, Q., Ni, L.M., Krishnan, R., 2012. Calibrating large scale vehicle trajectory data, 2012 IEEE 13th International Conference on Mobile Data Management. IEEE, pp. 222-231</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rmAutofit/>
          </a:bodyPr>
          <a:lstStyle/>
          <a:p>
            <a:pPr algn="just">
              <a:lnSpc>
                <a:spcPct val="150000"/>
              </a:lnSpc>
            </a:pPr>
            <a:r>
              <a:rPr lang="en-IN" sz="2000" dirty="0" err="1" smtClean="0">
                <a:latin typeface="Times New Roman" pitchFamily="18" charset="0"/>
                <a:cs typeface="Times New Roman" pitchFamily="18" charset="0"/>
              </a:rPr>
              <a:t>Finkel</a:t>
            </a:r>
            <a:r>
              <a:rPr lang="en-IN" sz="2000" dirty="0" smtClean="0">
                <a:latin typeface="Times New Roman" pitchFamily="18" charset="0"/>
                <a:cs typeface="Times New Roman" pitchFamily="18" charset="0"/>
              </a:rPr>
              <a:t>, R.A., Bentley, J.L., 1974. Quad trees a data structure for retrieval on composite keys. </a:t>
            </a:r>
            <a:r>
              <a:rPr lang="en-IN" sz="2000" dirty="0" err="1" smtClean="0">
                <a:latin typeface="Times New Roman" pitchFamily="18" charset="0"/>
                <a:cs typeface="Times New Roman" pitchFamily="18" charset="0"/>
              </a:rPr>
              <a:t>Acta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informatica</a:t>
            </a:r>
            <a:r>
              <a:rPr lang="en-IN" sz="2000" dirty="0" smtClean="0">
                <a:latin typeface="Times New Roman" pitchFamily="18" charset="0"/>
                <a:cs typeface="Times New Roman" pitchFamily="18" charset="0"/>
              </a:rPr>
              <a:t> 4, 1-9.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Guttman</a:t>
            </a:r>
            <a:r>
              <a:rPr lang="en-IN" sz="2000" dirty="0" smtClean="0">
                <a:latin typeface="Times New Roman" pitchFamily="18" charset="0"/>
                <a:cs typeface="Times New Roman" pitchFamily="18" charset="0"/>
              </a:rPr>
              <a:t>, A., 1984. R-trees: a dynamic index structure for spatial searching. ACM.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Sekar</a:t>
            </a:r>
            <a:r>
              <a:rPr lang="en-IN" sz="2000" dirty="0" smtClean="0">
                <a:latin typeface="Times New Roman" pitchFamily="18" charset="0"/>
                <a:cs typeface="Times New Roman" pitchFamily="18" charset="0"/>
              </a:rPr>
              <a:t>, E.V., </a:t>
            </a:r>
            <a:r>
              <a:rPr lang="en-IN" sz="2000" dirty="0" err="1" smtClean="0">
                <a:latin typeface="Times New Roman" pitchFamily="18" charset="0"/>
                <a:cs typeface="Times New Roman" pitchFamily="18" charset="0"/>
              </a:rPr>
              <a:t>Anuradha</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Arya</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Balusamy</a:t>
            </a:r>
            <a:r>
              <a:rPr lang="en-IN" sz="2000" dirty="0" smtClean="0">
                <a:latin typeface="Times New Roman" pitchFamily="18" charset="0"/>
                <a:cs typeface="Times New Roman" pitchFamily="18" charset="0"/>
              </a:rPr>
              <a:t>, B., Chang, V., 2017. A framework for smart traffic management using hybrid clustering techniques. Cluster Computing, 1-16.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STATISTICS, B.O.T., 2015. Transportation Statistics Annual Report, in: Transportation, </a:t>
            </a:r>
            <a:r>
              <a:rPr lang="en-IN" sz="2000" dirty="0" err="1" smtClean="0">
                <a:latin typeface="Times New Roman" pitchFamily="18" charset="0"/>
                <a:cs typeface="Times New Roman" pitchFamily="18" charset="0"/>
              </a:rPr>
              <a:t>U.S.D.o</a:t>
            </a:r>
            <a:r>
              <a:rPr lang="en-IN" sz="2000" dirty="0" smtClean="0">
                <a:latin typeface="Times New Roman" pitchFamily="18" charset="0"/>
                <a:cs typeface="Times New Roman" pitchFamily="18" charset="0"/>
              </a:rPr>
              <a:t>. (Ed.).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1316</Words>
  <Application>Microsoft Office PowerPoint</Application>
  <PresentationFormat>On-screen Show (4:3)</PresentationFormat>
  <Paragraphs>100</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SMART TRAFFIC MANAGEMENT USING CLOUD COMPUTING</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577</cp:revision>
  <dcterms:created xsi:type="dcterms:W3CDTF">2006-08-16T00:00:00Z</dcterms:created>
  <dcterms:modified xsi:type="dcterms:W3CDTF">2022-04-09T12:23:38Z</dcterms:modified>
</cp:coreProperties>
</file>