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 id="33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572000"/>
          </a:xfrm>
        </p:spPr>
        <p:txBody>
          <a:bodyPr>
            <a:normAutofit/>
          </a:bodyPr>
          <a:lstStyle/>
          <a:p>
            <a:pPr algn="ctr"/>
            <a:r>
              <a:rPr lang="en-IN" b="1" dirty="0" smtClean="0">
                <a:latin typeface="Times New Roman" pitchFamily="18" charset="0"/>
                <a:cs typeface="Times New Roman" pitchFamily="18" charset="0"/>
              </a:rPr>
              <a:t>ROAD LANE DETECTION USING MACHINE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Road lane detection systems play a crucial role in the context of Advanced Driver Assistance Systems (ADASs) and autonomous driving. Such systems can lessen road accidents and increase driving safety by alerting the driver in risky traffic situations.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Additionally</a:t>
            </a:r>
            <a:r>
              <a:rPr lang="en-IN" sz="2000" dirty="0" smtClean="0">
                <a:latin typeface="Times New Roman" pitchFamily="18" charset="0"/>
                <a:cs typeface="Times New Roman" pitchFamily="18" charset="0"/>
              </a:rPr>
              <a:t>, the detection of ego lanes with their left and right boundaries along with the recognition of their types is of great importance as they provide contextual information.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Lane </a:t>
            </a:r>
            <a:r>
              <a:rPr lang="en-IN" sz="2000" dirty="0" smtClean="0">
                <a:latin typeface="Times New Roman" pitchFamily="18" charset="0"/>
                <a:cs typeface="Times New Roman" pitchFamily="18" charset="0"/>
              </a:rPr>
              <a:t>detection is a challenging problem since road conditions and illumination vary while driving.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477000"/>
          </a:xfrm>
        </p:spPr>
        <p:txBody>
          <a:bodyPr>
            <a:noAutofit/>
          </a:bodyPr>
          <a:lstStyle/>
          <a:p>
            <a:pPr algn="just">
              <a:lnSpc>
                <a:spcPct val="150000"/>
              </a:lnSpc>
            </a:pPr>
            <a:r>
              <a:rPr lang="en-IN" sz="2000" dirty="0" smtClean="0">
                <a:latin typeface="Times New Roman" pitchFamily="18" charset="0"/>
                <a:cs typeface="Times New Roman" pitchFamily="18" charset="0"/>
              </a:rPr>
              <a:t>In this contribution, we investigate the use of a CNN-based regression method for detecting ego lane boundaries.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 </a:t>
            </a:r>
            <a:r>
              <a:rPr lang="en-IN" sz="2000" dirty="0" smtClean="0">
                <a:latin typeface="Times New Roman" pitchFamily="18" charset="0"/>
                <a:cs typeface="Times New Roman" pitchFamily="18" charset="0"/>
              </a:rPr>
              <a:t>the lane detection stage, following a projective transformation, the classification stage is performed with a RseNet101 network to verify the detected lanes or a possible road boundary.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applied our framework to real images collected during drives in an urban area with the </a:t>
            </a:r>
            <a:r>
              <a:rPr lang="en-IN" sz="2000" dirty="0" err="1" smtClean="0">
                <a:latin typeface="Times New Roman" pitchFamily="18" charset="0"/>
                <a:cs typeface="Times New Roman" pitchFamily="18" charset="0"/>
              </a:rPr>
              <a:t>RoadLAB</a:t>
            </a:r>
            <a:r>
              <a:rPr lang="en-IN" sz="2000" dirty="0" smtClean="0">
                <a:latin typeface="Times New Roman" pitchFamily="18" charset="0"/>
                <a:cs typeface="Times New Roman" pitchFamily="18" charset="0"/>
              </a:rPr>
              <a:t> instrumented vehicle.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experimental results show that our approach achieved promising results in the detection stage with an accuracy of 94.52% in the lane classification stage</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robustness and accuracy of lane recognition remain to be further improved for the complex road environment, especially the existence of a large number of shadows and illumination changes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existence of disturbance captured in the image will interrupt the accurate detection of the edges, so one can activate filters to get rid of </a:t>
            </a:r>
            <a:r>
              <a:rPr lang="en-IN" sz="2000" dirty="0" smtClean="0">
                <a:latin typeface="Times New Roman" pitchFamily="18" charset="0"/>
                <a:cs typeface="Times New Roman" pitchFamily="18" charset="0"/>
              </a:rPr>
              <a:t>noises.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an automobile crosses a lane confinement then vehicles enabled with predicting lane borders system directs the vehicles to prevent collisions and generates an alarming condition.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2587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Deep </a:t>
            </a:r>
            <a:r>
              <a:rPr lang="en-IN" sz="2000" dirty="0" smtClean="0">
                <a:latin typeface="Times New Roman" pitchFamily="18" charset="0"/>
                <a:cs typeface="Times New Roman" pitchFamily="18" charset="0"/>
              </a:rPr>
              <a:t>learning-based methods have been employed to provide reliable solutions to the lane detection </a:t>
            </a:r>
            <a:r>
              <a:rPr lang="en-IN" sz="2000" dirty="0" err="1" smtClean="0">
                <a:latin typeface="Times New Roman" pitchFamily="18" charset="0"/>
                <a:cs typeface="Times New Roman" pitchFamily="18" charset="0"/>
              </a:rPr>
              <a:t>problem.The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GAN network is employed to address the imbalance problem by synthesizing the anomalous data</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hese </a:t>
            </a:r>
            <a:r>
              <a:rPr lang="en-IN" sz="2000" dirty="0" smtClean="0">
                <a:latin typeface="Times New Roman" pitchFamily="18" charset="0"/>
                <a:cs typeface="Times New Roman" pitchFamily="18" charset="0"/>
              </a:rPr>
              <a:t>traditional approaches suffer from performance issues when they encounter challenging illumination conditions and complex road scenes.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Lane </a:t>
            </a:r>
            <a:r>
              <a:rPr lang="en-IN" sz="2000" dirty="0" smtClean="0">
                <a:latin typeface="Times New Roman" pitchFamily="18" charset="0"/>
                <a:cs typeface="Times New Roman" pitchFamily="18" charset="0"/>
              </a:rPr>
              <a:t>detection becomes a hot issue in the filed of intelligent transportation, and the correct identification of lane is the basis of the lane departure warning systems and some other driver driving assistant systems.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improve accuracy and robustness of the lane detection in complex conditions, such as the shadows and illumination changing, a novel detection algorithm was proposed based on machine learning.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novel lane detection algorithm based on machine learning is proposed in this paper to solve the hard detection in complex conditions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lane detection algorithm is proposed based on machine learning. </a:t>
            </a:r>
            <a:r>
              <a:rPr lang="en-IN" sz="2000" dirty="0" err="1" smtClean="0">
                <a:latin typeface="Times New Roman" pitchFamily="18" charset="0"/>
                <a:cs typeface="Times New Roman" pitchFamily="18" charset="0"/>
              </a:rPr>
              <a:t>Haar</a:t>
            </a:r>
            <a:r>
              <a:rPr lang="en-IN" sz="2000" dirty="0" smtClean="0">
                <a:latin typeface="Times New Roman" pitchFamily="18" charset="0"/>
                <a:cs typeface="Times New Roman" pitchFamily="18" charset="0"/>
              </a:rPr>
              <a:t>-like feature extraction and boosting are combined to design a classifier.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is advantageous as isolated bright objects like street lights and taillights of cars would influence the global threshold, the adaptive method would not be easily altered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performance of the driver can also be monitored, Road Transportation Offices can use the setup to check and report the negligence of drivers and lack of attention on the roads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Efficiency per minute of the system can be measured to check the accuracy of the system. Moreover, neighbouring vehicles and the lightning from their headlights appeared to have very less to no changes on the average efficiency estimation.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48400"/>
        </p:xfrm>
        <a:graphic>
          <a:graphicData uri="http://schemas.openxmlformats.org/drawingml/2006/table">
            <a:tbl>
              <a:tblPr firstRow="1" bandRow="1">
                <a:tableStyleId>{5C22544A-7EE6-4342-B048-85BDC9FD1C3A}</a:tableStyleId>
              </a:tblPr>
              <a:tblGrid>
                <a:gridCol w="2622550"/>
                <a:gridCol w="1644650"/>
                <a:gridCol w="3600450"/>
              </a:tblGrid>
              <a:tr h="395606">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414130">
                <a:tc>
                  <a:txBody>
                    <a:bodyPr/>
                    <a:lstStyle/>
                    <a:p>
                      <a:pPr algn="just">
                        <a:lnSpc>
                          <a:spcPct val="150000"/>
                        </a:lnSpc>
                        <a:spcAft>
                          <a:spcPts val="500"/>
                        </a:spcAft>
                        <a:tabLst>
                          <a:tab pos="457200" algn="l"/>
                        </a:tabLst>
                      </a:pPr>
                      <a:r>
                        <a:rPr lang="en-US" sz="2000" dirty="0">
                          <a:latin typeface="Times New Roman"/>
                          <a:ea typeface="Calibri"/>
                          <a:cs typeface="Latha"/>
                        </a:rPr>
                        <a:t>Real-time lane markings recognition based on seed-fill algorithm</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Ali, A. A. and Hussein, H. A. (2019).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Road markings express the rules for the road while catching the upcoming road layout. These rules are applied to driving scenarios by real drivers who are known to Highway driving manuals. </a:t>
                      </a:r>
                      <a:endParaRPr lang="en-IN" sz="1800">
                        <a:latin typeface="Calibri"/>
                        <a:ea typeface="Calibri"/>
                        <a:cs typeface="Latha"/>
                      </a:endParaRPr>
                    </a:p>
                  </a:txBody>
                  <a:tcPr marL="68580" marR="68580" marT="0" marB="0"/>
                </a:tc>
              </a:tr>
              <a:tr h="2438664">
                <a:tc>
                  <a:txBody>
                    <a:bodyPr/>
                    <a:lstStyle/>
                    <a:p>
                      <a:pPr algn="just">
                        <a:lnSpc>
                          <a:spcPct val="150000"/>
                        </a:lnSpc>
                        <a:spcAft>
                          <a:spcPts val="500"/>
                        </a:spcAft>
                        <a:tabLst>
                          <a:tab pos="457200" algn="l"/>
                        </a:tabLst>
                      </a:pPr>
                      <a:r>
                        <a:rPr lang="en-US" sz="2000">
                          <a:latin typeface="Times New Roman"/>
                          <a:ea typeface="Calibri"/>
                          <a:cs typeface="Latha"/>
                        </a:rPr>
                        <a:t>Portable and scalable vision-based vehicular instrumentation for the analysis of driver intentionality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Beauchemin, S., Bauer, M., Kowsari, T., and Cho, J. (2012).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smtClean="0">
                          <a:latin typeface="Times New Roman"/>
                          <a:ea typeface="Calibri"/>
                          <a:cs typeface="Latha"/>
                        </a:rPr>
                        <a:t>The </a:t>
                      </a:r>
                      <a:r>
                        <a:rPr lang="en-US" sz="2000" dirty="0">
                          <a:latin typeface="Times New Roman"/>
                          <a:ea typeface="Calibri"/>
                          <a:cs typeface="Latha"/>
                        </a:rPr>
                        <a:t>most promising breakthroughs in vehicular safety will emerge from intelligent, Advanced Driving Assistance Systems (</a:t>
                      </a:r>
                      <a:r>
                        <a:rPr lang="en-US" sz="2000" dirty="0" err="1">
                          <a:latin typeface="Times New Roman"/>
                          <a:ea typeface="Calibri"/>
                          <a:cs typeface="Latha"/>
                        </a:rPr>
                        <a:t>i</a:t>
                      </a:r>
                      <a:r>
                        <a:rPr lang="en-US" sz="2000" dirty="0">
                          <a:latin typeface="Times New Roman"/>
                          <a:ea typeface="Calibri"/>
                          <a:cs typeface="Latha"/>
                        </a:rPr>
                        <a:t>-ADAS).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457450"/>
                <a:gridCol w="2686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Lane detection with moving vehicles in the traffic scenes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Cheng, H.-Y., Jeng, B.-S., Tseng, P.-T., and Fan, K.-C. (2006).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proposed algorithm is able to robustly find the left and right boundary lines of the lane and is not affected by the passing traffic.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Lane detection using color-based segmentation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Chiu, K.-Y. and Lin, S.-F. (2005).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propose a new method based on color information and this method is applicable in complex environment.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524001" y="1600200"/>
            <a:ext cx="7162800" cy="4343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8382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1143000"/>
            <a:ext cx="7498080" cy="5029200"/>
          </a:xfrm>
        </p:spPr>
        <p:txBody>
          <a:bodyPr>
            <a:noAutofit/>
          </a:bodyPr>
          <a:lstStyle/>
          <a:p>
            <a:pPr algn="just">
              <a:lnSpc>
                <a:spcPct val="150000"/>
              </a:lnSpc>
            </a:pPr>
            <a:r>
              <a:rPr lang="en-IN" sz="2000" dirty="0" smtClean="0">
                <a:latin typeface="Times New Roman" pitchFamily="18" charset="0"/>
                <a:cs typeface="Times New Roman" pitchFamily="18" charset="0"/>
              </a:rPr>
              <a:t>In this study, we presented a CNN-based framework to detect and classify lane types in urban and suburban driving environments.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perform lane detection and classification stages, we created an image dataset for each from sequences captured in different illumination conditions created by the </a:t>
            </a:r>
            <a:r>
              <a:rPr lang="en-IN" sz="2000" dirty="0" err="1" smtClean="0">
                <a:latin typeface="Times New Roman" pitchFamily="18" charset="0"/>
                <a:cs typeface="Times New Roman" pitchFamily="18" charset="0"/>
              </a:rPr>
              <a:t>RoadLAB</a:t>
            </a:r>
            <a:r>
              <a:rPr lang="en-IN" sz="2000" dirty="0" smtClean="0">
                <a:latin typeface="Times New Roman" pitchFamily="18" charset="0"/>
                <a:cs typeface="Times New Roman" pitchFamily="18" charset="0"/>
              </a:rPr>
              <a:t> initiative (</a:t>
            </a:r>
            <a:r>
              <a:rPr lang="en-IN" sz="2000" dirty="0" err="1" smtClean="0">
                <a:latin typeface="Times New Roman" pitchFamily="18" charset="0"/>
                <a:cs typeface="Times New Roman" pitchFamily="18" charset="0"/>
              </a:rPr>
              <a:t>Beauchemin</a:t>
            </a:r>
            <a:r>
              <a:rPr lang="en-IN" sz="2000" dirty="0" smtClean="0">
                <a:latin typeface="Times New Roman" pitchFamily="18" charset="0"/>
                <a:cs typeface="Times New Roman" pitchFamily="18" charset="0"/>
              </a:rPr>
              <a:t> et al., 2012).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enriched our training data using data augmentation and a hard example mining strategy.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533400"/>
            <a:ext cx="7498080" cy="5638800"/>
          </a:xfrm>
        </p:spPr>
        <p:txBody>
          <a:bodyPr>
            <a:normAutofit fontScale="62500" lnSpcReduction="20000"/>
          </a:bodyPr>
          <a:lstStyle/>
          <a:p>
            <a:pPr algn="just">
              <a:lnSpc>
                <a:spcPct val="170000"/>
              </a:lnSpc>
            </a:pPr>
            <a:r>
              <a:rPr lang="en-IN" dirty="0" smtClean="0">
                <a:latin typeface="Times New Roman" pitchFamily="18" charset="0"/>
                <a:cs typeface="Times New Roman" pitchFamily="18" charset="0"/>
              </a:rPr>
              <a:t>To detect lanes, we used a network which generates lane information in terms of image coordinates in an end-to-end way. </a:t>
            </a:r>
            <a:endParaRPr lang="en-IN" dirty="0" smtClean="0">
              <a:latin typeface="Times New Roman" pitchFamily="18" charset="0"/>
              <a:cs typeface="Times New Roman" pitchFamily="18" charset="0"/>
            </a:endParaRP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In </a:t>
            </a:r>
            <a:r>
              <a:rPr lang="en-IN" dirty="0" smtClean="0">
                <a:latin typeface="Times New Roman" pitchFamily="18" charset="0"/>
                <a:cs typeface="Times New Roman" pitchFamily="18" charset="0"/>
              </a:rPr>
              <a:t>the lane type classification stage, we utilized our trained ResNet101 network to categorize the detected lane boundaries into eight classes including dashed white, dashed yellow, solid white, solid yellow, double solid yellow, dashed-solid yellow, solid-dashed yellow, and road boundary. </a:t>
            </a:r>
            <a:endParaRPr lang="en-IN" dirty="0" smtClean="0">
              <a:latin typeface="Times New Roman" pitchFamily="18" charset="0"/>
              <a:cs typeface="Times New Roman" pitchFamily="18" charset="0"/>
            </a:endParaRP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Finally</a:t>
            </a:r>
            <a:r>
              <a:rPr lang="en-IN" dirty="0" smtClean="0">
                <a:latin typeface="Times New Roman" pitchFamily="18" charset="0"/>
                <a:cs typeface="Times New Roman" pitchFamily="18" charset="0"/>
              </a:rPr>
              <a:t>, our results showed that the ResNet101 model achieved over 94% of correct lane type classifications. </a:t>
            </a:r>
            <a:endParaRPr lang="en-US"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Ali, A. A. and Hussein, H. A. (2019). Real-time lane markings recognition based on seed-fill algorithm. In Proceedings of the International Conference on Information and Communication Technology, pages 190–195.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Beauchemin</a:t>
            </a:r>
            <a:r>
              <a:rPr lang="en-IN" sz="2000" dirty="0" smtClean="0">
                <a:latin typeface="Times New Roman" pitchFamily="18" charset="0"/>
                <a:cs typeface="Times New Roman" pitchFamily="18" charset="0"/>
              </a:rPr>
              <a:t>, S., Bauer, M., </a:t>
            </a:r>
            <a:r>
              <a:rPr lang="en-IN" sz="2000" dirty="0" err="1" smtClean="0">
                <a:latin typeface="Times New Roman" pitchFamily="18" charset="0"/>
                <a:cs typeface="Times New Roman" pitchFamily="18" charset="0"/>
              </a:rPr>
              <a:t>Kowsari</a:t>
            </a:r>
            <a:r>
              <a:rPr lang="en-IN" sz="2000" dirty="0" smtClean="0">
                <a:latin typeface="Times New Roman" pitchFamily="18" charset="0"/>
                <a:cs typeface="Times New Roman" pitchFamily="18" charset="0"/>
              </a:rPr>
              <a:t>, T., and Cho, J. (2012). Portable and scalable vision-based vehicular instrumentation for the analysis of driver intentionality. IEEE Transactions on Instrumentation and Measurement, 61(2):391–401.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Cheng</a:t>
            </a:r>
            <a:r>
              <a:rPr lang="en-IN" sz="2000" dirty="0" smtClean="0">
                <a:latin typeface="Times New Roman" pitchFamily="18" charset="0"/>
                <a:cs typeface="Times New Roman" pitchFamily="18" charset="0"/>
              </a:rPr>
              <a:t>, H.-Y., </a:t>
            </a:r>
            <a:r>
              <a:rPr lang="en-IN" sz="2000" dirty="0" err="1" smtClean="0">
                <a:latin typeface="Times New Roman" pitchFamily="18" charset="0"/>
                <a:cs typeface="Times New Roman" pitchFamily="18" charset="0"/>
              </a:rPr>
              <a:t>Jeng</a:t>
            </a:r>
            <a:r>
              <a:rPr lang="en-IN" sz="2000" dirty="0" smtClean="0">
                <a:latin typeface="Times New Roman" pitchFamily="18" charset="0"/>
                <a:cs typeface="Times New Roman" pitchFamily="18" charset="0"/>
              </a:rPr>
              <a:t>, B.-S., Tseng, P.-T., and Fan, K.-C. (2006). Lane detection with moving vehicles in the traffic scenes. IEEE Transactions on intelligent transportation systems, 7(4):571–582. </a:t>
            </a:r>
            <a:endParaRPr lang="en-IN"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Chiu, K.-Y. and Lin, S.-F. (2005). Lane detection using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-based segmentation. In IEEE Proceedings. Intelligent Vehicles Symposium, 2005., pages 706–711. IEEE. </a:t>
            </a:r>
            <a:endParaRPr lang="en-US"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Ghafoorian</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Nugteren</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Baka</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Booij</a:t>
            </a:r>
            <a:r>
              <a:rPr lang="en-IN" sz="2000" dirty="0" smtClean="0">
                <a:latin typeface="Times New Roman" pitchFamily="18" charset="0"/>
                <a:cs typeface="Times New Roman" pitchFamily="18" charset="0"/>
              </a:rPr>
              <a:t>, O., and Hofmann, M. (2018). El-</a:t>
            </a:r>
            <a:r>
              <a:rPr lang="en-IN" sz="2000" dirty="0" err="1" smtClean="0">
                <a:latin typeface="Times New Roman" pitchFamily="18" charset="0"/>
                <a:cs typeface="Times New Roman" pitchFamily="18" charset="0"/>
              </a:rPr>
              <a:t>gan</a:t>
            </a:r>
            <a:r>
              <a:rPr lang="en-IN" sz="2000" dirty="0" smtClean="0">
                <a:latin typeface="Times New Roman" pitchFamily="18" charset="0"/>
                <a:cs typeface="Times New Roman" pitchFamily="18" charset="0"/>
              </a:rPr>
              <a:t>: Embedding loss driven generative adversarial networks for lane detection. In Proceedings of the European Conference on Computer Vision (ECCV).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Goodfellow</a:t>
            </a:r>
            <a:r>
              <a:rPr lang="en-IN" sz="2000" dirty="0" smtClean="0">
                <a:latin typeface="Times New Roman" pitchFamily="18" charset="0"/>
                <a:cs typeface="Times New Roman" pitchFamily="18" charset="0"/>
              </a:rPr>
              <a:t>, I., </a:t>
            </a:r>
            <a:r>
              <a:rPr lang="en-IN" sz="2000" dirty="0" err="1" smtClean="0">
                <a:latin typeface="Times New Roman" pitchFamily="18" charset="0"/>
                <a:cs typeface="Times New Roman" pitchFamily="18" charset="0"/>
              </a:rPr>
              <a:t>Pouget-Abadie</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Mirza</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B., </a:t>
            </a:r>
            <a:r>
              <a:rPr lang="en-IN" sz="2000" dirty="0" err="1" smtClean="0">
                <a:latin typeface="Times New Roman" pitchFamily="18" charset="0"/>
                <a:cs typeface="Times New Roman" pitchFamily="18" charset="0"/>
              </a:rPr>
              <a:t>Warde</a:t>
            </a:r>
            <a:r>
              <a:rPr lang="en-IN" sz="2000" dirty="0" smtClean="0">
                <a:latin typeface="Times New Roman" pitchFamily="18" charset="0"/>
                <a:cs typeface="Times New Roman" pitchFamily="18" charset="0"/>
              </a:rPr>
              <a:t>-Farley, D., </a:t>
            </a:r>
            <a:r>
              <a:rPr lang="en-IN" sz="2000" dirty="0" err="1" smtClean="0">
                <a:latin typeface="Times New Roman" pitchFamily="18" charset="0"/>
                <a:cs typeface="Times New Roman" pitchFamily="18" charset="0"/>
              </a:rPr>
              <a:t>Ozair</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Courville</a:t>
            </a:r>
            <a:r>
              <a:rPr lang="en-IN" sz="2000" dirty="0" smtClean="0">
                <a:latin typeface="Times New Roman" pitchFamily="18" charset="0"/>
                <a:cs typeface="Times New Roman" pitchFamily="18" charset="0"/>
              </a:rPr>
              <a:t>, A., and </a:t>
            </a:r>
            <a:r>
              <a:rPr lang="en-IN" sz="2000" dirty="0" err="1" smtClean="0">
                <a:latin typeface="Times New Roman" pitchFamily="18" charset="0"/>
                <a:cs typeface="Times New Roman" pitchFamily="18" charset="0"/>
              </a:rPr>
              <a:t>Bengio</a:t>
            </a:r>
            <a:r>
              <a:rPr lang="en-IN" sz="2000" dirty="0" smtClean="0">
                <a:latin typeface="Times New Roman" pitchFamily="18" charset="0"/>
                <a:cs typeface="Times New Roman" pitchFamily="18" charset="0"/>
              </a:rPr>
              <a:t>, Y. (2014). Generative adversarial nets. In Advances in neural information processing systems, pages 2672–2680. </a:t>
            </a:r>
            <a:endParaRPr lang="en-IN"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152400"/>
            <a:ext cx="7498080" cy="6553200"/>
          </a:xfrm>
        </p:spPr>
        <p:txBody>
          <a:bodyPr>
            <a:noAutofit/>
          </a:bodyPr>
          <a:lstStyle/>
          <a:p>
            <a:pPr algn="just">
              <a:lnSpc>
                <a:spcPct val="150000"/>
              </a:lnSpc>
            </a:pPr>
            <a:r>
              <a:rPr lang="en-IN" sz="2000" dirty="0" smtClean="0">
                <a:latin typeface="Times New Roman" pitchFamily="18" charset="0"/>
                <a:cs typeface="Times New Roman" pitchFamily="18" charset="0"/>
              </a:rPr>
              <a:t>He, B., Ai, R., Yan, Y., and Lang, X. (2016). Accurate and robust lane detection based on dual-view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neutral network. In 2016 IEEE Intelligent Vehicles Symposium (IV), pages 1041–1046. IEEE.</a:t>
            </a:r>
          </a:p>
          <a:p>
            <a:pPr algn="just">
              <a:lnSpc>
                <a:spcPct val="150000"/>
              </a:lnSpc>
            </a:pPr>
            <a:r>
              <a:rPr lang="en-IN" sz="2000" dirty="0" smtClean="0">
                <a:latin typeface="Times New Roman" pitchFamily="18" charset="0"/>
                <a:cs typeface="Times New Roman" pitchFamily="18" charset="0"/>
              </a:rPr>
              <a:t>Kim, Z. (2008). Robust lane detection and tracking in challenging scenarios. IEEE Transactions on Intelligent Transportation Systems, 9(1):16–26.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Lee</a:t>
            </a:r>
            <a:r>
              <a:rPr lang="en-IN" sz="2000" dirty="0" smtClean="0">
                <a:latin typeface="Times New Roman" pitchFamily="18" charset="0"/>
                <a:cs typeface="Times New Roman" pitchFamily="18" charset="0"/>
              </a:rPr>
              <a:t>, C. and Moon, J.-H. (2018). Robust lane detection and tracking for real-time applications. IEEE Transactions on Intelligent Transportation Systems, 19(12):4043– 4048</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Lopez, A., </a:t>
            </a:r>
            <a:r>
              <a:rPr lang="en-IN" sz="2000" dirty="0" err="1" smtClean="0">
                <a:latin typeface="Times New Roman" pitchFamily="18" charset="0"/>
                <a:cs typeface="Times New Roman" pitchFamily="18" charset="0"/>
              </a:rPr>
              <a:t>Serrat</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Canero</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Lumbreras</a:t>
            </a:r>
            <a:r>
              <a:rPr lang="en-IN" sz="2000" dirty="0" smtClean="0">
                <a:latin typeface="Times New Roman" pitchFamily="18" charset="0"/>
                <a:cs typeface="Times New Roman" pitchFamily="18" charset="0"/>
              </a:rPr>
              <a:t>, F., and Graf, ´ T. (2010). Robust lane markings detection and road geometry computation. International Journal of Automotive Technology, 11(3):395–407.</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1380</Words>
  <Application>Microsoft Office PowerPoint</Application>
  <PresentationFormat>On-screen Show (4:3)</PresentationFormat>
  <Paragraphs>92</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ROAD LANE DETECTION USING MACHINE LEARNING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2022-04-10T02:03:14Z</dcterms:modified>
</cp:coreProperties>
</file>