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322" r:id="rId2"/>
    <p:sldId id="325" r:id="rId3"/>
    <p:sldId id="334" r:id="rId4"/>
    <p:sldId id="260" r:id="rId5"/>
    <p:sldId id="262" r:id="rId6"/>
    <p:sldId id="263" r:id="rId7"/>
    <p:sldId id="294" r:id="rId8"/>
    <p:sldId id="348" r:id="rId9"/>
    <p:sldId id="349" r:id="rId10"/>
    <p:sldId id="350" r:id="rId11"/>
    <p:sldId id="351" r:id="rId12"/>
    <p:sldId id="352" r:id="rId13"/>
    <p:sldId id="353" r:id="rId14"/>
    <p:sldId id="327" r:id="rId15"/>
    <p:sldId id="326" r:id="rId16"/>
    <p:sldId id="298" r:id="rId17"/>
    <p:sldId id="296" r:id="rId18"/>
    <p:sldId id="295" r:id="rId19"/>
    <p:sldId id="336" r:id="rId20"/>
    <p:sldId id="335" r:id="rId21"/>
    <p:sldId id="323" r:id="rId22"/>
    <p:sldId id="329" r:id="rId23"/>
    <p:sldId id="337"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057400"/>
            <a:ext cx="7498080" cy="2743200"/>
          </a:xfrm>
        </p:spPr>
        <p:txBody>
          <a:bodyPr>
            <a:normAutofit/>
          </a:bodyPr>
          <a:lstStyle/>
          <a:p>
            <a:pPr algn="ctr"/>
            <a:r>
              <a:rPr lang="en-US" b="1" dirty="0" smtClean="0">
                <a:latin typeface="Times New Roman" pitchFamily="18" charset="0"/>
                <a:cs typeface="Times New Roman" pitchFamily="18" charset="0"/>
              </a:rPr>
              <a:t>VOICE CONTROLLED VEHICLE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6019800"/>
          </a:xfrm>
        </p:spPr>
        <p:txBody>
          <a:bodyPr>
            <a:noAutofit/>
          </a:bodyPr>
          <a:lstStyle/>
          <a:p>
            <a:pPr algn="just">
              <a:lnSpc>
                <a:spcPct val="150000"/>
              </a:lnSpc>
            </a:pPr>
            <a:r>
              <a:rPr lang="en-IN" sz="2000" dirty="0" smtClean="0">
                <a:latin typeface="Times New Roman" pitchFamily="18" charset="0"/>
                <a:cs typeface="Times New Roman" pitchFamily="18" charset="0"/>
              </a:rPr>
              <a:t>This project was developed in a way that the robot is controlled by voice commands. An android application with a microcontroller is used for required tasks.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connection between the android app and the vehicle is facilitated with Bluetooth technology.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robot is controlled by buttons on the application or by spoken commands of the user.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movement of the robot is facilitated by the two dc servo motors connected with microcontroller at the receiver side.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52400"/>
            <a:ext cx="7498080" cy="6553200"/>
          </a:xfrm>
        </p:spPr>
        <p:txBody>
          <a:bodyPr>
            <a:noAutofit/>
          </a:bodyPr>
          <a:lstStyle/>
          <a:p>
            <a:pPr algn="just">
              <a:lnSpc>
                <a:spcPct val="170000"/>
              </a:lnSpc>
            </a:pPr>
            <a:r>
              <a:rPr lang="en-IN" sz="2000" dirty="0" smtClean="0">
                <a:latin typeface="Times New Roman" pitchFamily="18" charset="0"/>
                <a:cs typeface="Times New Roman" pitchFamily="18" charset="0"/>
              </a:rPr>
              <a:t>The commands from the application is converted in to digital signals by the Bluetooth RF transmitter for an appropriate range (about 100 meters) to the robot.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the receiver end the data gets decoded by the receiver and is fed to the microcontroller which drives the DC motors for the necessary work. The aim of Voice Controlled Robotic Vehicle is to perform the required task by listening to the commands of the user.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 prior preparatory session is needed for the smooth operation the robot by the user. For the same a code is used for giving instruction to the controller. </a:t>
            </a:r>
          </a:p>
          <a:p>
            <a:pPr algn="just">
              <a:lnSpc>
                <a:spcPct val="170000"/>
              </a:lnSpc>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is a speech recognizing system. Speech recognition is the process of capturing spoken words using a microphone or telephone and converting them into a digitally stored set of words.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quality of a speech recognition systems are assessed according to two factors: its accuracy (error rate in converting spoken words to digital data) and speed (how well the software can keep up with a human speaker).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you have ever paid a bill over the phone using an automated system, you have probably benefited from speech recognition software.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639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251192" cy="5791200"/>
          </a:xfrm>
        </p:spPr>
        <p:txBody>
          <a:bodyPr>
            <a:noAutofit/>
          </a:bodyPr>
          <a:lstStyle/>
          <a:p>
            <a:pPr algn="just">
              <a:lnSpc>
                <a:spcPct val="150000"/>
              </a:lnSpc>
            </a:pPr>
            <a:r>
              <a:rPr lang="en-IN" sz="2000" dirty="0" smtClean="0">
                <a:latin typeface="Times New Roman" pitchFamily="18" charset="0"/>
                <a:cs typeface="Times New Roman" pitchFamily="18" charset="0"/>
              </a:rPr>
              <a:t>Even the best speech recognition systems sometimes make errors. If there is noise or some other sound in the room (e.g. the television or a kettle boiling), the number of errors will increase.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Speech Recognition works best if the microphone is close to the user (e.g. in a phone, or if the user is wearing a microphone). More distant microphones (e.g. on a table or wall) will tend to increase the number of errors.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Speech recognition system, there is a possibility of unauthorized usage. Since this doesn’t depends upon which person is speaking.  No password protection.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8100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1371600"/>
            <a:ext cx="7498080" cy="4953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basically based on Voice Controlled Robotic Vehicle helps to control robot through voice commands received via android application.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speech recognition is the process of converting speech to digital data, voice recognition is aimed toward identifying the person who is speaking.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Voice recognition works by analyzing the features of speech that differ between individuals.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562600"/>
          </a:xfrm>
        </p:spPr>
        <p:txBody>
          <a:bodyPr>
            <a:noAutofit/>
          </a:bodyPr>
          <a:lstStyle/>
          <a:p>
            <a:pPr algn="just">
              <a:lnSpc>
                <a:spcPct val="150000"/>
              </a:lnSpc>
            </a:pPr>
            <a:r>
              <a:rPr lang="en-IN" sz="2000" dirty="0" smtClean="0">
                <a:latin typeface="Times New Roman" pitchFamily="18" charset="0"/>
                <a:cs typeface="Times New Roman" pitchFamily="18" charset="0"/>
              </a:rPr>
              <a:t>It can be developed into a real-world vehicle tor transportation purposes.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robotic vehicle can be used where humans find difficult to reach but human voice reaches like in a small pipeline, in fire situations, in highly toxic areas Etc.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integrated with wheelchairs for assisting disabled persons.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used to bring and place small objects. In military applications such as observation of enemy camp using cameras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783102"/>
          </a:xfrm>
        </p:spPr>
        <p:txBody>
          <a:bodyPr/>
          <a:lstStyle/>
          <a:p>
            <a:r>
              <a:rPr lang="en-IN" b="1" dirty="0" smtClean="0"/>
              <a:t>Chassis</a:t>
            </a:r>
            <a:endParaRPr lang="en-IN" b="1" dirty="0"/>
          </a:p>
        </p:txBody>
      </p:sp>
      <p:sp>
        <p:nvSpPr>
          <p:cNvPr id="3" name="Subtitle 2"/>
          <p:cNvSpPr>
            <a:spLocks noGrp="1"/>
          </p:cNvSpPr>
          <p:nvPr>
            <p:ph type="subTitle" idx="1"/>
          </p:nvPr>
        </p:nvSpPr>
        <p:spPr>
          <a:xfrm>
            <a:off x="1432560" y="1371600"/>
            <a:ext cx="7406640" cy="4648200"/>
          </a:xfrm>
        </p:spPr>
        <p:txBody>
          <a:bodyPr>
            <a:normAutofit/>
          </a:bodyPr>
          <a:lstStyle/>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A chassis is the internal framework of the artificial object which support in its construction and use Direct inclusion in abstracting services. </a:t>
            </a:r>
          </a:p>
          <a:p>
            <a:pPr algn="just">
              <a:lnSpc>
                <a:spcPct val="150000"/>
              </a:lnSpc>
              <a:buFont typeface="Arial" pitchFamily="34" charset="0"/>
              <a:buChar char="•"/>
            </a:pPr>
            <a:endParaRPr lang="en-IN" sz="2000" dirty="0" smtClean="0">
              <a:solidFill>
                <a:schemeClr val="tx1"/>
              </a:solidFill>
              <a:latin typeface="Times New Roman" pitchFamily="18" charset="0"/>
              <a:cs typeface="Times New Roman" pitchFamily="18" charset="0"/>
            </a:endParaRPr>
          </a:p>
          <a:p>
            <a:pPr>
              <a:buFont typeface="Arial" pitchFamily="34" charset="0"/>
              <a:buChar char="•"/>
            </a:pPr>
            <a:endParaRPr lang="en-IN" sz="2000" dirty="0">
              <a:solidFill>
                <a:schemeClr val="tx1"/>
              </a:solidFill>
            </a:endParaRPr>
          </a:p>
        </p:txBody>
      </p:sp>
      <p:pic>
        <p:nvPicPr>
          <p:cNvPr id="4" name="Picture 2"/>
          <p:cNvPicPr>
            <a:picLocks noChangeAspect="1" noChangeArrowheads="1"/>
          </p:cNvPicPr>
          <p:nvPr/>
        </p:nvPicPr>
        <p:blipFill>
          <a:blip r:embed="rId2"/>
          <a:srcRect/>
          <a:stretch>
            <a:fillRect/>
          </a:stretch>
        </p:blipFill>
        <p:spPr bwMode="auto">
          <a:xfrm>
            <a:off x="2590800" y="2667000"/>
            <a:ext cx="4953000" cy="2895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783102"/>
          </a:xfrm>
        </p:spPr>
        <p:txBody>
          <a:bodyPr/>
          <a:lstStyle/>
          <a:p>
            <a:pPr algn="just"/>
            <a:r>
              <a:rPr lang="en-IN" b="1" dirty="0" smtClean="0"/>
              <a:t>Gear Motor</a:t>
            </a:r>
            <a:endParaRPr lang="en-IN" b="1" dirty="0"/>
          </a:p>
        </p:txBody>
      </p:sp>
      <p:sp>
        <p:nvSpPr>
          <p:cNvPr id="3" name="Subtitle 2"/>
          <p:cNvSpPr>
            <a:spLocks noGrp="1"/>
          </p:cNvSpPr>
          <p:nvPr>
            <p:ph type="subTitle" idx="1"/>
          </p:nvPr>
        </p:nvSpPr>
        <p:spPr>
          <a:xfrm>
            <a:off x="1432560" y="1524000"/>
            <a:ext cx="7406640" cy="5029200"/>
          </a:xfrm>
        </p:spPr>
        <p:txBody>
          <a:bodyPr>
            <a:normAutofit/>
          </a:bodyPr>
          <a:lstStyle/>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A DC motor is a class of rotary electrical machine that converts t\direct current into mechanical energy. </a:t>
            </a:r>
          </a:p>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All types of DC motors have some kind of internal mechanism either electronic or electro mechanical, so it can change the direction of flow of current in path of motor periodically. </a:t>
            </a:r>
          </a:p>
          <a:p>
            <a:pPr algn="just">
              <a:lnSpc>
                <a:spcPct val="150000"/>
              </a:lnSpc>
            </a:pPr>
            <a:endParaRPr lang="en-IN" sz="2000" dirty="0">
              <a:solidFill>
                <a:schemeClr val="tx1"/>
              </a:solidFill>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srcRect/>
          <a:stretch>
            <a:fillRect/>
          </a:stretch>
        </p:blipFill>
        <p:spPr bwMode="auto">
          <a:xfrm>
            <a:off x="2438400" y="4191000"/>
            <a:ext cx="5638800" cy="2057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630702"/>
          </a:xfrm>
        </p:spPr>
        <p:txBody>
          <a:bodyPr>
            <a:normAutofit fontScale="90000"/>
          </a:bodyPr>
          <a:lstStyle/>
          <a:p>
            <a:r>
              <a:rPr lang="en-IN" b="1" dirty="0" smtClean="0"/>
              <a:t>Wheels</a:t>
            </a:r>
            <a:endParaRPr lang="en-IN" b="1" dirty="0"/>
          </a:p>
        </p:txBody>
      </p:sp>
      <p:sp>
        <p:nvSpPr>
          <p:cNvPr id="3" name="Subtitle 2"/>
          <p:cNvSpPr>
            <a:spLocks noGrp="1"/>
          </p:cNvSpPr>
          <p:nvPr>
            <p:ph type="subTitle" idx="1"/>
          </p:nvPr>
        </p:nvSpPr>
        <p:spPr>
          <a:xfrm>
            <a:off x="1432560" y="1219200"/>
            <a:ext cx="7406640" cy="5257800"/>
          </a:xfrm>
        </p:spPr>
        <p:txBody>
          <a:bodyPr>
            <a:normAutofit/>
          </a:bodyPr>
          <a:lstStyle/>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A wheel is circular block of durable and hard material which is placed in </a:t>
            </a:r>
            <a:r>
              <a:rPr lang="en-IN" sz="2000" dirty="0" err="1" smtClean="0">
                <a:solidFill>
                  <a:schemeClr val="tx1"/>
                </a:solidFill>
                <a:latin typeface="Times New Roman" pitchFamily="18" charset="0"/>
                <a:cs typeface="Times New Roman" pitchFamily="18" charset="0"/>
              </a:rPr>
              <a:t>axil</a:t>
            </a:r>
            <a:r>
              <a:rPr lang="en-IN" sz="2000" dirty="0" smtClean="0">
                <a:solidFill>
                  <a:schemeClr val="tx1"/>
                </a:solidFill>
                <a:latin typeface="Times New Roman" pitchFamily="18" charset="0"/>
                <a:cs typeface="Times New Roman" pitchFamily="18" charset="0"/>
              </a:rPr>
              <a:t> about which the wheel rotates when a moment is applied by torque or gravity, thereby making one of the simple machines. </a:t>
            </a:r>
          </a:p>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When placed under a load baring platform, the wheel turning on the horizontal </a:t>
            </a:r>
            <a:r>
              <a:rPr lang="en-IN" sz="2000" dirty="0" err="1" smtClean="0">
                <a:solidFill>
                  <a:schemeClr val="tx1"/>
                </a:solidFill>
                <a:latin typeface="Times New Roman" pitchFamily="18" charset="0"/>
                <a:cs typeface="Times New Roman" pitchFamily="18" charset="0"/>
              </a:rPr>
              <a:t>axil</a:t>
            </a:r>
            <a:r>
              <a:rPr lang="en-IN" sz="2000" dirty="0" smtClean="0">
                <a:solidFill>
                  <a:schemeClr val="tx1"/>
                </a:solidFill>
                <a:latin typeface="Times New Roman" pitchFamily="18" charset="0"/>
                <a:cs typeface="Times New Roman" pitchFamily="18" charset="0"/>
              </a:rPr>
              <a:t> makes it possible to transport heavy loads.</a:t>
            </a:r>
          </a:p>
          <a:p>
            <a:pPr algn="just">
              <a:lnSpc>
                <a:spcPct val="150000"/>
              </a:lnSpc>
            </a:pPr>
            <a:endParaRPr lang="en-IN" sz="2000" dirty="0">
              <a:solidFill>
                <a:schemeClr val="tx1"/>
              </a:solidFill>
              <a:latin typeface="Times New Roman" pitchFamily="18" charset="0"/>
              <a:cs typeface="Times New Roman" pitchFamily="18" charset="0"/>
            </a:endParaRPr>
          </a:p>
        </p:txBody>
      </p:sp>
      <p:pic>
        <p:nvPicPr>
          <p:cNvPr id="5122" name="Picture 2"/>
          <p:cNvPicPr>
            <a:picLocks noChangeAspect="1" noChangeArrowheads="1"/>
          </p:cNvPicPr>
          <p:nvPr/>
        </p:nvPicPr>
        <p:blipFill>
          <a:blip r:embed="rId2"/>
          <a:srcRect/>
          <a:stretch>
            <a:fillRect/>
          </a:stretch>
        </p:blipFill>
        <p:spPr bwMode="auto">
          <a:xfrm>
            <a:off x="2667000" y="3733800"/>
            <a:ext cx="4800600" cy="2590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554502"/>
          </a:xfrm>
        </p:spPr>
        <p:txBody>
          <a:bodyPr>
            <a:normAutofit fontScale="90000"/>
          </a:bodyPr>
          <a:lstStyle/>
          <a:p>
            <a:r>
              <a:rPr lang="en-IN" b="1" dirty="0" err="1" smtClean="0"/>
              <a:t>Arduino</a:t>
            </a:r>
            <a:r>
              <a:rPr lang="en-IN" b="1" dirty="0" smtClean="0"/>
              <a:t> UNO Board</a:t>
            </a:r>
            <a:endParaRPr lang="en-IN" b="1" dirty="0"/>
          </a:p>
        </p:txBody>
      </p:sp>
      <p:sp>
        <p:nvSpPr>
          <p:cNvPr id="3" name="Subtitle 2"/>
          <p:cNvSpPr>
            <a:spLocks noGrp="1"/>
          </p:cNvSpPr>
          <p:nvPr>
            <p:ph type="subTitle" idx="1"/>
          </p:nvPr>
        </p:nvSpPr>
        <p:spPr>
          <a:xfrm>
            <a:off x="1432560" y="1143000"/>
            <a:ext cx="7406640" cy="5486400"/>
          </a:xfrm>
        </p:spPr>
        <p:txBody>
          <a:bodyPr>
            <a:noAutofit/>
          </a:bodyPr>
          <a:lstStyle/>
          <a:p>
            <a:pPr algn="just">
              <a:lnSpc>
                <a:spcPct val="150000"/>
              </a:lnSpc>
              <a:buFont typeface="Wingdings" pitchFamily="2" charset="2"/>
              <a:buChar char="Ø"/>
            </a:pPr>
            <a:r>
              <a:rPr lang="en-IN" sz="2000" dirty="0" err="1" smtClean="0">
                <a:solidFill>
                  <a:schemeClr val="tx1"/>
                </a:solidFill>
                <a:latin typeface="Times New Roman" pitchFamily="18" charset="0"/>
                <a:cs typeface="Times New Roman" pitchFamily="18" charset="0"/>
              </a:rPr>
              <a:t>Arduino</a:t>
            </a:r>
            <a:r>
              <a:rPr lang="en-IN" sz="2000" dirty="0" smtClean="0">
                <a:solidFill>
                  <a:schemeClr val="tx1"/>
                </a:solidFill>
                <a:latin typeface="Times New Roman" pitchFamily="18" charset="0"/>
                <a:cs typeface="Times New Roman" pitchFamily="18" charset="0"/>
              </a:rPr>
              <a:t> UNO is an open source micro controller board placed on the micro chip ATmega328p micro controller and developed by Adruino.cc. </a:t>
            </a:r>
          </a:p>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The board has 6 </a:t>
            </a:r>
            <a:r>
              <a:rPr lang="en-IN" sz="2000" dirty="0" err="1" smtClean="0">
                <a:solidFill>
                  <a:schemeClr val="tx1"/>
                </a:solidFill>
                <a:latin typeface="Times New Roman" pitchFamily="18" charset="0"/>
                <a:cs typeface="Times New Roman" pitchFamily="18" charset="0"/>
              </a:rPr>
              <a:t>Analog</a:t>
            </a:r>
            <a:r>
              <a:rPr lang="en-IN" sz="2000" dirty="0" smtClean="0">
                <a:solidFill>
                  <a:schemeClr val="tx1"/>
                </a:solidFill>
                <a:latin typeface="Times New Roman" pitchFamily="18" charset="0"/>
                <a:cs typeface="Times New Roman" pitchFamily="18" charset="0"/>
              </a:rPr>
              <a:t> pins, 14 digital pins programmable with </a:t>
            </a:r>
            <a:r>
              <a:rPr lang="en-IN" sz="2000" dirty="0" err="1" smtClean="0">
                <a:solidFill>
                  <a:schemeClr val="tx1"/>
                </a:solidFill>
                <a:latin typeface="Times New Roman" pitchFamily="18" charset="0"/>
                <a:cs typeface="Times New Roman" pitchFamily="18" charset="0"/>
              </a:rPr>
              <a:t>Arduino</a:t>
            </a:r>
            <a:r>
              <a:rPr lang="en-IN" sz="2000" dirty="0" smtClean="0">
                <a:solidFill>
                  <a:schemeClr val="tx1"/>
                </a:solidFill>
                <a:latin typeface="Times New Roman" pitchFamily="18" charset="0"/>
                <a:cs typeface="Times New Roman" pitchFamily="18" charset="0"/>
              </a:rPr>
              <a:t> IDE via a Type B USB cable. It can power by external main volt battery.</a:t>
            </a:r>
            <a:endParaRPr lang="en-IN" sz="2000" dirty="0">
              <a:solidFill>
                <a:schemeClr val="tx1"/>
              </a:solidFill>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2"/>
          <a:srcRect/>
          <a:stretch>
            <a:fillRect/>
          </a:stretch>
        </p:blipFill>
        <p:spPr bwMode="auto">
          <a:xfrm>
            <a:off x="2362200" y="4038600"/>
            <a:ext cx="4953000" cy="22098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630702"/>
          </a:xfrm>
        </p:spPr>
        <p:txBody>
          <a:bodyPr>
            <a:normAutofit fontScale="90000"/>
          </a:bodyPr>
          <a:lstStyle/>
          <a:p>
            <a:r>
              <a:rPr lang="en-IN" b="1" dirty="0" smtClean="0"/>
              <a:t>L298D Motor Driver</a:t>
            </a:r>
            <a:endParaRPr lang="en-IN" b="1" dirty="0"/>
          </a:p>
        </p:txBody>
      </p:sp>
      <p:sp>
        <p:nvSpPr>
          <p:cNvPr id="3" name="Subtitle 2"/>
          <p:cNvSpPr>
            <a:spLocks noGrp="1"/>
          </p:cNvSpPr>
          <p:nvPr>
            <p:ph type="subTitle" idx="1"/>
          </p:nvPr>
        </p:nvSpPr>
        <p:spPr>
          <a:xfrm>
            <a:off x="1432560" y="1219200"/>
            <a:ext cx="7406640" cy="5334000"/>
          </a:xfrm>
        </p:spPr>
        <p:txBody>
          <a:bodyPr>
            <a:normAutofit/>
          </a:bodyPr>
          <a:lstStyle/>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The L298 Driver is a high voltage high current dual bridge driver designed to accept standard TTL Logic levels and drive inductive loads. </a:t>
            </a:r>
          </a:p>
          <a:p>
            <a:pPr algn="just">
              <a:lnSpc>
                <a:spcPct val="150000"/>
              </a:lnSpc>
              <a:buFont typeface="Wingdings" pitchFamily="2" charset="2"/>
              <a:buChar char="Ø"/>
            </a:pPr>
            <a:r>
              <a:rPr lang="en-IN" sz="2000" dirty="0" smtClean="0">
                <a:solidFill>
                  <a:schemeClr val="tx1"/>
                </a:solidFill>
                <a:latin typeface="Times New Roman" pitchFamily="18" charset="0"/>
                <a:cs typeface="Times New Roman" pitchFamily="18" charset="0"/>
              </a:rPr>
              <a:t>The emitter of the lower level transistors of each bridge are connected together to the corresponding external terminal can be used for the connection of an external sensing resistor</a:t>
            </a:r>
            <a:endParaRPr lang="en-IN" sz="2000" dirty="0">
              <a:solidFill>
                <a:schemeClr val="tx1"/>
              </a:solidFill>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srcRect/>
          <a:stretch>
            <a:fillRect/>
          </a:stretch>
        </p:blipFill>
        <p:spPr bwMode="auto">
          <a:xfrm>
            <a:off x="2514600" y="4114800"/>
            <a:ext cx="4876800" cy="220980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630702"/>
          </a:xfrm>
        </p:spPr>
        <p:txBody>
          <a:bodyPr>
            <a:normAutofit fontScale="90000"/>
          </a:bodyPr>
          <a:lstStyle/>
          <a:p>
            <a:r>
              <a:rPr lang="en-IN" b="1" dirty="0" smtClean="0"/>
              <a:t>HC05 Bluetooth module</a:t>
            </a:r>
            <a:endParaRPr lang="en-IN" b="1" dirty="0"/>
          </a:p>
        </p:txBody>
      </p:sp>
      <p:sp>
        <p:nvSpPr>
          <p:cNvPr id="3" name="Subtitle 2"/>
          <p:cNvSpPr>
            <a:spLocks noGrp="1"/>
          </p:cNvSpPr>
          <p:nvPr>
            <p:ph type="subTitle" idx="1"/>
          </p:nvPr>
        </p:nvSpPr>
        <p:spPr>
          <a:xfrm>
            <a:off x="1432560" y="914400"/>
            <a:ext cx="7406640" cy="5562600"/>
          </a:xfrm>
        </p:spPr>
        <p:txBody>
          <a:bodyPr>
            <a:normAutofit/>
          </a:bodyPr>
          <a:lstStyle/>
          <a:p>
            <a:pPr algn="just">
              <a:lnSpc>
                <a:spcPct val="170000"/>
              </a:lnSpc>
              <a:buFont typeface="Wingdings" pitchFamily="2" charset="2"/>
              <a:buChar char="Ø"/>
            </a:pPr>
            <a:r>
              <a:rPr lang="en-IN" sz="2000" dirty="0" smtClean="0">
                <a:solidFill>
                  <a:schemeClr val="tx1"/>
                </a:solidFill>
                <a:latin typeface="Times New Roman" pitchFamily="18" charset="0"/>
                <a:cs typeface="Times New Roman" pitchFamily="18" charset="0"/>
              </a:rPr>
              <a:t>HC05 module is a simple Bluetooth module is a simple Bluetooth serial port protocol module designed for wireless serial connection setup. </a:t>
            </a:r>
          </a:p>
          <a:p>
            <a:pPr algn="just">
              <a:lnSpc>
                <a:spcPct val="170000"/>
              </a:lnSpc>
              <a:buFont typeface="Wingdings" pitchFamily="2" charset="2"/>
              <a:buChar char="Ø"/>
            </a:pPr>
            <a:r>
              <a:rPr lang="en-IN" sz="2000" dirty="0" smtClean="0">
                <a:solidFill>
                  <a:schemeClr val="tx1"/>
                </a:solidFill>
                <a:latin typeface="Times New Roman" pitchFamily="18" charset="0"/>
                <a:cs typeface="Times New Roman" pitchFamily="18" charset="0"/>
              </a:rPr>
              <a:t>It has a footprint as small as 12.7mm X 27mm. It will simplify the overall design cycle.</a:t>
            </a:r>
          </a:p>
          <a:p>
            <a:pPr algn="just">
              <a:lnSpc>
                <a:spcPct val="170000"/>
              </a:lnSpc>
            </a:pPr>
            <a:endParaRPr lang="en-IN" sz="2000" dirty="0">
              <a:solidFill>
                <a:schemeClr val="tx1"/>
              </a:solidFill>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2"/>
          <a:srcRect/>
          <a:stretch>
            <a:fillRect/>
          </a:stretch>
        </p:blipFill>
        <p:spPr bwMode="auto">
          <a:xfrm>
            <a:off x="2590800" y="4038600"/>
            <a:ext cx="5029200" cy="20574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48400"/>
        </p:xfrm>
        <a:graphic>
          <a:graphicData uri="http://schemas.openxmlformats.org/drawingml/2006/table">
            <a:tbl>
              <a:tblPr firstRow="1" bandRow="1">
                <a:tableStyleId>{5C22544A-7EE6-4342-B048-85BDC9FD1C3A}</a:tableStyleId>
              </a:tblPr>
              <a:tblGrid>
                <a:gridCol w="2286000"/>
                <a:gridCol w="2133600"/>
                <a:gridCol w="3448050"/>
              </a:tblGrid>
              <a:tr h="479421">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293423">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Hand gesture recognition and voice controlled robot</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nSpc>
                          <a:spcPct val="150000"/>
                        </a:lnSpc>
                        <a:spcBef>
                          <a:spcPts val="0"/>
                        </a:spcBef>
                        <a:spcAft>
                          <a:spcPts val="0"/>
                        </a:spcAft>
                      </a:pP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Meghana</a:t>
                      </a:r>
                      <a:r>
                        <a:rPr lang="en-IN" sz="2000" dirty="0" smtClean="0">
                          <a:latin typeface="Times New Roman" pitchFamily="18" charset="0"/>
                          <a:cs typeface="Times New Roman" pitchFamily="18" charset="0"/>
                        </a:rPr>
                        <a:t> et al,2020,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kumimoji="0" lang="en-IN" sz="2000" b="0" i="0" kern="1200" dirty="0" smtClean="0">
                          <a:solidFill>
                            <a:schemeClr val="dk1"/>
                          </a:solidFill>
                          <a:latin typeface="Times New Roman" pitchFamily="18" charset="0"/>
                          <a:ea typeface="+mn-ea"/>
                          <a:cs typeface="Times New Roman" pitchFamily="18" charset="0"/>
                        </a:rPr>
                        <a:t>In the technology era, the space between the physical and the digital world is brought closer by the introduction of gesture concept.</a:t>
                      </a:r>
                      <a:endParaRPr lang="en-US" sz="2000" dirty="0">
                        <a:latin typeface="Times New Roman" pitchFamily="18" charset="0"/>
                        <a:ea typeface="Times New Roman"/>
                        <a:cs typeface="Times New Roman" pitchFamily="18" charset="0"/>
                      </a:endParaRPr>
                    </a:p>
                  </a:txBody>
                  <a:tcPr marL="68580" marR="68580" marT="0" marB="0"/>
                </a:tc>
              </a:tr>
              <a:tr h="3475556">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Voice Controlled Human </a:t>
                      </a:r>
                      <a:r>
                        <a:rPr lang="en-IN" sz="2000" dirty="0" err="1" smtClean="0">
                          <a:latin typeface="Times New Roman" pitchFamily="18" charset="0"/>
                          <a:cs typeface="Times New Roman" pitchFamily="18" charset="0"/>
                        </a:rPr>
                        <a:t>Assistence</a:t>
                      </a:r>
                      <a:r>
                        <a:rPr lang="en-IN" sz="2000" dirty="0" smtClean="0">
                          <a:latin typeface="Times New Roman" pitchFamily="18" charset="0"/>
                          <a:cs typeface="Times New Roman" pitchFamily="18" charset="0"/>
                        </a:rPr>
                        <a:t> Robot</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IN" sz="2000" dirty="0" err="1" smtClean="0">
                          <a:latin typeface="Times New Roman" pitchFamily="18" charset="0"/>
                          <a:cs typeface="Times New Roman" pitchFamily="18" charset="0"/>
                        </a:rPr>
                        <a:t>M.Bhanu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chandu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Kirupa</a:t>
                      </a:r>
                      <a:r>
                        <a:rPr lang="en-IN" sz="2000" dirty="0" smtClean="0">
                          <a:latin typeface="Times New Roman" pitchFamily="18" charset="0"/>
                          <a:cs typeface="Times New Roman" pitchFamily="18" charset="0"/>
                        </a:rPr>
                        <a:t> Ganapathy,2020,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kumimoji="0" lang="en-IN" sz="2000" b="0" i="0" kern="1200" dirty="0" smtClean="0">
                          <a:solidFill>
                            <a:schemeClr val="dk1"/>
                          </a:solidFill>
                          <a:latin typeface="Times New Roman" pitchFamily="18" charset="0"/>
                          <a:ea typeface="+mn-ea"/>
                          <a:cs typeface="Times New Roman" pitchFamily="18" charset="0"/>
                        </a:rPr>
                        <a:t>The robot can perform various developments, turns, start/stop activities and migrate an article starting with one spot then onto the next and offering things to the matured individuals in the home. </a:t>
                      </a:r>
                      <a:endParaRPr lang="en-US"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Intuitive Voice Controlled Robot for Obstacle, Smoke and Fire Detection for Physically Challenged People</a:t>
                      </a:r>
                      <a:endParaRPr lang="en-US" sz="2000" dirty="0">
                        <a:solidFill>
                          <a:srgbClr val="000000"/>
                        </a:solidFill>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P. Mahesh Reddy, </a:t>
                      </a:r>
                      <a:r>
                        <a:rPr lang="en-IN" sz="2000" dirty="0" err="1" smtClean="0">
                          <a:latin typeface="Times New Roman" pitchFamily="18" charset="0"/>
                          <a:cs typeface="Times New Roman" pitchFamily="18" charset="0"/>
                        </a:rPr>
                        <a:t>Suram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Pavan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Kalyan</a:t>
                      </a:r>
                      <a:r>
                        <a:rPr lang="en-IN" sz="2000" dirty="0" smtClean="0">
                          <a:latin typeface="Times New Roman" pitchFamily="18" charset="0"/>
                          <a:cs typeface="Times New Roman" pitchFamily="18" charset="0"/>
                        </a:rPr>
                        <a:t> Reddy, G R </a:t>
                      </a:r>
                      <a:r>
                        <a:rPr lang="en-IN" sz="2000" dirty="0" err="1" smtClean="0">
                          <a:latin typeface="Times New Roman" pitchFamily="18" charset="0"/>
                          <a:cs typeface="Times New Roman" pitchFamily="18" charset="0"/>
                        </a:rPr>
                        <a:t>Sai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Karthik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Priya</a:t>
                      </a:r>
                      <a:r>
                        <a:rPr lang="en-IN" sz="2000" dirty="0" smtClean="0">
                          <a:latin typeface="Times New Roman" pitchFamily="18" charset="0"/>
                          <a:cs typeface="Times New Roman" pitchFamily="18" charset="0"/>
                        </a:rPr>
                        <a:t> B.K,2020,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kumimoji="0" lang="en-IN" sz="2000" b="0" i="0" kern="1200" dirty="0" smtClean="0">
                          <a:solidFill>
                            <a:schemeClr val="dk1"/>
                          </a:solidFill>
                          <a:latin typeface="Times New Roman" pitchFamily="18" charset="0"/>
                          <a:ea typeface="+mn-ea"/>
                          <a:cs typeface="Times New Roman" pitchFamily="18" charset="0"/>
                        </a:rPr>
                        <a:t>Voice-controlled robots will be a huge boon for physically challenged people who cannot use their limbs properly.</a:t>
                      </a:r>
                      <a:endParaRPr lang="en-US" sz="2000" dirty="0">
                        <a:latin typeface="Times New Roman" pitchFamily="18" charset="0"/>
                        <a:ea typeface="Times New Roman"/>
                        <a:cs typeface="Times New Roman" pitchFamily="18" charset="0"/>
                      </a:endParaRPr>
                    </a:p>
                  </a:txBody>
                  <a:tcPr marL="68580" marR="68580" marT="0" marB="0"/>
                </a:tc>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Design And Development Of Dual Axis Control Robot For Writing Robot Through Speech Recognition</a:t>
                      </a:r>
                      <a:endParaRPr lang="en-US" sz="2000" dirty="0" smtClean="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Ms. M. </a:t>
                      </a:r>
                      <a:r>
                        <a:rPr lang="en-IN" sz="2000" dirty="0" err="1" smtClean="0">
                          <a:latin typeface="Times New Roman" pitchFamily="18" charset="0"/>
                          <a:cs typeface="Times New Roman" pitchFamily="18" charset="0"/>
                        </a:rPr>
                        <a:t>Ramjan</a:t>
                      </a:r>
                      <a:r>
                        <a:rPr lang="en-IN" sz="2000" dirty="0" smtClean="0">
                          <a:latin typeface="Times New Roman" pitchFamily="18" charset="0"/>
                          <a:cs typeface="Times New Roman" pitchFamily="18" charset="0"/>
                        </a:rPr>
                        <a:t> Begum, Mr. S. </a:t>
                      </a:r>
                      <a:r>
                        <a:rPr lang="en-IN" sz="2000" dirty="0" err="1" smtClean="0">
                          <a:latin typeface="Times New Roman" pitchFamily="18" charset="0"/>
                          <a:cs typeface="Times New Roman" pitchFamily="18" charset="0"/>
                        </a:rPr>
                        <a:t>Chandramouli</a:t>
                      </a:r>
                      <a:r>
                        <a:rPr lang="en-IN" sz="2000" dirty="0" smtClean="0">
                          <a:latin typeface="Times New Roman" pitchFamily="18" charset="0"/>
                          <a:cs typeface="Times New Roman" pitchFamily="18" charset="0"/>
                        </a:rPr>
                        <a:t>, Mr. T. Gowtham,2020, </a:t>
                      </a:r>
                      <a:endParaRPr lang="en-US" sz="2000"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spcBef>
                          <a:spcPts val="0"/>
                        </a:spcBef>
                        <a:spcAft>
                          <a:spcPts val="0"/>
                        </a:spcAft>
                      </a:pPr>
                      <a:r>
                        <a:rPr lang="en-IN" sz="2000" dirty="0" smtClean="0">
                          <a:latin typeface="Times New Roman" pitchFamily="18" charset="0"/>
                          <a:cs typeface="Times New Roman" pitchFamily="18" charset="0"/>
                        </a:rPr>
                        <a:t>The hardware part consists of the mechanical design of the robot, the adequate choice of the motors, and the electronic devices to properly drive the robot joints.</a:t>
                      </a:r>
                      <a:endParaRPr lang="en-US" sz="2000"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Block Diagram	</a:t>
            </a:r>
            <a:endParaRPr lang="en-US" dirty="0"/>
          </a:p>
        </p:txBody>
      </p:sp>
      <p:pic>
        <p:nvPicPr>
          <p:cNvPr id="9218" name="Picture 2"/>
          <p:cNvPicPr>
            <a:picLocks noGrp="1" noChangeAspect="1" noChangeArrowheads="1"/>
          </p:cNvPicPr>
          <p:nvPr>
            <p:ph idx="1"/>
          </p:nvPr>
        </p:nvPicPr>
        <p:blipFill>
          <a:blip r:embed="rId2"/>
          <a:srcRect/>
          <a:stretch>
            <a:fillRect/>
          </a:stretch>
        </p:blipFill>
        <p:spPr bwMode="auto">
          <a:xfrm>
            <a:off x="1636712" y="1524000"/>
            <a:ext cx="7096125" cy="4572000"/>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r>
              <a:rPr lang="en-US" sz="2400" dirty="0" smtClean="0">
                <a:latin typeface="Times New Roman" pitchFamily="18" charset="0"/>
                <a:cs typeface="Times New Roman" pitchFamily="18" charset="0"/>
              </a:rPr>
              <a:t>Operating System	: Windows 10</a:t>
            </a:r>
          </a:p>
          <a:p>
            <a:pPr lvl="0" algn="just">
              <a:lnSpc>
                <a:spcPct val="150000"/>
              </a:lnSpc>
            </a:pPr>
            <a:r>
              <a:rPr lang="en-US" sz="2400" dirty="0" smtClean="0">
                <a:latin typeface="Times New Roman" pitchFamily="18" charset="0"/>
                <a:cs typeface="Times New Roman" pitchFamily="18" charset="0"/>
              </a:rPr>
              <a:t>Platform	            : DOT NET TECHNOLOGY</a:t>
            </a:r>
          </a:p>
          <a:p>
            <a:pPr lvl="0" algn="just">
              <a:lnSpc>
                <a:spcPct val="150000"/>
              </a:lnSpc>
            </a:pPr>
            <a:r>
              <a:rPr lang="en-US" sz="2400" dirty="0" smtClean="0">
                <a:latin typeface="Times New Roman" pitchFamily="18" charset="0"/>
                <a:cs typeface="Times New Roman" pitchFamily="18" charset="0"/>
              </a:rPr>
              <a:t>Front End		: </a:t>
            </a:r>
            <a:r>
              <a:rPr lang="en-US" sz="2400" dirty="0" err="1" smtClean="0">
                <a:latin typeface="Times New Roman" pitchFamily="18" charset="0"/>
                <a:cs typeface="Times New Roman" pitchFamily="18" charset="0"/>
              </a:rPr>
              <a:t>ASP.Net</a:t>
            </a:r>
            <a:r>
              <a:rPr lang="en-US" sz="2400" dirty="0" smtClean="0">
                <a:latin typeface="Times New Roman" pitchFamily="18" charset="0"/>
                <a:cs typeface="Times New Roman" pitchFamily="18" charset="0"/>
              </a:rPr>
              <a:t> 4.0</a:t>
            </a:r>
          </a:p>
          <a:p>
            <a:pPr lvl="0" algn="just">
              <a:lnSpc>
                <a:spcPct val="150000"/>
              </a:lnSpc>
            </a:pPr>
            <a:r>
              <a:rPr lang="en-US" sz="2400" dirty="0" smtClean="0">
                <a:latin typeface="Times New Roman" pitchFamily="18" charset="0"/>
                <a:cs typeface="Times New Roman" pitchFamily="18" charset="0"/>
              </a:rPr>
              <a:t>Back End		: SQL SERVER 2014</a:t>
            </a:r>
          </a:p>
          <a:p>
            <a:pPr algn="just">
              <a:lnSpc>
                <a:spcPct val="150000"/>
              </a:lnSpc>
              <a:buNone/>
            </a:pPr>
            <a:endParaRPr lang="en-US" sz="24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r>
              <a:rPr lang="en-US" sz="2800" dirty="0" smtClean="0">
                <a:latin typeface="Times New Roman" pitchFamily="18" charset="0"/>
                <a:cs typeface="Times New Roman" pitchFamily="18" charset="0"/>
              </a:rPr>
              <a:t>Keyboard</a:t>
            </a:r>
          </a:p>
          <a:p>
            <a:pPr algn="just"/>
            <a:r>
              <a:rPr lang="en-US" sz="2800" dirty="0" smtClean="0">
                <a:latin typeface="Times New Roman" pitchFamily="18" charset="0"/>
                <a:cs typeface="Times New Roman" pitchFamily="18" charset="0"/>
              </a:rPr>
              <a:t>Mouse</a:t>
            </a:r>
          </a:p>
          <a:p>
            <a:pPr algn="just"/>
            <a:r>
              <a:rPr lang="en-US" sz="2800" dirty="0" smtClean="0">
                <a:latin typeface="Times New Roman" pitchFamily="18" charset="0"/>
                <a:cs typeface="Times New Roman" pitchFamily="18" charset="0"/>
              </a:rPr>
              <a:t>Hard disk 500GB</a:t>
            </a:r>
          </a:p>
          <a:p>
            <a:pPr algn="just"/>
            <a:r>
              <a:rPr lang="en-US" sz="2800" dirty="0" smtClean="0">
                <a:latin typeface="Times New Roman" pitchFamily="18" charset="0"/>
                <a:cs typeface="Times New Roman" pitchFamily="18" charset="0"/>
              </a:rPr>
              <a:t>Ram 4 </a:t>
            </a:r>
            <a:r>
              <a:rPr lang="en-US" sz="2800" dirty="0" err="1" smtClean="0">
                <a:latin typeface="Times New Roman" pitchFamily="18" charset="0"/>
                <a:cs typeface="Times New Roman" pitchFamily="18" charset="0"/>
              </a:rPr>
              <a:t>Gb</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IN" dirty="0" smtClean="0"/>
              <a:t>CONCLUSION</a:t>
            </a:r>
            <a:endParaRPr lang="en-IN" dirty="0"/>
          </a:p>
        </p:txBody>
      </p:sp>
      <p:sp>
        <p:nvSpPr>
          <p:cNvPr id="3" name="Content Placeholder 2"/>
          <p:cNvSpPr>
            <a:spLocks noGrp="1"/>
          </p:cNvSpPr>
          <p:nvPr>
            <p:ph idx="1"/>
          </p:nvPr>
        </p:nvSpPr>
        <p:spPr>
          <a:xfrm>
            <a:off x="1371600" y="1295400"/>
            <a:ext cx="7498080" cy="5105400"/>
          </a:xfrm>
        </p:spPr>
        <p:txBody>
          <a:bodyPr>
            <a:noAutofit/>
          </a:bodyPr>
          <a:lstStyle/>
          <a:p>
            <a:pPr algn="just">
              <a:lnSpc>
                <a:spcPct val="150000"/>
              </a:lnSpc>
            </a:pPr>
            <a:r>
              <a:rPr lang="en-IN" sz="2000" dirty="0" smtClean="0">
                <a:latin typeface="Times New Roman" pitchFamily="18" charset="0"/>
                <a:cs typeface="Times New Roman" pitchFamily="18" charset="0"/>
              </a:rPr>
              <a:t>The “Voice Controlled Robotic Vehicle” project has many applications and in present and future. The project can be made more effective by adding features to it in the future.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project has applications in wide variety of areas such as military, home security, rescue missions, industries, medical assistance etc.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were successful in implementing a simple model of voice controlled robotic vehicle using the available resources. </a:t>
            </a:r>
            <a:endParaRPr lang="en-IN"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5943600"/>
          </a:xfrm>
        </p:spPr>
        <p:txBody>
          <a:bodyPr>
            <a:noAutofit/>
          </a:bodyPr>
          <a:lstStyle/>
          <a:p>
            <a:pPr algn="just">
              <a:lnSpc>
                <a:spcPct val="150000"/>
              </a:lnSpc>
            </a:pPr>
            <a:r>
              <a:rPr lang="en-IN" sz="2000" dirty="0" smtClean="0">
                <a:latin typeface="Times New Roman" pitchFamily="18" charset="0"/>
                <a:cs typeface="Times New Roman" pitchFamily="18" charset="0"/>
              </a:rPr>
              <a:t>The implementation of this project is easy, so this robot is beneficial for human life. The Voice Control Robot is useful for disable people and monitoring purpose.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works on simple voice command, so it is easy to use. It is useful for those areas where humans can’t reach. The size of this robot is small, so we can use this robot for spying purpose.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used for surveillance. We can implement web cam in this robot for security purpose. The voice recognition software has an accuracy and for identify a voice command and it is also highly sensitive to the surrounding noise.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M. </a:t>
            </a:r>
            <a:r>
              <a:rPr lang="en-IN" sz="2000" dirty="0" err="1" smtClean="0">
                <a:latin typeface="Times New Roman" pitchFamily="18" charset="0"/>
                <a:cs typeface="Times New Roman" pitchFamily="18" charset="0"/>
              </a:rPr>
              <a:t>Meghana</a:t>
            </a:r>
            <a:r>
              <a:rPr lang="en-IN" sz="2000" dirty="0" smtClean="0">
                <a:latin typeface="Times New Roman" pitchFamily="18" charset="0"/>
                <a:cs typeface="Times New Roman" pitchFamily="18" charset="0"/>
              </a:rPr>
              <a:t> et al,2020, Hand gesture recognition and voice controlled robot, Materials Today: Proceedings, 2214-7853. </a:t>
            </a: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M.Bhanu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chandu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Kirupa</a:t>
            </a:r>
            <a:r>
              <a:rPr lang="en-IN" sz="2000" dirty="0" smtClean="0">
                <a:latin typeface="Times New Roman" pitchFamily="18" charset="0"/>
                <a:cs typeface="Times New Roman" pitchFamily="18" charset="0"/>
              </a:rPr>
              <a:t> Ganapathy,2020, Voice Controlled Human </a:t>
            </a:r>
            <a:r>
              <a:rPr lang="en-IN" sz="2000" dirty="0" err="1" smtClean="0">
                <a:latin typeface="Times New Roman" pitchFamily="18" charset="0"/>
                <a:cs typeface="Times New Roman" pitchFamily="18" charset="0"/>
              </a:rPr>
              <a:t>Assistence</a:t>
            </a:r>
            <a:r>
              <a:rPr lang="en-IN" sz="2000" dirty="0" smtClean="0">
                <a:latin typeface="Times New Roman" pitchFamily="18" charset="0"/>
                <a:cs typeface="Times New Roman" pitchFamily="18" charset="0"/>
              </a:rPr>
              <a:t> Robot, International Conference on Advanced Computing &amp; Communication Systems (ICACCS), 978-1- 7281-5197-7/20. </a:t>
            </a:r>
          </a:p>
          <a:p>
            <a:pPr algn="just">
              <a:lnSpc>
                <a:spcPct val="160000"/>
              </a:lnSpc>
            </a:pPr>
            <a:r>
              <a:rPr lang="en-IN" sz="2000" dirty="0" smtClean="0">
                <a:latin typeface="Times New Roman" pitchFamily="18" charset="0"/>
                <a:cs typeface="Times New Roman" pitchFamily="18" charset="0"/>
              </a:rPr>
              <a:t>[3] P. Mahesh Reddy, </a:t>
            </a:r>
            <a:r>
              <a:rPr lang="en-IN" sz="2000" dirty="0" err="1" smtClean="0">
                <a:latin typeface="Times New Roman" pitchFamily="18" charset="0"/>
                <a:cs typeface="Times New Roman" pitchFamily="18" charset="0"/>
              </a:rPr>
              <a:t>Suram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Pavan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Kalyan</a:t>
            </a:r>
            <a:r>
              <a:rPr lang="en-IN" sz="2000" dirty="0" smtClean="0">
                <a:latin typeface="Times New Roman" pitchFamily="18" charset="0"/>
                <a:cs typeface="Times New Roman" pitchFamily="18" charset="0"/>
              </a:rPr>
              <a:t> Reddy, G R </a:t>
            </a:r>
            <a:r>
              <a:rPr lang="en-IN" sz="2000" dirty="0" err="1" smtClean="0">
                <a:latin typeface="Times New Roman" pitchFamily="18" charset="0"/>
                <a:cs typeface="Times New Roman" pitchFamily="18" charset="0"/>
              </a:rPr>
              <a:t>Sai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Karthik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Priya</a:t>
            </a:r>
            <a:r>
              <a:rPr lang="en-IN" sz="2000" dirty="0" smtClean="0">
                <a:latin typeface="Times New Roman" pitchFamily="18" charset="0"/>
                <a:cs typeface="Times New Roman" pitchFamily="18" charset="0"/>
              </a:rPr>
              <a:t> B.K,2020, Intuitive Voice Controlled Robot for Obstacle, Smoke and Fire Detection for Physically Challenged People, International Conference on Trends in Electronics and Informatics (ICOEI ), ISBN: 978-1-7281- 5518-0.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 Ms. M. </a:t>
            </a:r>
            <a:r>
              <a:rPr lang="en-IN" sz="2000" dirty="0" err="1" smtClean="0">
                <a:latin typeface="Times New Roman" pitchFamily="18" charset="0"/>
                <a:cs typeface="Times New Roman" pitchFamily="18" charset="0"/>
              </a:rPr>
              <a:t>Ramjan</a:t>
            </a:r>
            <a:r>
              <a:rPr lang="en-IN" sz="2000" dirty="0" smtClean="0">
                <a:latin typeface="Times New Roman" pitchFamily="18" charset="0"/>
                <a:cs typeface="Times New Roman" pitchFamily="18" charset="0"/>
              </a:rPr>
              <a:t> Begum, Mr. S. </a:t>
            </a:r>
            <a:r>
              <a:rPr lang="en-IN" sz="2000" dirty="0" err="1" smtClean="0">
                <a:latin typeface="Times New Roman" pitchFamily="18" charset="0"/>
                <a:cs typeface="Times New Roman" pitchFamily="18" charset="0"/>
              </a:rPr>
              <a:t>Chandramouli</a:t>
            </a:r>
            <a:r>
              <a:rPr lang="en-IN" sz="2000" dirty="0" smtClean="0">
                <a:latin typeface="Times New Roman" pitchFamily="18" charset="0"/>
                <a:cs typeface="Times New Roman" pitchFamily="18" charset="0"/>
              </a:rPr>
              <a:t>, Mr. T. Gowtham,2020, Design And Development Of Dual Axis Control Robot For Writing Robot Through Speech Recognition, International Research Journal of Modernization in Engineering Technology and Science, e- ISSN: 2582-5208. </a:t>
            </a:r>
          </a:p>
          <a:p>
            <a:pPr algn="just">
              <a:lnSpc>
                <a:spcPct val="160000"/>
              </a:lnSpc>
            </a:pPr>
            <a:r>
              <a:rPr lang="en-IN" sz="2000" dirty="0" smtClean="0">
                <a:latin typeface="Times New Roman" pitchFamily="18" charset="0"/>
                <a:cs typeface="Times New Roman" pitchFamily="18" charset="0"/>
              </a:rPr>
              <a:t>[5] Linda John et al,2020, Voice Control Human Assistance Robot, National Conference on Technical Advancements for Social </a:t>
            </a:r>
            <a:r>
              <a:rPr lang="en-IN" sz="2000" dirty="0" err="1" smtClean="0">
                <a:latin typeface="Times New Roman" pitchFamily="18" charset="0"/>
                <a:cs typeface="Times New Roman" pitchFamily="18" charset="0"/>
              </a:rPr>
              <a:t>Upliftment</a:t>
            </a:r>
            <a:r>
              <a:rPr lang="en-IN" sz="2000" dirty="0" smtClean="0">
                <a:latin typeface="Times New Roman" pitchFamily="18" charset="0"/>
                <a:cs typeface="Times New Roman" pitchFamily="18" charset="0"/>
              </a:rPr>
              <a:t>, Proceedings of the 2 </a:t>
            </a:r>
            <a:r>
              <a:rPr lang="en-IN" sz="2000" dirty="0" err="1" smtClean="0">
                <a:latin typeface="Times New Roman" pitchFamily="18" charset="0"/>
                <a:cs typeface="Times New Roman" pitchFamily="18" charset="0"/>
              </a:rPr>
              <a:t>nd</a:t>
            </a:r>
            <a:r>
              <a:rPr lang="en-IN" sz="2000" dirty="0" smtClean="0">
                <a:latin typeface="Times New Roman" pitchFamily="18" charset="0"/>
                <a:cs typeface="Times New Roman" pitchFamily="18" charset="0"/>
              </a:rPr>
              <a:t> VNC; VNC-2020;</a:t>
            </a:r>
          </a:p>
          <a:p>
            <a:pPr algn="just">
              <a:lnSpc>
                <a:spcPct val="16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Anurag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Pooja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Makula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Akshay</a:t>
            </a:r>
            <a:r>
              <a:rPr lang="en-IN" sz="2000" dirty="0" smtClean="0">
                <a:latin typeface="Times New Roman" pitchFamily="18" charset="0"/>
                <a:cs typeface="Times New Roman" pitchFamily="18" charset="0"/>
              </a:rPr>
              <a:t> Kumar, </a:t>
            </a:r>
            <a:r>
              <a:rPr lang="en-IN" sz="2000" dirty="0" err="1" smtClean="0">
                <a:latin typeface="Times New Roman" pitchFamily="18" charset="0"/>
                <a:cs typeface="Times New Roman" pitchFamily="18" charset="0"/>
              </a:rPr>
              <a:t>Krit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karan</a:t>
            </a:r>
            <a:r>
              <a:rPr lang="en-IN" sz="2000" dirty="0" smtClean="0">
                <a:latin typeface="Times New Roman" pitchFamily="18" charset="0"/>
                <a:cs typeface="Times New Roman" pitchFamily="18" charset="0"/>
              </a:rPr>
              <a:t>, and V.K. </a:t>
            </a:r>
            <a:r>
              <a:rPr lang="en-IN" sz="2000" dirty="0" err="1" smtClean="0">
                <a:latin typeface="Times New Roman" pitchFamily="18" charset="0"/>
                <a:cs typeface="Times New Roman" pitchFamily="18" charset="0"/>
              </a:rPr>
              <a:t>Mittal</a:t>
            </a:r>
            <a:r>
              <a:rPr lang="en-IN" sz="2000" dirty="0" smtClean="0">
                <a:latin typeface="Times New Roman" pitchFamily="18" charset="0"/>
                <a:cs typeface="Times New Roman" pitchFamily="18" charset="0"/>
              </a:rPr>
              <a:t>, 2015, A </a:t>
            </a:r>
            <a:r>
              <a:rPr lang="en-IN" sz="2000" dirty="0" err="1" smtClean="0">
                <a:latin typeface="Times New Roman" pitchFamily="18" charset="0"/>
                <a:cs typeface="Times New Roman" pitchFamily="18" charset="0"/>
              </a:rPr>
              <a:t>voicecontrolled</a:t>
            </a:r>
            <a:r>
              <a:rPr lang="en-IN" sz="2000" dirty="0" smtClean="0">
                <a:latin typeface="Times New Roman" pitchFamily="18" charset="0"/>
                <a:cs typeface="Times New Roman" pitchFamily="18" charset="0"/>
              </a:rPr>
              <a:t> personal assistant robot, International Conference on Industrial Instrumentation and Control (ICIC). </a:t>
            </a:r>
            <a:endParaRPr lang="en-US"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019800"/>
          </a:xfrm>
        </p:spPr>
        <p:txBody>
          <a:bodyPr>
            <a:noAutofit/>
          </a:bodyPr>
          <a:lstStyle/>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Dyah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Ayu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Anggreini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Tuasikal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Hanif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Fakhrurroja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Carmadi</a:t>
            </a:r>
            <a:r>
              <a:rPr lang="en-IN" sz="2000" dirty="0" smtClean="0">
                <a:latin typeface="Times New Roman" pitchFamily="18" charset="0"/>
                <a:cs typeface="Times New Roman" pitchFamily="18" charset="0"/>
              </a:rPr>
              <a:t> Machbub,2018, Voice Activation Using Speaker Recognition for Controlling Humanoid Robot”, International Conference on System Engineering and Technology (ICSET). </a:t>
            </a:r>
          </a:p>
          <a:p>
            <a:pPr algn="just">
              <a:lnSpc>
                <a:spcPct val="170000"/>
              </a:lnSpc>
            </a:pPr>
            <a:r>
              <a:rPr lang="en-IN" sz="2000" dirty="0" smtClean="0">
                <a:latin typeface="Times New Roman" pitchFamily="18" charset="0"/>
                <a:cs typeface="Times New Roman" pitchFamily="18" charset="0"/>
              </a:rPr>
              <a:t>[8] T. </a:t>
            </a:r>
            <a:r>
              <a:rPr lang="en-IN" sz="2000" dirty="0" err="1" smtClean="0">
                <a:latin typeface="Times New Roman" pitchFamily="18" charset="0"/>
                <a:cs typeface="Times New Roman" pitchFamily="18" charset="0"/>
              </a:rPr>
              <a:t>Thivagar</a:t>
            </a:r>
            <a:r>
              <a:rPr lang="en-IN" sz="2000" dirty="0" smtClean="0">
                <a:latin typeface="Times New Roman" pitchFamily="18" charset="0"/>
                <a:cs typeface="Times New Roman" pitchFamily="18" charset="0"/>
              </a:rPr>
              <a:t>, A. Sriram,2020, Hand Gesture ,2020,Voice Controlled Smart Vehicle, International Journal of Modern Science and Technology, ISSN: 2456-0235. </a:t>
            </a:r>
          </a:p>
          <a:p>
            <a:pPr algn="just">
              <a:lnSpc>
                <a:spcPct val="170000"/>
              </a:lnSpc>
            </a:pPr>
            <a:r>
              <a:rPr lang="en-IN" sz="2000" dirty="0" smtClean="0">
                <a:latin typeface="Times New Roman" pitchFamily="18" charset="0"/>
                <a:cs typeface="Times New Roman" pitchFamily="18" charset="0"/>
              </a:rPr>
              <a:t>[9] Ass. Prof. </a:t>
            </a:r>
            <a:r>
              <a:rPr lang="en-IN" sz="2000" dirty="0" err="1" smtClean="0">
                <a:latin typeface="Times New Roman" pitchFamily="18" charset="0"/>
                <a:cs typeface="Times New Roman" pitchFamily="18" charset="0"/>
              </a:rPr>
              <a:t>Emad</a:t>
            </a:r>
            <a:r>
              <a:rPr lang="en-IN" sz="2000" dirty="0" smtClean="0">
                <a:latin typeface="Times New Roman" pitchFamily="18" charset="0"/>
                <a:cs typeface="Times New Roman" pitchFamily="18" charset="0"/>
              </a:rPr>
              <a:t> S. Othman, Senior Member IEEE - Region 8, 2017, Voice Controlled Personal Assistant Using Raspberry Pi, International Journal of Scientific &amp; Engineering Research </a:t>
            </a:r>
            <a:r>
              <a:rPr lang="en-IN" sz="2000" dirty="0" err="1"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8, Issue 11, 1611, ISSN 2229-5518,pp1611-1615.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1607</Words>
  <Application>Microsoft Office PowerPoint</Application>
  <PresentationFormat>On-screen Show (4:3)</PresentationFormat>
  <Paragraphs>109</Paragraphs>
  <Slides>23</Slides>
  <Notes>2</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Solstice</vt:lpstr>
      <vt:lpstr>VOICE CONTROLLED VEHICLE </vt:lpstr>
      <vt:lpstr>Abstract</vt:lpstr>
      <vt:lpstr>Slide 3</vt:lpstr>
      <vt:lpstr>Existing System</vt:lpstr>
      <vt:lpstr>Disadvantage of Existing System</vt:lpstr>
      <vt:lpstr>PROPOSED SYSTEM :</vt:lpstr>
      <vt:lpstr>ADVANTAGE</vt:lpstr>
      <vt:lpstr>Chassis</vt:lpstr>
      <vt:lpstr>Gear Motor</vt:lpstr>
      <vt:lpstr>Wheels</vt:lpstr>
      <vt:lpstr>Arduino UNO Board</vt:lpstr>
      <vt:lpstr>L298D Motor Driver</vt:lpstr>
      <vt:lpstr>HC05 Bluetooth module</vt:lpstr>
      <vt:lpstr>Slide 14</vt:lpstr>
      <vt:lpstr>Slide 15</vt:lpstr>
      <vt:lpstr>Block Diagram </vt:lpstr>
      <vt:lpstr>SOFTWARE REQUIREMENTS:</vt:lpstr>
      <vt:lpstr>HARDWARE REQUIREMENTS:</vt:lpstr>
      <vt:lpstr>CONCLUSION</vt:lpstr>
      <vt:lpstr>Slide 20</vt:lpstr>
      <vt:lpstr>REFERENCE</vt:lpstr>
      <vt:lpstr>Slide 22</vt:lpstr>
      <vt:lpstr>Slide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598</cp:revision>
  <dcterms:created xsi:type="dcterms:W3CDTF">2006-08-16T00:00:00Z</dcterms:created>
  <dcterms:modified xsi:type="dcterms:W3CDTF">2022-03-29T16:19:25Z</dcterms:modified>
</cp:coreProperties>
</file>