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3" r:id="rId5"/>
    <p:sldId id="327" r:id="rId6"/>
    <p:sldId id="326"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4/1/2022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Stress Detection using Galvanic Skin Response An Android Application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873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09600"/>
            <a:ext cx="7498080" cy="6096000"/>
          </a:xfrm>
        </p:spPr>
        <p:txBody>
          <a:bodyPr>
            <a:noAutofit/>
          </a:bodyPr>
          <a:lstStyle/>
          <a:p>
            <a:pPr algn="just">
              <a:buNone/>
            </a:pPr>
            <a:r>
              <a:rPr lang="en-US" sz="2000" dirty="0" smtClean="0">
                <a:latin typeface="Times New Roman" pitchFamily="18" charset="0"/>
                <a:cs typeface="Times New Roman" pitchFamily="18" charset="0"/>
              </a:rPr>
              <a:t>    Stress </a:t>
            </a:r>
            <a:r>
              <a:rPr lang="en-US" sz="2000" dirty="0" smtClean="0">
                <a:latin typeface="Times New Roman" pitchFamily="18" charset="0"/>
                <a:cs typeface="Times New Roman" pitchFamily="18" charset="0"/>
              </a:rPr>
              <a:t>is one of the factors that affect human health in many aspects. It is considered as one of the culprits in increasing the risk of getting sick that could probably lead to critical physical or mental illnesses. Stress can be experienced everywhere and in different circumstances. Hence, stress should be controlled and managed by monitoring its progress or regress. Physiological information can be used to determine stress levels. One of these is the Galvanic Skin Response (GSR) that utilizes skin conductance which is known to be directly involved in the emotional </a:t>
            </a:r>
            <a:r>
              <a:rPr lang="en-US" sz="2000" dirty="0" err="1" smtClean="0">
                <a:latin typeface="Times New Roman" pitchFamily="18" charset="0"/>
                <a:cs typeface="Times New Roman" pitchFamily="18" charset="0"/>
              </a:rPr>
              <a:t>behavioural</a:t>
            </a:r>
            <a:r>
              <a:rPr lang="en-US" sz="2000" dirty="0" smtClean="0">
                <a:latin typeface="Times New Roman" pitchFamily="18" charset="0"/>
                <a:cs typeface="Times New Roman" pitchFamily="18" charset="0"/>
              </a:rPr>
              <a:t> regulation in humans. In this study, a method on how to determine stress when a person is engaged in mobile communication is proposed. An Android application was developed that is capable of determining the stress level of a person while doing SMS composition. GSR data were utilized and the performance of the proposed method was found of no significant difference with a commercially available device. Factors like phone size and period of texting was investigated and were found out that these only contribute an extremely low level of stress. The developed App could be used to determine stress levels especially if emotional conversations are considered.</a:t>
            </a:r>
            <a:endParaRPr lang="en-IN" sz="2000" dirty="0" smtClean="0">
              <a:latin typeface="Times New Roman" pitchFamily="18" charset="0"/>
              <a:cs typeface="Times New Roman" pitchFamily="18" charset="0"/>
            </a:endParaRPr>
          </a:p>
          <a:p>
            <a:pPr algn="just">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lvl="0" algn="just">
              <a:lnSpc>
                <a:spcPct val="150000"/>
              </a:lnSpc>
            </a:pPr>
            <a:r>
              <a:rPr lang="en-US" sz="2000" dirty="0" smtClean="0">
                <a:latin typeface="Times New Roman" pitchFamily="18" charset="0"/>
                <a:cs typeface="Times New Roman" pitchFamily="18" charset="0"/>
              </a:rPr>
              <a:t>We aimed to identify and exploit the frequency patterns that relate to the existence of stressful conditions in a participant’s recording.</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existing repository1 was ported to </a:t>
            </a:r>
            <a:r>
              <a:rPr lang="en-US" sz="2000" dirty="0" err="1" smtClean="0">
                <a:latin typeface="Times New Roman" pitchFamily="18" charset="0"/>
                <a:cs typeface="Times New Roman" pitchFamily="18" charset="0"/>
              </a:rPr>
              <a:t>Tensorflow</a:t>
            </a:r>
            <a:r>
              <a:rPr lang="en-US" sz="2000" dirty="0" smtClean="0">
                <a:latin typeface="Times New Roman" pitchFamily="18" charset="0"/>
                <a:cs typeface="Times New Roman" pitchFamily="18" charset="0"/>
              </a:rPr>
              <a:t> 2.0 and </a:t>
            </a:r>
            <a:r>
              <a:rPr lang="en-US" sz="2000" dirty="0" err="1" smtClean="0">
                <a:latin typeface="Times New Roman" pitchFamily="18" charset="0"/>
                <a:cs typeface="Times New Roman" pitchFamily="18" charset="0"/>
              </a:rPr>
              <a:t>Keras</a:t>
            </a:r>
            <a:r>
              <a:rPr lang="en-US" sz="2000" dirty="0" smtClean="0">
                <a:latin typeface="Times New Roman" pitchFamily="18" charset="0"/>
                <a:cs typeface="Times New Roman" pitchFamily="18" charset="0"/>
              </a:rPr>
              <a:t> framework in order to work on latest standards and export compatible </a:t>
            </a:r>
            <a:r>
              <a:rPr lang="en-US" sz="2000" dirty="0" err="1" smtClean="0">
                <a:latin typeface="Times New Roman" pitchFamily="18" charset="0"/>
                <a:cs typeface="Times New Roman" pitchFamily="18" charset="0"/>
              </a:rPr>
              <a:t>TensorFlow</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Lite</a:t>
            </a:r>
            <a:r>
              <a:rPr lang="en-US" sz="2000" dirty="0" smtClean="0">
                <a:latin typeface="Times New Roman" pitchFamily="18" charset="0"/>
                <a:cs typeface="Times New Roman" pitchFamily="18" charset="0"/>
              </a:rPr>
              <a:t> (an optimized </a:t>
            </a:r>
            <a:r>
              <a:rPr lang="en-US" sz="2000" dirty="0" err="1" smtClean="0">
                <a:latin typeface="Times New Roman" pitchFamily="18" charset="0"/>
                <a:cs typeface="Times New Roman" pitchFamily="18" charset="0"/>
              </a:rPr>
              <a:t>FlatBuffer</a:t>
            </a:r>
            <a:r>
              <a:rPr lang="en-US" sz="2000" dirty="0" smtClean="0">
                <a:latin typeface="Times New Roman" pitchFamily="18" charset="0"/>
                <a:cs typeface="Times New Roman" pitchFamily="18" charset="0"/>
              </a:rPr>
              <a:t> format) models for the Android platform.</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By relying on an objective proxy for stress (GSR) and a robust statistical framework (PSM), this study strengthens substantially the existing literature on mental health benefits of active travel.</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Heart rate and GSR can currently be reliably sensed passively in existing </a:t>
            </a:r>
            <a:r>
              <a:rPr lang="en-US" sz="2000" dirty="0" err="1" smtClean="0">
                <a:latin typeface="Times New Roman" pitchFamily="18" charset="0"/>
                <a:cs typeface="Times New Roman" pitchFamily="18" charset="0"/>
              </a:rPr>
              <a:t>wristworn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wearables</a:t>
            </a:r>
            <a:r>
              <a:rPr lang="en-US" sz="2000" dirty="0" smtClean="0">
                <a:latin typeface="Times New Roman" pitchFamily="18" charset="0"/>
                <a:cs typeface="Times New Roman" pitchFamily="18" charset="0"/>
              </a:rPr>
              <a:t>, this paper focuses on using these sensors from a commercially available </a:t>
            </a:r>
            <a:r>
              <a:rPr lang="en-US" sz="2000" dirty="0" err="1" smtClean="0">
                <a:latin typeface="Times New Roman" pitchFamily="18" charset="0"/>
                <a:cs typeface="Times New Roman" pitchFamily="18" charset="0"/>
              </a:rPr>
              <a:t>smartwatch</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19200" y="762000"/>
            <a:ext cx="7498080" cy="5867400"/>
          </a:xfrm>
        </p:spPr>
        <p:txBody>
          <a:bodyPr>
            <a:noAutofit/>
          </a:bodyPr>
          <a:lstStyle/>
          <a:p>
            <a:pPr lvl="0" algn="just">
              <a:lnSpc>
                <a:spcPct val="150000"/>
              </a:lnSpc>
            </a:pPr>
            <a:r>
              <a:rPr lang="en-US" sz="2000" dirty="0" smtClean="0">
                <a:latin typeface="Times New Roman" pitchFamily="18" charset="0"/>
                <a:cs typeface="Times New Roman" pitchFamily="18" charset="0"/>
              </a:rPr>
              <a:t>The preprocessing step is taking as input the raw ECG and EDA and extracts several statistical features for stress detection that have been proposed for physiological signal analysis.</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Due to differences in the incorporated datasets, they indicate that the proposed CNN classifier based only on ECG can achieve better or similar performance with the multi-sensor features classified by standard ML techniques (evaluated by 10CV).</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problem of stress identification and categorization from the sensor data stream mining perspective, consider a reductionist approach for arousal identification as a drift detection task, highlight the foremost problems of managing with GSR data, and propose simple approaches the way to them.</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442520"/>
        </p:xfrm>
        <a:graphic>
          <a:graphicData uri="http://schemas.openxmlformats.org/drawingml/2006/table">
            <a:tbl>
              <a:tblPr firstRow="1" bandRow="1">
                <a:tableStyleId>{5C22544A-7EE6-4342-B048-85BDC9FD1C3A}</a:tableStyleId>
              </a:tblPr>
              <a:tblGrid>
                <a:gridCol w="2622550"/>
                <a:gridCol w="1339850"/>
                <a:gridCol w="39052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pPr>
                      <a:r>
                        <a:rPr kumimoji="0" lang="en-US" sz="2000" b="0" kern="1200" dirty="0" smtClean="0">
                          <a:solidFill>
                            <a:schemeClr val="dk1"/>
                          </a:solidFill>
                          <a:latin typeface="Times New Roman" pitchFamily="18" charset="0"/>
                          <a:ea typeface="+mn-ea"/>
                          <a:cs typeface="Times New Roman" pitchFamily="18" charset="0"/>
                        </a:rPr>
                        <a:t>STRESS, TEXTING, AND BEING SOCIAL</a:t>
                      </a:r>
                      <a:endParaRPr lang="en-IN" sz="2000" b="0" dirty="0">
                        <a:latin typeface="Times New Roman" pitchFamily="18" charset="0"/>
                        <a:cs typeface="Times New Roman" pitchFamily="18" charset="0"/>
                      </a:endParaRPr>
                    </a:p>
                  </a:txBody>
                  <a:tcPr/>
                </a:tc>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kumimoji="0" lang="en-US" sz="2000" b="0" kern="1200" dirty="0" smtClean="0">
                          <a:solidFill>
                            <a:schemeClr val="dk1"/>
                          </a:solidFill>
                          <a:latin typeface="Times New Roman" pitchFamily="18" charset="0"/>
                          <a:ea typeface="+mn-ea"/>
                          <a:cs typeface="Times New Roman" pitchFamily="18" charset="0"/>
                        </a:rPr>
                        <a:t>VITELLI R</a:t>
                      </a:r>
                      <a:endParaRPr kumimoji="0" lang="en-IN" sz="2000" b="0" kern="1200" dirty="0" smtClean="0">
                        <a:solidFill>
                          <a:schemeClr val="dk1"/>
                        </a:solidFill>
                        <a:latin typeface="Times New Roman" pitchFamily="18" charset="0"/>
                        <a:ea typeface="+mn-ea"/>
                        <a:cs typeface="Times New Roman" pitchFamily="18" charset="0"/>
                      </a:endParaRPr>
                    </a:p>
                    <a:p>
                      <a:pPr algn="just">
                        <a:lnSpc>
                          <a:spcPct val="150000"/>
                        </a:lnSpc>
                      </a:pPr>
                      <a:endParaRPr lang="en-IN" sz="2000" b="0" dirty="0">
                        <a:latin typeface="Times New Roman" pitchFamily="18" charset="0"/>
                        <a:cs typeface="Times New Roman" pitchFamily="18" charset="0"/>
                      </a:endParaRPr>
                    </a:p>
                  </a:txBody>
                  <a:tcPr/>
                </a:tc>
                <a:tc>
                  <a:txBody>
                    <a:bodyPr/>
                    <a:lstStyle/>
                    <a:p>
                      <a:pPr algn="just">
                        <a:lnSpc>
                          <a:spcPct val="150000"/>
                        </a:lnSpc>
                      </a:pPr>
                      <a:r>
                        <a:rPr kumimoji="0" lang="en-US" sz="2000" b="0" kern="1200" dirty="0" smtClean="0">
                          <a:solidFill>
                            <a:schemeClr val="dk1"/>
                          </a:solidFill>
                          <a:latin typeface="Times New Roman" pitchFamily="18" charset="0"/>
                          <a:ea typeface="+mn-ea"/>
                          <a:cs typeface="Times New Roman" pitchFamily="18" charset="0"/>
                        </a:rPr>
                        <a:t>While text messaging by itself does not automatically lead to problems, students already dealing with high levels of interpersonal stress are already more vulnerable to the problems linked to greater text messaging. </a:t>
                      </a:r>
                      <a:endParaRPr lang="en-IN" sz="2000" b="0" dirty="0">
                        <a:latin typeface="Times New Roman" pitchFamily="18" charset="0"/>
                        <a:cs typeface="Times New Roman" pitchFamily="18" charset="0"/>
                      </a:endParaRPr>
                    </a:p>
                  </a:txBody>
                  <a:tcPr/>
                </a:tc>
              </a:tr>
              <a:tr h="370840">
                <a:tc>
                  <a:txBody>
                    <a:bodyPr/>
                    <a:lstStyle/>
                    <a:p>
                      <a:pPr algn="just">
                        <a:lnSpc>
                          <a:spcPct val="150000"/>
                        </a:lnSpc>
                      </a:pPr>
                      <a:r>
                        <a:rPr kumimoji="0" lang="en-US" sz="2000" b="0" kern="1200" dirty="0" smtClean="0">
                          <a:solidFill>
                            <a:schemeClr val="dk1"/>
                          </a:solidFill>
                          <a:latin typeface="Times New Roman" pitchFamily="18" charset="0"/>
                          <a:ea typeface="+mn-ea"/>
                          <a:cs typeface="Times New Roman" pitchFamily="18" charset="0"/>
                        </a:rPr>
                        <a:t>THE ASSOCIATION BETWEEN SMARTPHONE USE, STRESS, AND ANXIETY: A META-ANALYTIC REVIEW</a:t>
                      </a:r>
                      <a:endParaRPr lang="en-IN" sz="2000" b="0" dirty="0">
                        <a:latin typeface="Times New Roman" pitchFamily="18" charset="0"/>
                        <a:cs typeface="Times New Roman" pitchFamily="18" charset="0"/>
                      </a:endParaRPr>
                    </a:p>
                  </a:txBody>
                  <a:tcPr/>
                </a:tc>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kumimoji="0" lang="en-US" sz="2000" b="0" kern="1200" dirty="0" smtClean="0">
                          <a:solidFill>
                            <a:schemeClr val="dk1"/>
                          </a:solidFill>
                          <a:latin typeface="Times New Roman" pitchFamily="18" charset="0"/>
                          <a:ea typeface="+mn-ea"/>
                          <a:cs typeface="Times New Roman" pitchFamily="18" charset="0"/>
                        </a:rPr>
                        <a:t> VAHEDI Z AND SAIPHOO A.</a:t>
                      </a:r>
                      <a:endParaRPr kumimoji="0" lang="en-IN" sz="2000" b="0" kern="1200" dirty="0" smtClean="0">
                        <a:solidFill>
                          <a:schemeClr val="dk1"/>
                        </a:solidFill>
                        <a:latin typeface="Times New Roman" pitchFamily="18" charset="0"/>
                        <a:ea typeface="+mn-ea"/>
                        <a:cs typeface="Times New Roman" pitchFamily="18" charset="0"/>
                      </a:endParaRPr>
                    </a:p>
                    <a:p>
                      <a:pPr algn="just">
                        <a:lnSpc>
                          <a:spcPct val="150000"/>
                        </a:lnSpc>
                      </a:pPr>
                      <a:endParaRPr lang="en-IN" sz="2000" b="0" dirty="0">
                        <a:latin typeface="Times New Roman" pitchFamily="18" charset="0"/>
                        <a:cs typeface="Times New Roman" pitchFamily="18" charset="0"/>
                      </a:endParaRPr>
                    </a:p>
                  </a:txBody>
                  <a:tcPr/>
                </a:tc>
                <a:tc>
                  <a:txBody>
                    <a:bodyPr/>
                    <a:lstStyle/>
                    <a:p>
                      <a:pPr algn="just">
                        <a:lnSpc>
                          <a:spcPct val="150000"/>
                        </a:lnSpc>
                      </a:pPr>
                      <a:r>
                        <a:rPr kumimoji="0" lang="en-US" sz="2000" b="0" kern="1200" dirty="0" smtClean="0">
                          <a:solidFill>
                            <a:schemeClr val="dk1"/>
                          </a:solidFill>
                          <a:latin typeface="Times New Roman" pitchFamily="18" charset="0"/>
                          <a:ea typeface="+mn-ea"/>
                          <a:cs typeface="Times New Roman" pitchFamily="18" charset="0"/>
                        </a:rPr>
                        <a:t>The multitasking capability of these devices results in users spending more time using them than they would a traditional telephone or </a:t>
                      </a:r>
                      <a:r>
                        <a:rPr kumimoji="0" lang="en-US" sz="2000" b="0" kern="1200" dirty="0" err="1" smtClean="0">
                          <a:solidFill>
                            <a:schemeClr val="dk1"/>
                          </a:solidFill>
                          <a:latin typeface="Times New Roman" pitchFamily="18" charset="0"/>
                          <a:ea typeface="+mn-ea"/>
                          <a:cs typeface="Times New Roman" pitchFamily="18" charset="0"/>
                        </a:rPr>
                        <a:t>cellphone</a:t>
                      </a:r>
                      <a:r>
                        <a:rPr kumimoji="0" lang="en-US" sz="2000" b="0" kern="1200" dirty="0" smtClean="0">
                          <a:solidFill>
                            <a:schemeClr val="dk1"/>
                          </a:solidFill>
                          <a:latin typeface="Times New Roman" pitchFamily="18" charset="0"/>
                          <a:ea typeface="+mn-ea"/>
                          <a:cs typeface="Times New Roman" pitchFamily="18" charset="0"/>
                        </a:rPr>
                        <a:t>.</a:t>
                      </a:r>
                      <a:endParaRPr lang="en-IN" sz="2000" b="0" dirty="0">
                        <a:latin typeface="Times New Roman" pitchFamily="18" charset="0"/>
                        <a:cs typeface="Times New Roman" pitchFamily="18" charset="0"/>
                      </a:endParaRPr>
                    </a:p>
                  </a:txBody>
                  <a:tcPr/>
                </a:tc>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18160"/>
          <a:ext cx="7715250" cy="6737197"/>
        </p:xfrm>
        <a:graphic>
          <a:graphicData uri="http://schemas.openxmlformats.org/drawingml/2006/table">
            <a:tbl>
              <a:tblPr firstRow="1" bandRow="1">
                <a:tableStyleId>{5C22544A-7EE6-4342-B048-85BDC9FD1C3A}</a:tableStyleId>
              </a:tblPr>
              <a:tblGrid>
                <a:gridCol w="2667000"/>
                <a:gridCol w="1981200"/>
                <a:gridCol w="3067050"/>
              </a:tblGrid>
              <a:tr h="355035">
                <a:tc>
                  <a:txBody>
                    <a:bodyPr/>
                    <a:lstStyle/>
                    <a:p>
                      <a:pPr algn="ctr"/>
                      <a:r>
                        <a:rPr lang="en-US" dirty="0" smtClean="0"/>
                        <a:t>TITLE</a:t>
                      </a:r>
                      <a:endParaRPr lang="en-IN" dirty="0"/>
                    </a:p>
                  </a:txBody>
                  <a:tcPr/>
                </a:tc>
                <a:tc>
                  <a:txBody>
                    <a:bodyPr/>
                    <a:lstStyle/>
                    <a:p>
                      <a:pPr algn="ctr"/>
                      <a:r>
                        <a:rPr lang="en-US" dirty="0" smtClean="0"/>
                        <a:t>AUTHOR</a:t>
                      </a:r>
                      <a:endParaRPr lang="en-IN" dirty="0"/>
                    </a:p>
                  </a:txBody>
                  <a:tcPr/>
                </a:tc>
                <a:tc>
                  <a:txBody>
                    <a:bodyPr/>
                    <a:lstStyle/>
                    <a:p>
                      <a:pPr algn="ctr"/>
                      <a:r>
                        <a:rPr lang="en-US" smtClean="0"/>
                        <a:t>DESCRIPTION</a:t>
                      </a:r>
                      <a:endParaRPr lang="en-IN" dirty="0"/>
                    </a:p>
                  </a:txBody>
                  <a:tcPr/>
                </a:tc>
              </a:tr>
              <a:tr h="3536797">
                <a:tc>
                  <a:txBody>
                    <a:bodyPr/>
                    <a:lstStyle/>
                    <a:p>
                      <a:pPr algn="just">
                        <a:lnSpc>
                          <a:spcPct val="150000"/>
                        </a:lnSpc>
                      </a:pPr>
                      <a:r>
                        <a:rPr kumimoji="0" lang="en-US" sz="2000" b="0" kern="1200" dirty="0" smtClean="0">
                          <a:solidFill>
                            <a:schemeClr val="dk1"/>
                          </a:solidFill>
                          <a:latin typeface="Times New Roman" pitchFamily="18" charset="0"/>
                          <a:ea typeface="+mn-ea"/>
                          <a:cs typeface="Times New Roman" pitchFamily="18" charset="0"/>
                        </a:rPr>
                        <a:t>ACTIVITY AWARENESS CAN IMPROVE CONTINUOUS STRESS DETECTION IN GALVANIC SKIN RESPONSE</a:t>
                      </a:r>
                      <a:endParaRPr lang="en-IN" sz="2000" b="0" dirty="0">
                        <a:latin typeface="Times New Roman" pitchFamily="18" charset="0"/>
                        <a:cs typeface="Times New Roman" pitchFamily="18" charset="0"/>
                      </a:endParaRPr>
                    </a:p>
                  </a:txBody>
                  <a:tcPr/>
                </a:tc>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kumimoji="0" lang="en-US" sz="2000" b="0" kern="1200" dirty="0" smtClean="0">
                          <a:solidFill>
                            <a:schemeClr val="dk1"/>
                          </a:solidFill>
                          <a:latin typeface="Times New Roman" pitchFamily="18" charset="0"/>
                          <a:ea typeface="+mn-ea"/>
                          <a:cs typeface="Times New Roman" pitchFamily="18" charset="0"/>
                        </a:rPr>
                        <a:t>TANG T B, YEO L W AND LAU D J H,</a:t>
                      </a:r>
                      <a:endParaRPr kumimoji="0" lang="en-IN" sz="2000" b="0" kern="1200" dirty="0" smtClean="0">
                        <a:solidFill>
                          <a:schemeClr val="dk1"/>
                        </a:solidFill>
                        <a:latin typeface="Times New Roman" pitchFamily="18" charset="0"/>
                        <a:ea typeface="+mn-ea"/>
                        <a:cs typeface="Times New Roman" pitchFamily="18" charset="0"/>
                      </a:endParaRPr>
                    </a:p>
                  </a:txBody>
                  <a:tcPr/>
                </a:tc>
                <a:tc>
                  <a:txBody>
                    <a:bodyPr/>
                    <a:lstStyle/>
                    <a:p>
                      <a:pPr algn="just">
                        <a:lnSpc>
                          <a:spcPct val="150000"/>
                        </a:lnSpc>
                      </a:pPr>
                      <a:r>
                        <a:rPr kumimoji="0" lang="en-US" sz="2000" b="0" kern="1200" dirty="0" smtClean="0">
                          <a:solidFill>
                            <a:schemeClr val="dk1"/>
                          </a:solidFill>
                          <a:latin typeface="Times New Roman" pitchFamily="18" charset="0"/>
                          <a:ea typeface="+mn-ea"/>
                          <a:cs typeface="Times New Roman" pitchFamily="18" charset="0"/>
                        </a:rPr>
                        <a:t>One economical way to detect stress is to measure galvanic skin response (GSR) as the electrical conductance of skin varies with physiological arousal.</a:t>
                      </a:r>
                      <a:endParaRPr lang="en-IN" sz="2000" b="0" dirty="0">
                        <a:latin typeface="Times New Roman" pitchFamily="18" charset="0"/>
                        <a:cs typeface="Times New Roman" pitchFamily="18" charset="0"/>
                      </a:endParaRPr>
                    </a:p>
                  </a:txBody>
                  <a:tcPr/>
                </a:tc>
              </a:tr>
              <a:tr h="2661367">
                <a:tc>
                  <a:txBody>
                    <a:bodyPr/>
                    <a:lstStyle/>
                    <a:p>
                      <a:pPr algn="just">
                        <a:lnSpc>
                          <a:spcPct val="150000"/>
                        </a:lnSpc>
                      </a:pPr>
                      <a:r>
                        <a:rPr kumimoji="0" lang="en-US" sz="2000" b="0" kern="1200" dirty="0" smtClean="0">
                          <a:solidFill>
                            <a:schemeClr val="dk1"/>
                          </a:solidFill>
                          <a:latin typeface="Times New Roman" pitchFamily="18" charset="0"/>
                          <a:ea typeface="+mn-ea"/>
                          <a:cs typeface="Times New Roman" pitchFamily="18" charset="0"/>
                        </a:rPr>
                        <a:t>DETERMINATION OF STRESS USING BLOOD PRESSURE AND GALVANIC SKIN RESPONSE</a:t>
                      </a:r>
                      <a:endParaRPr lang="en-IN" sz="2000" b="0" dirty="0">
                        <a:latin typeface="Times New Roman" pitchFamily="18" charset="0"/>
                        <a:cs typeface="Times New Roman" pitchFamily="18" charset="0"/>
                      </a:endParaRPr>
                    </a:p>
                  </a:txBody>
                  <a:tcPr/>
                </a:tc>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kumimoji="0" lang="en-US" sz="2000" b="0" kern="1200" dirty="0" smtClean="0">
                          <a:solidFill>
                            <a:schemeClr val="dk1"/>
                          </a:solidFill>
                          <a:latin typeface="Times New Roman" pitchFamily="18" charset="0"/>
                          <a:ea typeface="+mn-ea"/>
                          <a:cs typeface="Times New Roman" pitchFamily="18" charset="0"/>
                        </a:rPr>
                        <a:t>FERNANDES A, HELAWAR R, LOKESH R, TARI T, AND SHAHAPURKAR A V,</a:t>
                      </a:r>
                      <a:endParaRPr kumimoji="0" lang="en-IN" sz="2000" b="0" kern="1200" dirty="0" smtClean="0">
                        <a:solidFill>
                          <a:schemeClr val="dk1"/>
                        </a:solidFill>
                        <a:latin typeface="Times New Roman" pitchFamily="18" charset="0"/>
                        <a:ea typeface="+mn-ea"/>
                        <a:cs typeface="Times New Roman" pitchFamily="18" charset="0"/>
                      </a:endParaRPr>
                    </a:p>
                  </a:txBody>
                  <a:tcPr/>
                </a:tc>
                <a:tc>
                  <a:txBody>
                    <a:bodyPr/>
                    <a:lstStyle/>
                    <a:p>
                      <a:pPr algn="just">
                        <a:lnSpc>
                          <a:spcPct val="150000"/>
                        </a:lnSpc>
                      </a:pPr>
                      <a:r>
                        <a:rPr kumimoji="0" lang="en-US" sz="2000" b="0" kern="1200" dirty="0" smtClean="0">
                          <a:solidFill>
                            <a:schemeClr val="dk1"/>
                          </a:solidFill>
                          <a:latin typeface="Times New Roman" pitchFamily="18" charset="0"/>
                          <a:ea typeface="+mn-ea"/>
                          <a:cs typeface="Times New Roman" pitchFamily="18" charset="0"/>
                        </a:rPr>
                        <a:t>The BP level of volunteer was examined by inflating a cuff in line with the heart, around the fore-arm which is again fed to the microcontroller. </a:t>
                      </a:r>
                      <a:endParaRPr lang="en-IN" sz="2000" b="0" dirty="0">
                        <a:latin typeface="Times New Roman" pitchFamily="18" charset="0"/>
                        <a:cs typeface="Times New Roman" pitchFamily="18" charset="0"/>
                      </a:endParaRPr>
                    </a:p>
                  </a:txBody>
                  <a:tcPr/>
                </a:tc>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447800" y="1371600"/>
            <a:ext cx="7086600" cy="5029199"/>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2587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295400" y="381000"/>
            <a:ext cx="7498080" cy="6324600"/>
          </a:xfrm>
        </p:spPr>
        <p:txBody>
          <a:bodyPr>
            <a:noAutofit/>
          </a:bodyPr>
          <a:lstStyle/>
          <a:p>
            <a:pPr algn="just">
              <a:lnSpc>
                <a:spcPct val="150000"/>
              </a:lnSpc>
              <a:buNone/>
            </a:pPr>
            <a:r>
              <a:rPr lang="en-US" sz="2000" dirty="0" smtClean="0">
                <a:latin typeface="Times New Roman" pitchFamily="18" charset="0"/>
                <a:cs typeface="Times New Roman" pitchFamily="18" charset="0"/>
              </a:rPr>
              <a:t>    The </a:t>
            </a:r>
            <a:r>
              <a:rPr lang="en-US" sz="2000" dirty="0" smtClean="0">
                <a:latin typeface="Times New Roman" pitchFamily="18" charset="0"/>
                <a:cs typeface="Times New Roman" pitchFamily="18" charset="0"/>
              </a:rPr>
              <a:t>developed Android application (GSR App) can simulate the performance of the commercial Galvanic Skin Response (</a:t>
            </a:r>
            <a:r>
              <a:rPr lang="en-US" sz="2000" dirty="0" err="1" smtClean="0">
                <a:latin typeface="Times New Roman" pitchFamily="18" charset="0"/>
                <a:cs typeface="Times New Roman" pitchFamily="18" charset="0"/>
              </a:rPr>
              <a:t>eSense</a:t>
            </a:r>
            <a:r>
              <a:rPr lang="en-US" sz="2000" dirty="0" smtClean="0">
                <a:latin typeface="Times New Roman" pitchFamily="18" charset="0"/>
                <a:cs typeface="Times New Roman" pitchFamily="18" charset="0"/>
              </a:rPr>
              <a:t>) application. The GSR App can record skin conductance and systematically determine the stress level of a person during a texting task. The GSR App was able to display the stress levels of an individual on the </a:t>
            </a:r>
            <a:r>
              <a:rPr lang="en-US" sz="2000" dirty="0" err="1" smtClean="0">
                <a:latin typeface="Times New Roman" pitchFamily="18" charset="0"/>
                <a:cs typeface="Times New Roman" pitchFamily="18" charset="0"/>
              </a:rPr>
              <a:t>smartphone</a:t>
            </a:r>
            <a:r>
              <a:rPr lang="en-US" sz="2000" dirty="0" smtClean="0">
                <a:latin typeface="Times New Roman" pitchFamily="18" charset="0"/>
                <a:cs typeface="Times New Roman" pitchFamily="18" charset="0"/>
              </a:rPr>
              <a:t>. The stress level was based on the value of skin conductance of the person while doing a texting task. The skin conductance recorded by the </a:t>
            </a:r>
            <a:r>
              <a:rPr lang="en-US" sz="2000" dirty="0" err="1" smtClean="0">
                <a:latin typeface="Times New Roman" pitchFamily="18" charset="0"/>
                <a:cs typeface="Times New Roman" pitchFamily="18" charset="0"/>
              </a:rPr>
              <a:t>eSense</a:t>
            </a:r>
            <a:r>
              <a:rPr lang="en-US" sz="2000" dirty="0" smtClean="0">
                <a:latin typeface="Times New Roman" pitchFamily="18" charset="0"/>
                <a:cs typeface="Times New Roman" pitchFamily="18" charset="0"/>
              </a:rPr>
              <a:t> and GSR App was compared and results show that there is no significant difference between the results given by the two apps. The texting task provides an extremely low level of stress though there are evidences that task increased some of the participants’ skin conductance values. However, it is not enough to elevate the low stress levels to higher level.</a:t>
            </a:r>
            <a:endParaRPr lang="en-IN" sz="2000" dirty="0" smtClean="0">
              <a:latin typeface="Times New Roman" pitchFamily="18" charset="0"/>
              <a:cs typeface="Times New Roman" pitchFamily="18" charset="0"/>
            </a:endParaRP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111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609600"/>
            <a:ext cx="7790688" cy="6096000"/>
          </a:xfrm>
        </p:spPr>
        <p:txBody>
          <a:bodyPr>
            <a:noAutofit/>
          </a:bodyPr>
          <a:lstStyle/>
          <a:p>
            <a:pPr algn="just">
              <a:lnSpc>
                <a:spcPct val="150000"/>
              </a:lnSpc>
            </a:pPr>
            <a:r>
              <a:rPr lang="en-US" sz="2000" dirty="0" smtClean="0">
                <a:latin typeface="Times New Roman" pitchFamily="18" charset="0"/>
                <a:cs typeface="Times New Roman" pitchFamily="18" charset="0"/>
              </a:rPr>
              <a:t>[1] </a:t>
            </a:r>
            <a:r>
              <a:rPr lang="en-US" sz="2000" dirty="0" err="1" smtClean="0">
                <a:latin typeface="Times New Roman" pitchFamily="18" charset="0"/>
                <a:cs typeface="Times New Roman" pitchFamily="18" charset="0"/>
              </a:rPr>
              <a:t>Worldometers</a:t>
            </a:r>
            <a:r>
              <a:rPr lang="en-US" sz="2000" dirty="0" smtClean="0">
                <a:latin typeface="Times New Roman" pitchFamily="18" charset="0"/>
                <a:cs typeface="Times New Roman" pitchFamily="18" charset="0"/>
              </a:rPr>
              <a:t> 2019 Global Smartphone Penetration Data https://</a:t>
            </a:r>
            <a:r>
              <a:rPr lang="en-US" sz="2000" dirty="0" smtClean="0">
                <a:latin typeface="Times New Roman" pitchFamily="18" charset="0"/>
                <a:cs typeface="Times New Roman" pitchFamily="18" charset="0"/>
              </a:rPr>
              <a:t>www.bankmycell.</a:t>
            </a:r>
            <a:r>
              <a:rPr lang="en-IN"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com/blog/how-many-phones-are-in-the-world.</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[2] </a:t>
            </a:r>
            <a:r>
              <a:rPr lang="en-US" sz="2000" dirty="0" err="1" smtClean="0">
                <a:latin typeface="Times New Roman" pitchFamily="18" charset="0"/>
                <a:cs typeface="Times New Roman" pitchFamily="18" charset="0"/>
              </a:rPr>
              <a:t>Vitelli</a:t>
            </a:r>
            <a:r>
              <a:rPr lang="en-US" sz="2000" dirty="0" smtClean="0">
                <a:latin typeface="Times New Roman" pitchFamily="18" charset="0"/>
                <a:cs typeface="Times New Roman" pitchFamily="18" charset="0"/>
              </a:rPr>
              <a:t> R 2019 Stress, Texting, and Being Social Psychology </a:t>
            </a:r>
            <a:r>
              <a:rPr lang="en-US" sz="2000" dirty="0" smtClean="0">
                <a:latin typeface="Times New Roman" pitchFamily="18" charset="0"/>
                <a:cs typeface="Times New Roman" pitchFamily="18" charset="0"/>
              </a:rPr>
              <a:t>Today</a:t>
            </a:r>
            <a:r>
              <a:rPr lang="en-IN"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https</a:t>
            </a:r>
            <a:r>
              <a:rPr lang="en-US" sz="2000" dirty="0" smtClean="0">
                <a:latin typeface="Times New Roman" pitchFamily="18" charset="0"/>
                <a:cs typeface="Times New Roman" pitchFamily="18" charset="0"/>
              </a:rPr>
              <a:t>://www.psychologytoday.com/us/blog/media-spotlight/201312/stress-texting-and-beingsocial</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[3] </a:t>
            </a:r>
            <a:r>
              <a:rPr lang="en-US" sz="2000" dirty="0" err="1" smtClean="0">
                <a:latin typeface="Times New Roman" pitchFamily="18" charset="0"/>
                <a:cs typeface="Times New Roman" pitchFamily="18" charset="0"/>
              </a:rPr>
              <a:t>Vahedi</a:t>
            </a:r>
            <a:r>
              <a:rPr lang="en-US" sz="2000" dirty="0" smtClean="0">
                <a:latin typeface="Times New Roman" pitchFamily="18" charset="0"/>
                <a:cs typeface="Times New Roman" pitchFamily="18" charset="0"/>
              </a:rPr>
              <a:t> Z and </a:t>
            </a:r>
            <a:r>
              <a:rPr lang="en-US" sz="2000" dirty="0" err="1" smtClean="0">
                <a:latin typeface="Times New Roman" pitchFamily="18" charset="0"/>
                <a:cs typeface="Times New Roman" pitchFamily="18" charset="0"/>
              </a:rPr>
              <a:t>Saiphoo</a:t>
            </a:r>
            <a:r>
              <a:rPr lang="en-US" sz="2000" dirty="0" smtClean="0">
                <a:latin typeface="Times New Roman" pitchFamily="18" charset="0"/>
                <a:cs typeface="Times New Roman" pitchFamily="18" charset="0"/>
              </a:rPr>
              <a:t> A 2018 The association between </a:t>
            </a:r>
            <a:r>
              <a:rPr lang="en-US" sz="2000" dirty="0" err="1" smtClean="0">
                <a:latin typeface="Times New Roman" pitchFamily="18" charset="0"/>
                <a:cs typeface="Times New Roman" pitchFamily="18" charset="0"/>
              </a:rPr>
              <a:t>smartphone</a:t>
            </a:r>
            <a:r>
              <a:rPr lang="en-US" sz="2000" dirty="0" smtClean="0">
                <a:latin typeface="Times New Roman" pitchFamily="18" charset="0"/>
                <a:cs typeface="Times New Roman" pitchFamily="18" charset="0"/>
              </a:rPr>
              <a:t> use, stress, and anxiety: A meta-analytic review, Stress Heath Vol. 34, 3 </a:t>
            </a:r>
            <a:r>
              <a:rPr lang="en-US" sz="2000" dirty="0" smtClean="0">
                <a:latin typeface="Times New Roman" pitchFamily="18" charset="0"/>
                <a:cs typeface="Times New Roman" pitchFamily="18" charset="0"/>
              </a:rPr>
              <a:t>347–358</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[4] Tang T B, </a:t>
            </a:r>
            <a:r>
              <a:rPr lang="en-US" sz="2000" dirty="0" err="1" smtClean="0">
                <a:latin typeface="Times New Roman" pitchFamily="18" charset="0"/>
                <a:cs typeface="Times New Roman" pitchFamily="18" charset="0"/>
              </a:rPr>
              <a:t>Yeo</a:t>
            </a:r>
            <a:r>
              <a:rPr lang="en-US" sz="2000" dirty="0" smtClean="0">
                <a:latin typeface="Times New Roman" pitchFamily="18" charset="0"/>
                <a:cs typeface="Times New Roman" pitchFamily="18" charset="0"/>
              </a:rPr>
              <a:t> L W and Lau D J H 2014 Activity awareness can improve continuous stress detection in galvanic skin response Proceedings of IEEE Sensors </a:t>
            </a:r>
            <a:r>
              <a:rPr lang="en-US" sz="2000" dirty="0" smtClean="0">
                <a:latin typeface="Times New Roman" pitchFamily="18" charset="0"/>
                <a:cs typeface="Times New Roman" pitchFamily="18" charset="0"/>
              </a:rPr>
              <a:t>1980–1983.</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50000"/>
              </a:lnSpc>
            </a:pPr>
            <a:r>
              <a:rPr lang="en-US" sz="2000" dirty="0" smtClean="0">
                <a:latin typeface="Times New Roman" pitchFamily="18" charset="0"/>
                <a:cs typeface="Times New Roman" pitchFamily="18" charset="0"/>
              </a:rPr>
              <a:t>[5] </a:t>
            </a:r>
            <a:r>
              <a:rPr lang="en-US" sz="2000" dirty="0" err="1" smtClean="0">
                <a:latin typeface="Times New Roman" pitchFamily="18" charset="0"/>
                <a:cs typeface="Times New Roman" pitchFamily="18" charset="0"/>
              </a:rPr>
              <a:t>Subramanya</a:t>
            </a:r>
            <a:r>
              <a:rPr lang="en-US" sz="2000" dirty="0" smtClean="0">
                <a:latin typeface="Times New Roman" pitchFamily="18" charset="0"/>
                <a:cs typeface="Times New Roman" pitchFamily="18" charset="0"/>
              </a:rPr>
              <a:t> K, </a:t>
            </a:r>
            <a:r>
              <a:rPr lang="en-US" sz="2000" dirty="0" err="1" smtClean="0">
                <a:latin typeface="Times New Roman" pitchFamily="18" charset="0"/>
                <a:cs typeface="Times New Roman" pitchFamily="18" charset="0"/>
              </a:rPr>
              <a:t>Bhat</a:t>
            </a:r>
            <a:r>
              <a:rPr lang="en-US" sz="2000" dirty="0" smtClean="0">
                <a:latin typeface="Times New Roman" pitchFamily="18" charset="0"/>
                <a:cs typeface="Times New Roman" pitchFamily="18" charset="0"/>
              </a:rPr>
              <a:t> V </a:t>
            </a:r>
            <a:r>
              <a:rPr lang="en-US" sz="2000" dirty="0" err="1" smtClean="0">
                <a:latin typeface="Times New Roman" pitchFamily="18" charset="0"/>
                <a:cs typeface="Times New Roman" pitchFamily="18" charset="0"/>
              </a:rPr>
              <a:t>V</a:t>
            </a:r>
            <a:r>
              <a:rPr lang="en-US" sz="2000" dirty="0" smtClean="0">
                <a:latin typeface="Times New Roman" pitchFamily="18" charset="0"/>
                <a:cs typeface="Times New Roman" pitchFamily="18" charset="0"/>
              </a:rPr>
              <a:t>, and </a:t>
            </a:r>
            <a:r>
              <a:rPr lang="en-US" sz="2000" dirty="0" err="1" smtClean="0">
                <a:latin typeface="Times New Roman" pitchFamily="18" charset="0"/>
                <a:cs typeface="Times New Roman" pitchFamily="18" charset="0"/>
              </a:rPr>
              <a:t>Kamath</a:t>
            </a:r>
            <a:r>
              <a:rPr lang="en-US" sz="2000" dirty="0" smtClean="0">
                <a:latin typeface="Times New Roman" pitchFamily="18" charset="0"/>
                <a:cs typeface="Times New Roman" pitchFamily="18" charset="0"/>
              </a:rPr>
              <a:t> S 2013 A wearable device for monitoring galvanic skin response to accurately predict changes in blood pressure indexes and cardiovascular dynamics Annual IEEE India Conference 2 1–4</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6] </a:t>
            </a:r>
            <a:r>
              <a:rPr lang="en-US" sz="2000" dirty="0" err="1" smtClean="0">
                <a:latin typeface="Times New Roman" pitchFamily="18" charset="0"/>
                <a:cs typeface="Times New Roman" pitchFamily="18" charset="0"/>
              </a:rPr>
              <a:t>Fernandes</a:t>
            </a:r>
            <a:r>
              <a:rPr lang="en-US" sz="2000" dirty="0" smtClean="0">
                <a:latin typeface="Times New Roman" pitchFamily="18" charset="0"/>
                <a:cs typeface="Times New Roman" pitchFamily="18" charset="0"/>
              </a:rPr>
              <a:t> A, </a:t>
            </a:r>
            <a:r>
              <a:rPr lang="en-US" sz="2000" dirty="0" err="1" smtClean="0">
                <a:latin typeface="Times New Roman" pitchFamily="18" charset="0"/>
                <a:cs typeface="Times New Roman" pitchFamily="18" charset="0"/>
              </a:rPr>
              <a:t>Helawar</a:t>
            </a:r>
            <a:r>
              <a:rPr lang="en-US" sz="2000" dirty="0" smtClean="0">
                <a:latin typeface="Times New Roman" pitchFamily="18" charset="0"/>
                <a:cs typeface="Times New Roman" pitchFamily="18" charset="0"/>
              </a:rPr>
              <a:t> R, </a:t>
            </a:r>
            <a:r>
              <a:rPr lang="en-US" sz="2000" dirty="0" err="1" smtClean="0">
                <a:latin typeface="Times New Roman" pitchFamily="18" charset="0"/>
                <a:cs typeface="Times New Roman" pitchFamily="18" charset="0"/>
              </a:rPr>
              <a:t>Lokesh</a:t>
            </a:r>
            <a:r>
              <a:rPr lang="en-US" sz="2000" dirty="0" smtClean="0">
                <a:latin typeface="Times New Roman" pitchFamily="18" charset="0"/>
                <a:cs typeface="Times New Roman" pitchFamily="18" charset="0"/>
              </a:rPr>
              <a:t> R, </a:t>
            </a:r>
            <a:r>
              <a:rPr lang="en-US" sz="2000" dirty="0" err="1" smtClean="0">
                <a:latin typeface="Times New Roman" pitchFamily="18" charset="0"/>
                <a:cs typeface="Times New Roman" pitchFamily="18" charset="0"/>
              </a:rPr>
              <a:t>Tari</a:t>
            </a:r>
            <a:r>
              <a:rPr lang="en-US" sz="2000" dirty="0" smtClean="0">
                <a:latin typeface="Times New Roman" pitchFamily="18" charset="0"/>
                <a:cs typeface="Times New Roman" pitchFamily="18" charset="0"/>
              </a:rPr>
              <a:t> T, and </a:t>
            </a:r>
            <a:r>
              <a:rPr lang="en-US" sz="2000" dirty="0" err="1" smtClean="0">
                <a:latin typeface="Times New Roman" pitchFamily="18" charset="0"/>
                <a:cs typeface="Times New Roman" pitchFamily="18" charset="0"/>
              </a:rPr>
              <a:t>Shahapurkar</a:t>
            </a:r>
            <a:r>
              <a:rPr lang="en-US" sz="2000" dirty="0" smtClean="0">
                <a:latin typeface="Times New Roman" pitchFamily="18" charset="0"/>
                <a:cs typeface="Times New Roman" pitchFamily="18" charset="0"/>
              </a:rPr>
              <a:t> A V 2015 Determination of stress using Blood Pressure and Galvanic Skin Response International Conference on Communication and Network Technologies </a:t>
            </a:r>
            <a:r>
              <a:rPr lang="en-US" sz="2000" dirty="0" smtClean="0">
                <a:latin typeface="Times New Roman" pitchFamily="18" charset="0"/>
                <a:cs typeface="Times New Roman" pitchFamily="18" charset="0"/>
              </a:rPr>
              <a:t>165–168</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[7] </a:t>
            </a:r>
            <a:r>
              <a:rPr lang="en-US" sz="2000" dirty="0" err="1" smtClean="0">
                <a:latin typeface="Times New Roman" pitchFamily="18" charset="0"/>
                <a:cs typeface="Times New Roman" pitchFamily="18" charset="0"/>
              </a:rPr>
              <a:t>BrainSigns</a:t>
            </a:r>
            <a:r>
              <a:rPr lang="en-US" sz="2000" dirty="0" smtClean="0">
                <a:latin typeface="Times New Roman" pitchFamily="18" charset="0"/>
                <a:cs typeface="Times New Roman" pitchFamily="18" charset="0"/>
              </a:rPr>
              <a:t> 2018 Galvanic Skin response (GSR) https://</a:t>
            </a:r>
            <a:r>
              <a:rPr lang="en-US" sz="2000" dirty="0" smtClean="0">
                <a:latin typeface="Times New Roman" pitchFamily="18" charset="0"/>
                <a:cs typeface="Times New Roman" pitchFamily="18" charset="0"/>
              </a:rPr>
              <a:t>www.brainsigns.com/en/</a:t>
            </a:r>
            <a:r>
              <a:rPr lang="en-IN"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science/s2/technologies/</a:t>
            </a:r>
            <a:r>
              <a:rPr lang="en-US" sz="2000" dirty="0" err="1" smtClean="0">
                <a:latin typeface="Times New Roman" pitchFamily="18" charset="0"/>
                <a:cs typeface="Times New Roman" pitchFamily="18" charset="0"/>
              </a:rPr>
              <a:t>gsr</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[8] Mancha A 2015 Mobile Phone Size Evolution https://</a:t>
            </a:r>
            <a:r>
              <a:rPr lang="en-US" sz="2000" dirty="0" smtClean="0">
                <a:latin typeface="Times New Roman" pitchFamily="18" charset="0"/>
                <a:cs typeface="Times New Roman" pitchFamily="18" charset="0"/>
              </a:rPr>
              <a:t>www.dailyinfographic.com/mobile-phonesize-evolution</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[9] </a:t>
            </a:r>
            <a:r>
              <a:rPr lang="en-US" sz="2000" dirty="0" err="1" smtClean="0">
                <a:latin typeface="Times New Roman" pitchFamily="18" charset="0"/>
                <a:cs typeface="Times New Roman" pitchFamily="18" charset="0"/>
              </a:rPr>
              <a:t>WorldWorks</a:t>
            </a:r>
            <a:r>
              <a:rPr lang="en-US" sz="2000" dirty="0" smtClean="0">
                <a:latin typeface="Times New Roman" pitchFamily="18" charset="0"/>
                <a:cs typeface="Times New Roman" pitchFamily="18" charset="0"/>
              </a:rPr>
              <a:t> 1996 </a:t>
            </a:r>
            <a:r>
              <a:rPr lang="en-US" sz="2000" dirty="0" err="1" smtClean="0">
                <a:latin typeface="Times New Roman" pitchFamily="18" charset="0"/>
                <a:cs typeface="Times New Roman" pitchFamily="18" charset="0"/>
              </a:rPr>
              <a:t>eSense</a:t>
            </a:r>
            <a:r>
              <a:rPr lang="en-US" sz="2000" dirty="0" smtClean="0">
                <a:latin typeface="Times New Roman" pitchFamily="18" charset="0"/>
                <a:cs typeface="Times New Roman" pitchFamily="18" charset="0"/>
              </a:rPr>
              <a:t> GSR Skin Response http://www.lifematters.com/esense-gsr.asp.</a:t>
            </a:r>
            <a:endParaRPr lang="en-IN"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1242</TotalTime>
  <Words>1057</Words>
  <Application>Microsoft Office PowerPoint</Application>
  <PresentationFormat>On-screen Show (4:3)</PresentationFormat>
  <Paragraphs>56</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Stress Detection using Galvanic Skin Response An Android Application</vt:lpstr>
      <vt:lpstr>Abstract</vt:lpstr>
      <vt:lpstr>Existing System</vt:lpstr>
      <vt:lpstr>PROPOSED SYSTEM :</vt:lpstr>
      <vt:lpstr>Slide 5</vt:lpstr>
      <vt:lpstr>Slide 6</vt:lpstr>
      <vt:lpstr>Block Diagram</vt:lpstr>
      <vt:lpstr>SOFTWARE REQUIREMENTS:</vt:lpstr>
      <vt:lpstr>HARDWARE REQUIREMENTS:</vt:lpstr>
      <vt:lpstr>CONCLUSION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2022-04-01T12:22:36Z</dcterms:modified>
</cp:coreProperties>
</file>