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6"/>
  </p:notesMasterIdLst>
  <p:sldIdLst>
    <p:sldId id="322" r:id="rId2"/>
    <p:sldId id="325" r:id="rId3"/>
    <p:sldId id="260" r:id="rId4"/>
    <p:sldId id="262" r:id="rId5"/>
    <p:sldId id="263" r:id="rId6"/>
    <p:sldId id="294" r:id="rId7"/>
    <p:sldId id="327" r:id="rId8"/>
    <p:sldId id="326" r:id="rId9"/>
    <p:sldId id="330" r:id="rId10"/>
    <p:sldId id="296" r:id="rId11"/>
    <p:sldId id="295" r:id="rId12"/>
    <p:sldId id="331" r:id="rId13"/>
    <p:sldId id="323" r:id="rId14"/>
    <p:sldId id="329" r:id="rId1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3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23B5274-1E54-4501-9BCB-C19E8BDDF8D4}" type="datetimeFigureOut">
              <a:rPr lang="en-US" smtClean="0"/>
              <a:pPr/>
              <a:t>4/1/2022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EB5306-4ACF-4DA3-8DEF-1B51A24C6FB2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EB5306-4ACF-4DA3-8DEF-1B51A24C6FB2}" type="slidenum">
              <a:rPr lang="en-US" smtClean="0"/>
              <a:pPr/>
              <a:t>3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EB5306-4ACF-4DA3-8DEF-1B51A24C6FB2}" type="slidenum">
              <a:rPr lang="en-US" smtClean="0"/>
              <a:pPr/>
              <a:t>13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4/1/2022</a:t>
            </a:fld>
            <a:endParaRPr lang="en-US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4/1/2022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4/1/2022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4/1/2022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4/1/2022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4/1/2022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4/1/2022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Rectangle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4/1/2022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4/1/2022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4/1/2022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4/1/2022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Donut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4/1/2022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5" name="Rectangle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914400"/>
            <a:ext cx="7498080" cy="4800600"/>
          </a:xfrm>
        </p:spPr>
        <p:txBody>
          <a:bodyPr>
            <a:normAutofit/>
          </a:bodyPr>
          <a:lstStyle/>
          <a:p>
            <a:pPr algn="ctr"/>
            <a:r>
              <a:rPr lang="en-IN" b="1" dirty="0" smtClean="0">
                <a:latin typeface="Times New Roman" pitchFamily="18" charset="0"/>
                <a:cs typeface="Times New Roman" pitchFamily="18" charset="0"/>
              </a:rPr>
              <a:t>SENTIMENTAL ANALYSIS USING A CODE-MIX DATASET OF TAMIL-ENGLISH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800" y="0"/>
            <a:ext cx="7498080" cy="457200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Abstract</a:t>
            </a:r>
            <a:endParaRPr lang="en-I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3000" y="381000"/>
            <a:ext cx="7802880" cy="63246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  <a:buNone/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   This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paper describes the development of a multilingual, manually annotated dataset for three under-resourced Dravidian languages generated from social media comments. The dataset was annotated for sentiment analysis and offensive language identification for a total of more than 60,000 YouTube comments. The dataset consists of around 44,000 comments in Tamil-English, around 7,000 comments in Kannada-English, and around 20,000 comments in Malayalam-English. The data was manually annotated by volunteer annotators and has a high inter-annotator agreement in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Krippendorff’s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alpha. The dataset contains all types of code-mixing phenomena since it comprises user-generated content from a multilingual country. We also present baseline experiments to establish benchmarks on the dataset using machine learning methods. The dataset is available on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Github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and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Zenodo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  <a:buNone/>
            </a:pP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5635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Existing System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990600"/>
            <a:ext cx="7498080" cy="5715000"/>
          </a:xfrm>
        </p:spPr>
        <p:txBody>
          <a:bodyPr>
            <a:no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It exists in two forms, the continuous Bag-of-Words model (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cBoW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) and the Skip-Gram model.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algn="just">
              <a:lnSpc>
                <a:spcPct val="15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In the work of Named Entity Recognition in Tweets , it has been seen that the performance of the existing named extraction systems is not so good.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algn="just">
              <a:lnSpc>
                <a:spcPct val="15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A  low-resource perspective, exploring data augmentation strategies and trying to take advantage of existing multilingual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pretrained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models to cope with data scarcity in low-resource scenarios.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  <a:buNone/>
            </a:pP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152400"/>
            <a:ext cx="7498080" cy="4873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Disadvantage of Existing System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71600" y="838200"/>
            <a:ext cx="7498080" cy="5715000"/>
          </a:xfrm>
        </p:spPr>
        <p:txBody>
          <a:bodyPr>
            <a:no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To facilitate the researchers working on these problems, there have been shared tasks conducted on aggression identification in social media and offensive language identification by providing necessary datasets.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algn="just">
              <a:lnSpc>
                <a:spcPct val="15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The problems include the comparison of the movie with movies of same or other industries, expression of opinion of different aspects of the movie in the same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sentence.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algn="just">
              <a:lnSpc>
                <a:spcPct val="15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While speaking about its cons, they are vulnerable to mistakes in classification problems having many classes and a comparatively limited number of training examples.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algn="just">
              <a:lnSpc>
                <a:spcPct val="15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We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expect this resource will enable the researchers to address new and exciting problems in code-mixed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research.</a:t>
            </a:r>
          </a:p>
          <a:p>
            <a:pPr algn="just">
              <a:lnSpc>
                <a:spcPct val="150000"/>
              </a:lnSpc>
              <a:buNone/>
            </a:pP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152400"/>
            <a:ext cx="7498080" cy="533400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PROPOSED SYSTEM 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609600"/>
            <a:ext cx="7772400" cy="6096000"/>
          </a:xfrm>
        </p:spPr>
        <p:txBody>
          <a:bodyPr>
            <a:no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Propose a statistical method for opinion lexicon extraction based on a few seed words, which can be easily transplanted to almost any language and does not need to refer to synonyms and antonyms dictionaries;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algn="just">
              <a:lnSpc>
                <a:spcPct val="15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On the basis of the extracted opinion lexicon, propose a key sentence extraction method for capturing the overall opinion of reviews, which solves the problem of conflictive sentiments;  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algn="just">
              <a:lnSpc>
                <a:spcPct val="15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Propose a Self-Supervised Learning (SSL) method for sentiment classification, which combines unsupervised and supervised techniques together by virtue of the above extracted opinion lexicon and key sentences; 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Finally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, extensive experiments on multilingual datasets in different domains well demonstrate the effectiveness of the proposed methods.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  <a:buNone/>
            </a:pP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563562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ADVANTAGE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66800" y="838200"/>
            <a:ext cx="7866888" cy="6019800"/>
          </a:xfrm>
        </p:spPr>
        <p:txBody>
          <a:bodyPr>
            <a:norm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Cost-efficient framework for multilingual sentiment analysis.  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algn="just">
              <a:lnSpc>
                <a:spcPct val="15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Improve the performance of sentiment classification.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algn="just">
              <a:lnSpc>
                <a:spcPct val="15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The concept of key sentences is reasonable and key sentences are useful for dealing with conflictive sentiments.  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algn="just">
              <a:lnSpc>
                <a:spcPct val="15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The key sentence extraction method is effective and  language-independent Abbreviations and Acronyms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  <a:buNone/>
            </a:pP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1066800" y="228600"/>
          <a:ext cx="7867650" cy="6040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19400"/>
                <a:gridCol w="1676400"/>
                <a:gridCol w="337185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TITLE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AUTHOR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DESCRIPTION</a:t>
                      </a:r>
                      <a:endParaRPr lang="en-IN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kumimoji="0" lang="en-US" sz="2000" b="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SENTIMENTAL ANALYSIS OF TWITTER DATA</a:t>
                      </a:r>
                      <a:endParaRPr lang="en-IN" sz="20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b="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AGARWAL A, XIE B, VOVSHA I, RAMBOW O, PASSONNEAU R.</a:t>
                      </a:r>
                      <a:endParaRPr kumimoji="0" lang="en-IN" sz="2000" b="0" kern="1200" dirty="0" smtClean="0">
                        <a:solidFill>
                          <a:schemeClr val="dk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kumimoji="0" lang="en-US" sz="2000" b="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In this paper, we look at one such popular </a:t>
                      </a:r>
                      <a:r>
                        <a:rPr kumimoji="0" lang="en-US" sz="2000" b="0" kern="1200" dirty="0" err="1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microblog</a:t>
                      </a:r>
                      <a:r>
                        <a:rPr kumimoji="0" lang="en-US" sz="2000" b="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called Twitter and build models for classifying “tweets” into positive, negative and neutral sentiment. </a:t>
                      </a:r>
                      <a:endParaRPr lang="en-IN" sz="20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b="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CODE MIXING: A CHALLENGE FOR LANGUAGE IDENTIFICATION IN THE LANGUAGE OF SOCIAL MEDIA</a:t>
                      </a:r>
                      <a:endParaRPr kumimoji="0" lang="en-IN" sz="2000" b="0" kern="1200" dirty="0" smtClean="0">
                        <a:solidFill>
                          <a:schemeClr val="dk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kumimoji="0" lang="en-US" sz="2000" b="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BARMAN U, DAS A, WAGNER J, FOSTER J.</a:t>
                      </a:r>
                      <a:endParaRPr lang="en-IN" sz="20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kumimoji="0" lang="en-US" sz="2000" b="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This tag was introduced to capture intra-word code mixing and denotes cases where code mixing has occurred within a single word. </a:t>
                      </a:r>
                      <a:endParaRPr lang="en-IN" sz="20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ontent Placeholder 4"/>
          <p:cNvGraphicFramePr>
            <a:graphicFrameLocks noGrp="1"/>
          </p:cNvGraphicFramePr>
          <p:nvPr>
            <p:ph idx="1"/>
          </p:nvPr>
        </p:nvGraphicFramePr>
        <p:xfrm>
          <a:off x="1219200" y="304800"/>
          <a:ext cx="7715250" cy="6040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71750"/>
                <a:gridCol w="1847850"/>
                <a:gridCol w="329565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TITLE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AUTHOR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DESCRIPTION</a:t>
                      </a:r>
                      <a:endParaRPr lang="en-IN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b="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RANDOM FORESTS</a:t>
                      </a:r>
                      <a:endParaRPr kumimoji="0" lang="en-IN" sz="2000" b="0" kern="1200" dirty="0" smtClean="0">
                        <a:solidFill>
                          <a:schemeClr val="dk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kumimoji="0" lang="en-US" sz="2000" b="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BREIMAN L</a:t>
                      </a:r>
                      <a:endParaRPr lang="en-IN" sz="20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kumimoji="0" lang="en-US" sz="2000" b="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The nodes that are not split are called “terminal nodes” and form the final partition of the predictor space. </a:t>
                      </a:r>
                      <a:endParaRPr lang="en-IN" sz="20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b="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AN EMPIRICAL COMPARISON OF SUPERVISED LEARNING ALGORITHMS</a:t>
                      </a:r>
                      <a:endParaRPr kumimoji="0" lang="en-IN" sz="2000" b="0" kern="1200" dirty="0" smtClean="0">
                        <a:solidFill>
                          <a:schemeClr val="dk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kumimoji="0" lang="en-US" sz="2000" b="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CARUANA R, NICULESCU-MIZIL A.</a:t>
                      </a:r>
                      <a:endParaRPr lang="en-IN" sz="20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kumimoji="0" lang="en-US" sz="2000" b="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The different performance metrics measure different tradeoffs in the predictions made by a classifier, and it is possible for learning methods to perform well on one metric, but be suboptimal on other metrics.</a:t>
                      </a:r>
                      <a:endParaRPr lang="en-IN" sz="20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Block Diagram</a:t>
            </a:r>
            <a:endParaRPr lang="en-US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524000" y="1371600"/>
            <a:ext cx="7086600" cy="495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401762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SOFTWARE REQUIREMENTS: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1828800"/>
            <a:ext cx="7498080" cy="4419600"/>
          </a:xfrm>
        </p:spPr>
        <p:txBody>
          <a:bodyPr/>
          <a:lstStyle/>
          <a:p>
            <a:endParaRPr lang="en-US" dirty="0" smtClean="0"/>
          </a:p>
          <a:p>
            <a:pPr lvl="0"/>
            <a:r>
              <a:rPr lang="en-US" dirty="0" smtClean="0"/>
              <a:t>Operating System	: Windows 10</a:t>
            </a:r>
          </a:p>
          <a:p>
            <a:pPr lvl="0"/>
            <a:r>
              <a:rPr lang="en-US" dirty="0" smtClean="0"/>
              <a:t>Platform			: DOT NET TECHNOLOGY</a:t>
            </a:r>
          </a:p>
          <a:p>
            <a:pPr lvl="0"/>
            <a:r>
              <a:rPr lang="en-US" dirty="0" smtClean="0"/>
              <a:t>Front End		: </a:t>
            </a:r>
            <a:r>
              <a:rPr lang="en-US" dirty="0" err="1" smtClean="0"/>
              <a:t>ASP.Net</a:t>
            </a:r>
            <a:r>
              <a:rPr lang="en-US" dirty="0" smtClean="0"/>
              <a:t> 4.0</a:t>
            </a:r>
          </a:p>
          <a:p>
            <a:pPr lvl="0"/>
            <a:r>
              <a:rPr lang="en-US" dirty="0" smtClean="0"/>
              <a:t>Back End		: SQL SERVER 2014</a:t>
            </a:r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HARDWARE REQUIREMENTS: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1905000"/>
            <a:ext cx="7498080" cy="4343400"/>
          </a:xfrm>
        </p:spPr>
        <p:txBody>
          <a:bodyPr/>
          <a:lstStyle/>
          <a:p>
            <a:r>
              <a:rPr lang="en-US" dirty="0" smtClean="0"/>
              <a:t>Keyboard</a:t>
            </a:r>
          </a:p>
          <a:p>
            <a:r>
              <a:rPr lang="en-US" dirty="0" smtClean="0"/>
              <a:t>Mouse</a:t>
            </a:r>
          </a:p>
          <a:p>
            <a:r>
              <a:rPr lang="en-US" dirty="0" smtClean="0"/>
              <a:t>Hard disk 500GB</a:t>
            </a:r>
          </a:p>
          <a:p>
            <a:r>
              <a:rPr lang="en-US" dirty="0" smtClean="0"/>
              <a:t>Ram 4 </a:t>
            </a:r>
            <a:r>
              <a:rPr lang="en-US" dirty="0" err="1" smtClean="0"/>
              <a:t>Gb</a:t>
            </a:r>
            <a:endParaRPr lang="en-US" dirty="0" smtClean="0"/>
          </a:p>
          <a:p>
            <a:endParaRPr lang="en-US" dirty="0" smtClean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800" y="0"/>
            <a:ext cx="7498080" cy="3349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CONCLUSION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71600" y="381000"/>
            <a:ext cx="7498080" cy="63246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  <a:buNone/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   This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work introduced code-mixed dataset of the under-resourced Dravidian languages. This data set comprises more than 60,000 comments annotated for sentiment analysis and offensive language identification. To improve the research in the under-resourced Dravidian languages, we created an annotation scheme and achieved a high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interannotator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agreement in terms of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Krippendorff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훼 from voluntary annotators on contributions collected using Google Form. We created baselines with gold standard annotated data and presented our results for each class in precision, recall, and F-Score. We expect this resource will enable the researchers to address new and exciting problems in code-mixed research. In future work, we intend to investigate whether we can apply these corpora to build corpora for other under-resourced Dravidian languages.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  <a:buNone/>
            </a:pPr>
            <a:endParaRPr lang="en-US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6397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REFERENCE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3000" y="914400"/>
            <a:ext cx="7790688" cy="57150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[1] </a:t>
            </a:r>
            <a:r>
              <a:rPr lang="en-US" sz="1400" dirty="0" err="1" smtClean="0">
                <a:latin typeface="Times New Roman" pitchFamily="18" charset="0"/>
                <a:cs typeface="Times New Roman" pitchFamily="18" charset="0"/>
              </a:rPr>
              <a:t>Agarwal</a:t>
            </a:r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 A, </a:t>
            </a:r>
            <a:r>
              <a:rPr lang="en-US" sz="1400" dirty="0" err="1" smtClean="0">
                <a:latin typeface="Times New Roman" pitchFamily="18" charset="0"/>
                <a:cs typeface="Times New Roman" pitchFamily="18" charset="0"/>
              </a:rPr>
              <a:t>Xie</a:t>
            </a:r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 B, </a:t>
            </a:r>
            <a:r>
              <a:rPr lang="en-US" sz="1400" dirty="0" err="1" smtClean="0">
                <a:latin typeface="Times New Roman" pitchFamily="18" charset="0"/>
                <a:cs typeface="Times New Roman" pitchFamily="18" charset="0"/>
              </a:rPr>
              <a:t>Vovsha</a:t>
            </a:r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 I, </a:t>
            </a:r>
            <a:r>
              <a:rPr lang="en-US" sz="1400" dirty="0" err="1" smtClean="0">
                <a:latin typeface="Times New Roman" pitchFamily="18" charset="0"/>
                <a:cs typeface="Times New Roman" pitchFamily="18" charset="0"/>
              </a:rPr>
              <a:t>Rambow</a:t>
            </a:r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 O, </a:t>
            </a:r>
            <a:r>
              <a:rPr lang="en-US" sz="1400" dirty="0" err="1" smtClean="0">
                <a:latin typeface="Times New Roman" pitchFamily="18" charset="0"/>
                <a:cs typeface="Times New Roman" pitchFamily="18" charset="0"/>
              </a:rPr>
              <a:t>Passonneau</a:t>
            </a:r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 R (2011) Sentiment analysis of twitter data. In: Proceedings of the Workshop on Language in Social Media (LSM 2011), Association for Computational Linguistics, Portland, Oregon, pp 30–38, </a:t>
            </a:r>
            <a:endParaRPr lang="en-US" sz="14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2] </a:t>
            </a:r>
            <a:r>
              <a:rPr lang="en-US" sz="1400" dirty="0" err="1" smtClean="0">
                <a:latin typeface="Times New Roman" pitchFamily="18" charset="0"/>
                <a:cs typeface="Times New Roman" pitchFamily="18" charset="0"/>
              </a:rPr>
              <a:t>Agrawal</a:t>
            </a:r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 R, </a:t>
            </a:r>
            <a:r>
              <a:rPr lang="en-US" sz="1400" dirty="0" err="1" smtClean="0">
                <a:latin typeface="Times New Roman" pitchFamily="18" charset="0"/>
                <a:cs typeface="Times New Roman" pitchFamily="18" charset="0"/>
              </a:rPr>
              <a:t>Chenthil</a:t>
            </a:r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 Kumar V, </a:t>
            </a:r>
            <a:r>
              <a:rPr lang="en-US" sz="1400" dirty="0" err="1" smtClean="0">
                <a:latin typeface="Times New Roman" pitchFamily="18" charset="0"/>
                <a:cs typeface="Times New Roman" pitchFamily="18" charset="0"/>
              </a:rPr>
              <a:t>Muralidharan</a:t>
            </a:r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 V, Sharma D (2018) No more beating about the bush : A step towards idiom handling for Indian language NLP. In: Proceedings of the Eleventh International Conference on Language Resources and Evaluation (LREC-2018), European Languages Resources Association (ELRA), Miyazaki, Japan, </a:t>
            </a:r>
            <a:endParaRPr lang="en-IN" sz="14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[3] Bali K, Sharma J, </a:t>
            </a:r>
            <a:r>
              <a:rPr lang="en-US" sz="1400" dirty="0" err="1" smtClean="0">
                <a:latin typeface="Times New Roman" pitchFamily="18" charset="0"/>
                <a:cs typeface="Times New Roman" pitchFamily="18" charset="0"/>
              </a:rPr>
              <a:t>Choudhury</a:t>
            </a:r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 M, </a:t>
            </a:r>
            <a:r>
              <a:rPr lang="en-US" sz="1400" dirty="0" err="1" smtClean="0">
                <a:latin typeface="Times New Roman" pitchFamily="18" charset="0"/>
                <a:cs typeface="Times New Roman" pitchFamily="18" charset="0"/>
              </a:rPr>
              <a:t>Vyas</a:t>
            </a:r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 Y (2014) “I am borrowing </a:t>
            </a:r>
            <a:r>
              <a:rPr lang="en-US" sz="1400" dirty="0" err="1" smtClean="0">
                <a:latin typeface="Times New Roman" pitchFamily="18" charset="0"/>
                <a:cs typeface="Times New Roman" pitchFamily="18" charset="0"/>
              </a:rPr>
              <a:t>ya</a:t>
            </a:r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 mixing ?” an analysis of English-Hindi code mixing in </a:t>
            </a:r>
            <a:r>
              <a:rPr lang="en-US" sz="1400" dirty="0" err="1" smtClean="0">
                <a:latin typeface="Times New Roman" pitchFamily="18" charset="0"/>
                <a:cs typeface="Times New Roman" pitchFamily="18" charset="0"/>
              </a:rPr>
              <a:t>Facebook</a:t>
            </a:r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. In: Proceedings of the First Workshop on Computational Approaches to Code Switching, Association for Computational Linguistics, Doha, Qatar, pp 116–126, </a:t>
            </a:r>
            <a:endParaRPr lang="en-IN" sz="14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[4] Barman U, Das A, Wagner J, Foster J (2014) Code mixing: A challenge for language identification in the language of social media. In: Proceedings of the First Workshop on Computational Approaches to Code Switching, Association for Computational Linguistics, Doha, Qatar, pp 13–23, </a:t>
            </a:r>
            <a:endParaRPr lang="en-IN" sz="14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[5] </a:t>
            </a:r>
            <a:r>
              <a:rPr lang="en-US" sz="1400" dirty="0" err="1" smtClean="0">
                <a:latin typeface="Times New Roman" pitchFamily="18" charset="0"/>
                <a:cs typeface="Times New Roman" pitchFamily="18" charset="0"/>
              </a:rPr>
              <a:t>Caruana</a:t>
            </a:r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 R, </a:t>
            </a:r>
            <a:r>
              <a:rPr lang="en-US" sz="1400" dirty="0" err="1" smtClean="0">
                <a:latin typeface="Times New Roman" pitchFamily="18" charset="0"/>
                <a:cs typeface="Times New Roman" pitchFamily="18" charset="0"/>
              </a:rPr>
              <a:t>Niculescu-Mizil</a:t>
            </a:r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 A (2006) An empirical comparison of supervised learning algorithms. In: Proceedings of the 23rd international conference on Machine learning, pp 161–168 </a:t>
            </a:r>
            <a:endParaRPr lang="en-IN" sz="14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  <a:buNone/>
            </a:pPr>
            <a:endParaRPr lang="en-US" sz="14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152400"/>
            <a:ext cx="7650480" cy="65532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[6] </a:t>
            </a:r>
            <a:r>
              <a:rPr lang="en-US" sz="1400" dirty="0" err="1" smtClean="0">
                <a:latin typeface="Times New Roman" pitchFamily="18" charset="0"/>
                <a:cs typeface="Times New Roman" pitchFamily="18" charset="0"/>
              </a:rPr>
              <a:t>Chakravarthi</a:t>
            </a:r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 BR (2020) </a:t>
            </a:r>
            <a:r>
              <a:rPr lang="en-US" sz="1400" dirty="0" err="1" smtClean="0">
                <a:latin typeface="Times New Roman" pitchFamily="18" charset="0"/>
                <a:cs typeface="Times New Roman" pitchFamily="18" charset="0"/>
              </a:rPr>
              <a:t>HopeEDI</a:t>
            </a:r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: A multilingual hope speech detection dataset for equality, diversity, and inclusion. In: Proceedings of the Third Workshop on Computational Modeling of People’s Opinions, Personality, and Emotion’s in Social Media, Association for Computational Linguistics, Barcelona, Spain (Online), pp 41–53, </a:t>
            </a:r>
            <a:endParaRPr lang="en-IN" sz="14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[7] </a:t>
            </a:r>
            <a:r>
              <a:rPr lang="en-US" sz="1400" dirty="0" err="1" smtClean="0">
                <a:latin typeface="Times New Roman" pitchFamily="18" charset="0"/>
                <a:cs typeface="Times New Roman" pitchFamily="18" charset="0"/>
              </a:rPr>
              <a:t>Chakravarthi</a:t>
            </a:r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 BR, </a:t>
            </a:r>
            <a:r>
              <a:rPr lang="en-US" sz="1400" dirty="0" err="1" smtClean="0">
                <a:latin typeface="Times New Roman" pitchFamily="18" charset="0"/>
                <a:cs typeface="Times New Roman" pitchFamily="18" charset="0"/>
              </a:rPr>
              <a:t>Priyadharshini</a:t>
            </a:r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 R, Jose N, Kumar M A, </a:t>
            </a:r>
            <a:r>
              <a:rPr lang="en-US" sz="1400" dirty="0" err="1" smtClean="0">
                <a:latin typeface="Times New Roman" pitchFamily="18" charset="0"/>
                <a:cs typeface="Times New Roman" pitchFamily="18" charset="0"/>
              </a:rPr>
              <a:t>Mandl</a:t>
            </a:r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 T, </a:t>
            </a:r>
            <a:r>
              <a:rPr lang="en-US" sz="1400" dirty="0" err="1" smtClean="0">
                <a:latin typeface="Times New Roman" pitchFamily="18" charset="0"/>
                <a:cs typeface="Times New Roman" pitchFamily="18" charset="0"/>
              </a:rPr>
              <a:t>Kumaresan</a:t>
            </a:r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 PK, </a:t>
            </a:r>
            <a:r>
              <a:rPr lang="en-US" sz="1400" dirty="0" err="1" smtClean="0">
                <a:latin typeface="Times New Roman" pitchFamily="18" charset="0"/>
                <a:cs typeface="Times New Roman" pitchFamily="18" charset="0"/>
              </a:rPr>
              <a:t>Ponnusamy</a:t>
            </a:r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 R, R L H, McCrae JP, </a:t>
            </a:r>
            <a:r>
              <a:rPr lang="en-US" sz="1400" dirty="0" err="1" smtClean="0">
                <a:latin typeface="Times New Roman" pitchFamily="18" charset="0"/>
                <a:cs typeface="Times New Roman" pitchFamily="18" charset="0"/>
              </a:rPr>
              <a:t>Sherly</a:t>
            </a:r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 E (2021) Findings of the shared task on offensive language identification in Tamil, Malayalam, and Kannada. In: Proceedings of the First Workshop on Speech and Language Technologies for Dravidian Languages, Association for Computational Linguistics, Kyiv, pp 133–145, </a:t>
            </a:r>
            <a:endParaRPr lang="en-IN" sz="14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[8] </a:t>
            </a:r>
            <a:r>
              <a:rPr lang="en-US" sz="1400" dirty="0" err="1" smtClean="0">
                <a:latin typeface="Times New Roman" pitchFamily="18" charset="0"/>
                <a:cs typeface="Times New Roman" pitchFamily="18" charset="0"/>
              </a:rPr>
              <a:t>Chanda</a:t>
            </a:r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 A, Das D, </a:t>
            </a:r>
            <a:r>
              <a:rPr lang="en-US" sz="1400" dirty="0" err="1" smtClean="0">
                <a:latin typeface="Times New Roman" pitchFamily="18" charset="0"/>
                <a:cs typeface="Times New Roman" pitchFamily="18" charset="0"/>
              </a:rPr>
              <a:t>Mazumdar</a:t>
            </a:r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 C (2016) Unraveling the English-Bengali code-mixing phenomenon. In: Proceedings of the Second Workshop on Computational Approaches to Code Switching, Association for Computational Linguistics, Austin, Texas, pp 80–89, </a:t>
            </a:r>
            <a:endParaRPr lang="en-US" sz="14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9] </a:t>
            </a:r>
            <a:r>
              <a:rPr lang="en-US" sz="1400" dirty="0" err="1" smtClean="0">
                <a:latin typeface="Times New Roman" pitchFamily="18" charset="0"/>
                <a:cs typeface="Times New Roman" pitchFamily="18" charset="0"/>
              </a:rPr>
              <a:t>Cieliebak</a:t>
            </a:r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 M, </a:t>
            </a:r>
            <a:r>
              <a:rPr lang="en-US" sz="1400" dirty="0" err="1" smtClean="0">
                <a:latin typeface="Times New Roman" pitchFamily="18" charset="0"/>
                <a:cs typeface="Times New Roman" pitchFamily="18" charset="0"/>
              </a:rPr>
              <a:t>Deriu</a:t>
            </a:r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 JM, Egger D, </a:t>
            </a:r>
            <a:r>
              <a:rPr lang="en-US" sz="1400" dirty="0" err="1" smtClean="0">
                <a:latin typeface="Times New Roman" pitchFamily="18" charset="0"/>
                <a:cs typeface="Times New Roman" pitchFamily="18" charset="0"/>
              </a:rPr>
              <a:t>Uzdilli</a:t>
            </a:r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 F (2017) A twitter corpus and benchmark resources for German sentiment analysis. In: Proceedings of the Fifth International Workshop on Natural Language Processing for Social Media, Association for Computational Linguistics, Valencia, Spain, pp 45–51, </a:t>
            </a:r>
            <a:endParaRPr lang="en-IN" sz="14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[10] Clarke I, Grieve J (2017) Dimensions of abusive language on twitter. In: Proceedings of the First Workshop on Abusive Language Online, Association for Computational Linguistics, Vancouver, BC, Canada, pp 1–10, </a:t>
            </a:r>
            <a:endParaRPr lang="en-IN" sz="14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  <a:buNone/>
            </a:pPr>
            <a:endParaRPr lang="en-IN" sz="1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1243</TotalTime>
  <Words>1366</Words>
  <Application>Microsoft Office PowerPoint</Application>
  <PresentationFormat>On-screen Show (4:3)</PresentationFormat>
  <Paragraphs>66</Paragraphs>
  <Slides>14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5" baseType="lpstr">
      <vt:lpstr>Solstice</vt:lpstr>
      <vt:lpstr>SENTIMENTAL ANALYSIS USING A CODE-MIX DATASET OF TAMIL-ENGLISH</vt:lpstr>
      <vt:lpstr>Abstract</vt:lpstr>
      <vt:lpstr>Existing System</vt:lpstr>
      <vt:lpstr>Disadvantage of Existing System</vt:lpstr>
      <vt:lpstr>PROPOSED SYSTEM :</vt:lpstr>
      <vt:lpstr>ADVANTAGE</vt:lpstr>
      <vt:lpstr>Slide 7</vt:lpstr>
      <vt:lpstr>Slide 8</vt:lpstr>
      <vt:lpstr>Block Diagram</vt:lpstr>
      <vt:lpstr>SOFTWARE REQUIREMENTS:</vt:lpstr>
      <vt:lpstr>HARDWARE REQUIREMENTS:</vt:lpstr>
      <vt:lpstr>CONCLUSION</vt:lpstr>
      <vt:lpstr>REFERENCE</vt:lpstr>
      <vt:lpstr>Slide 14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Prevent Duplicate Data from Cloud Using Vector Base Cosine Similarity multiple Strings Matching Algorithm (VCS)</dc:title>
  <dc:creator>Mohan</dc:creator>
  <cp:lastModifiedBy>ELCOT</cp:lastModifiedBy>
  <cp:revision>568</cp:revision>
  <dcterms:created xsi:type="dcterms:W3CDTF">2006-08-16T00:00:00Z</dcterms:created>
  <dcterms:modified xsi:type="dcterms:W3CDTF">2022-04-01T12:01:02Z</dcterms:modified>
</cp:coreProperties>
</file>