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86" r:id="rId3"/>
    <p:sldId id="262" r:id="rId4"/>
    <p:sldId id="284" r:id="rId5"/>
    <p:sldId id="285" r:id="rId6"/>
    <p:sldId id="263" r:id="rId7"/>
    <p:sldId id="264" r:id="rId8"/>
    <p:sldId id="289" r:id="rId9"/>
    <p:sldId id="281" r:id="rId10"/>
    <p:sldId id="267" r:id="rId11"/>
    <p:sldId id="290" r:id="rId12"/>
    <p:sldId id="291" r:id="rId13"/>
    <p:sldId id="271" r:id="rId14"/>
    <p:sldId id="282" r:id="rId15"/>
    <p:sldId id="292" r:id="rId16"/>
    <p:sldId id="278" r:id="rId17"/>
    <p:sldId id="287" r:id="rId18"/>
    <p:sldId id="293" r:id="rId19"/>
    <p:sldId id="294" r:id="rId20"/>
    <p:sldId id="29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9412" autoAdjust="0"/>
    <p:restoredTop sz="86201" autoAdjust="0"/>
  </p:normalViewPr>
  <p:slideViewPr>
    <p:cSldViewPr>
      <p:cViewPr>
        <p:scale>
          <a:sx n="70" d="100"/>
          <a:sy n="70" d="100"/>
        </p:scale>
        <p:origin x="-1218" y="-168"/>
      </p:cViewPr>
      <p:guideLst>
        <p:guide orient="horz" pos="2160"/>
        <p:guide pos="2880"/>
      </p:guideLst>
    </p:cSldViewPr>
  </p:slideViewPr>
  <p:outlineViewPr>
    <p:cViewPr>
      <p:scale>
        <a:sx n="33" d="100"/>
        <a:sy n="33" d="100"/>
      </p:scale>
      <p:origin x="246" y="180288"/>
    </p:cViewPr>
  </p:outlin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8B18DC-A598-4FA6-AB75-B636979DDD9D}" type="datetimeFigureOut">
              <a:rPr lang="en-US" smtClean="0"/>
              <a:pPr/>
              <a:t>4/6/2022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127C1D-D0C5-4E20-94ED-90A8230736FC}"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7127C1D-D0C5-4E20-94ED-90A8230736FC}" type="slidenum">
              <a:rPr lang="en-US" smtClean="0"/>
              <a:pPr/>
              <a:t>3</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7127C1D-D0C5-4E20-94ED-90A8230736FC}" type="slidenum">
              <a:rPr lang="en-US" smtClean="0"/>
              <a:pPr/>
              <a:t>4</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7127C1D-D0C5-4E20-94ED-90A8230736FC}" type="slidenum">
              <a:rPr lang="en-US" smtClean="0"/>
              <a:pPr/>
              <a:t>7</a:t>
            </a:fld>
            <a:endParaRPr lang="en-US" dirty="0"/>
          </a:p>
        </p:txBody>
      </p:sp>
    </p:spTree>
    <p:extLst>
      <p:ext uri="{BB962C8B-B14F-4D97-AF65-F5344CB8AC3E}">
        <p14:creationId xmlns="" xmlns:p14="http://schemas.microsoft.com/office/powerpoint/2010/main" val="2041702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7127C1D-D0C5-4E20-94ED-90A8230736FC}" type="slidenum">
              <a:rPr lang="en-US" smtClean="0"/>
              <a:pPr/>
              <a:t>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852108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439552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2562263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628361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3213989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8867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3" name="Footer Placeholder 2"/>
          <p:cNvSpPr>
            <a:spLocks noGrp="1"/>
          </p:cNvSpPr>
          <p:nvPr>
            <p:ph type="ftr" sz="quarter" idx="11"/>
          </p:nvPr>
        </p:nvSpPr>
        <p:spPr/>
        <p:txBody>
          <a:bodyPr/>
          <a:lstStyle/>
          <a:p>
            <a:endParaRPr lang="en-IN" dirty="0"/>
          </a:p>
        </p:txBody>
      </p:sp>
      <p:sp>
        <p:nvSpPr>
          <p:cNvPr id="4" name="Slide Number Placeholder 3"/>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2517169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002427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3998142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79925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828205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7BC4AD-9EE0-465B-BD82-6CE3743D8121}" type="datetimeFigureOut">
              <a:rPr lang="en-IN" smtClean="0"/>
              <a:pPr/>
              <a:t>06-04-2022</a:t>
            </a:fld>
            <a:endParaRPr lang="en-IN"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5A7D74-0752-4404-83D1-A32D70D2C454}" type="slidenum">
              <a:rPr lang="en-IN" smtClean="0"/>
              <a:pPr/>
              <a:t>‹#›</a:t>
            </a:fld>
            <a:endParaRPr lang="en-IN" dirty="0"/>
          </a:p>
        </p:txBody>
      </p:sp>
    </p:spTree>
    <p:extLst>
      <p:ext uri="{BB962C8B-B14F-4D97-AF65-F5344CB8AC3E}">
        <p14:creationId xmlns="" xmlns:p14="http://schemas.microsoft.com/office/powerpoint/2010/main" val="10594135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772400" cy="5486399"/>
          </a:xfrm>
        </p:spPr>
        <p:txBody>
          <a:bodyPr>
            <a:normAutofit/>
          </a:bodyPr>
          <a:lstStyle/>
          <a:p>
            <a:r>
              <a:rPr lang="en-IN" sz="2400" b="1" dirty="0" smtClean="0">
                <a:solidFill>
                  <a:srgbClr val="00B0F0"/>
                </a:solidFill>
                <a:latin typeface="Times New Roman" pitchFamily="18" charset="0"/>
                <a:cs typeface="Times New Roman" pitchFamily="18" charset="0"/>
              </a:rPr>
              <a:t>PCOS </a:t>
            </a:r>
            <a:r>
              <a:rPr lang="en-IN" sz="2400" b="1" dirty="0" smtClean="0">
                <a:solidFill>
                  <a:srgbClr val="00B0F0"/>
                </a:solidFill>
                <a:latin typeface="Times New Roman" pitchFamily="18" charset="0"/>
                <a:cs typeface="Times New Roman" pitchFamily="18" charset="0"/>
              </a:rPr>
              <a:t>DETECTION AND PREDICTION USING CNN MACHINE LEARNING ALGORITHMS</a:t>
            </a:r>
            <a:endParaRPr lang="en-IN" sz="24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1651676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F9954B-6B64-4C37-9343-AE0112C40ADA}"/>
              </a:ext>
            </a:extLst>
          </p:cNvPr>
          <p:cNvSpPr>
            <a:spLocks noGrp="1"/>
          </p:cNvSpPr>
          <p:nvPr>
            <p:ph type="title"/>
          </p:nvPr>
        </p:nvSpPr>
        <p:spPr/>
        <p:txBody>
          <a:bodyPr>
            <a:normAutofit/>
          </a:bodyPr>
          <a:lstStyle/>
          <a:p>
            <a:r>
              <a:rPr lang="en-US" sz="2400" b="1" dirty="0">
                <a:latin typeface="Times New Roman" panose="02020603050405020304" pitchFamily="18" charset="0"/>
                <a:cs typeface="Times New Roman" panose="02020603050405020304" pitchFamily="18" charset="0"/>
              </a:rPr>
              <a:t>CONTENT</a:t>
            </a:r>
            <a:endParaRPr lang="en-IN" sz="2400" b="1" dirty="0"/>
          </a:p>
        </p:txBody>
      </p:sp>
      <p:sp>
        <p:nvSpPr>
          <p:cNvPr id="3" name="Content Placeholder 2">
            <a:extLst>
              <a:ext uri="{FF2B5EF4-FFF2-40B4-BE49-F238E27FC236}">
                <a16:creationId xmlns="" xmlns:a16="http://schemas.microsoft.com/office/drawing/2014/main" id="{ACC458B1-5E6A-4163-9AC8-D0845B515CAC}"/>
              </a:ext>
            </a:extLst>
          </p:cNvPr>
          <p:cNvSpPr>
            <a:spLocks noGrp="1"/>
          </p:cNvSpPr>
          <p:nvPr>
            <p:ph idx="1"/>
          </p:nvPr>
        </p:nvSpPr>
        <p:spPr/>
        <p:txBody>
          <a:bodyPr>
            <a:normAutofit fontScale="70000" lnSpcReduction="20000"/>
          </a:bodyPr>
          <a:lstStyle/>
          <a:p>
            <a:pPr>
              <a:lnSpc>
                <a:spcPct val="150000"/>
              </a:lnSpc>
            </a:pPr>
            <a:r>
              <a:rPr lang="en-US" sz="3200" dirty="0">
                <a:latin typeface="Times New Roman" panose="02020603050405020304" pitchFamily="18" charset="0"/>
                <a:cs typeface="Times New Roman" panose="02020603050405020304" pitchFamily="18" charset="0"/>
              </a:rPr>
              <a:t>Introduction</a:t>
            </a:r>
          </a:p>
          <a:p>
            <a:pPr>
              <a:lnSpc>
                <a:spcPct val="150000"/>
              </a:lnSpc>
            </a:pPr>
            <a:r>
              <a:rPr lang="en-US" sz="3200" dirty="0">
                <a:latin typeface="Times New Roman" panose="02020603050405020304" pitchFamily="18" charset="0"/>
                <a:cs typeface="Times New Roman" panose="02020603050405020304" pitchFamily="18" charset="0"/>
              </a:rPr>
              <a:t>Abstract</a:t>
            </a:r>
          </a:p>
          <a:p>
            <a:pPr>
              <a:lnSpc>
                <a:spcPct val="150000"/>
              </a:lnSpc>
            </a:pPr>
            <a:r>
              <a:rPr lang="en-US" sz="3200" dirty="0">
                <a:latin typeface="Times New Roman" panose="02020603050405020304" pitchFamily="18" charset="0"/>
                <a:cs typeface="Times New Roman" panose="02020603050405020304" pitchFamily="18" charset="0"/>
              </a:rPr>
              <a:t>Existing survey</a:t>
            </a:r>
          </a:p>
          <a:p>
            <a:pPr>
              <a:lnSpc>
                <a:spcPct val="150000"/>
              </a:lnSpc>
            </a:pPr>
            <a:r>
              <a:rPr lang="en-US" sz="3200" dirty="0">
                <a:latin typeface="Times New Roman" panose="02020603050405020304" pitchFamily="18" charset="0"/>
                <a:cs typeface="Times New Roman" panose="02020603050405020304" pitchFamily="18" charset="0"/>
              </a:rPr>
              <a:t>Advantages </a:t>
            </a:r>
          </a:p>
          <a:p>
            <a:pPr>
              <a:lnSpc>
                <a:spcPct val="150000"/>
              </a:lnSpc>
            </a:pPr>
            <a:r>
              <a:rPr lang="en-US" sz="3200" dirty="0">
                <a:latin typeface="Times New Roman" panose="02020603050405020304" pitchFamily="18" charset="0"/>
                <a:cs typeface="Times New Roman" panose="02020603050405020304" pitchFamily="18" charset="0"/>
              </a:rPr>
              <a:t>Disadvantages</a:t>
            </a:r>
          </a:p>
          <a:p>
            <a:pPr>
              <a:lnSpc>
                <a:spcPct val="150000"/>
              </a:lnSpc>
            </a:pPr>
            <a:r>
              <a:rPr lang="en-US" sz="3200" dirty="0">
                <a:latin typeface="Times New Roman" panose="02020603050405020304" pitchFamily="18" charset="0"/>
                <a:cs typeface="Times New Roman" panose="02020603050405020304" pitchFamily="18" charset="0"/>
              </a:rPr>
              <a:t>Proposed work</a:t>
            </a:r>
          </a:p>
          <a:p>
            <a:pPr>
              <a:lnSpc>
                <a:spcPct val="150000"/>
              </a:lnSpc>
            </a:pPr>
            <a:r>
              <a:rPr lang="en-US" sz="3200" dirty="0">
                <a:latin typeface="Times New Roman" panose="02020603050405020304" pitchFamily="18" charset="0"/>
                <a:cs typeface="Times New Roman" panose="02020603050405020304" pitchFamily="18" charset="0"/>
              </a:rPr>
              <a:t>Modules</a:t>
            </a:r>
          </a:p>
          <a:p>
            <a:pPr>
              <a:lnSpc>
                <a:spcPct val="150000"/>
              </a:lnSpc>
            </a:pPr>
            <a:r>
              <a:rPr lang="en-IN" sz="3200" dirty="0">
                <a:latin typeface="Times New Roman" panose="02020603050405020304" pitchFamily="18" charset="0"/>
                <a:cs typeface="Times New Roman" panose="02020603050405020304" pitchFamily="18" charset="0"/>
              </a:rPr>
              <a:t>First module works </a:t>
            </a:r>
          </a:p>
          <a:p>
            <a:endParaRPr lang="en-IN" dirty="0"/>
          </a:p>
        </p:txBody>
      </p:sp>
    </p:spTree>
    <p:extLst>
      <p:ext uri="{BB962C8B-B14F-4D97-AF65-F5344CB8AC3E}">
        <p14:creationId xmlns="" xmlns:p14="http://schemas.microsoft.com/office/powerpoint/2010/main" val="113699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1143000"/>
          </a:xfrm>
        </p:spPr>
        <p:txBody>
          <a:bodyPr>
            <a:normAutofit/>
          </a:bodyPr>
          <a:lstStyle/>
          <a:p>
            <a:r>
              <a:rPr lang="en-IN" sz="2400" b="1" dirty="0">
                <a:latin typeface="Times New Roman" pitchFamily="18" charset="0"/>
                <a:cs typeface="Times New Roman" pitchFamily="18" charset="0"/>
              </a:rPr>
              <a:t>INTRODUCTION</a:t>
            </a:r>
          </a:p>
        </p:txBody>
      </p:sp>
      <p:sp>
        <p:nvSpPr>
          <p:cNvPr id="3" name="Content Placeholder 2"/>
          <p:cNvSpPr>
            <a:spLocks noGrp="1"/>
          </p:cNvSpPr>
          <p:nvPr>
            <p:ph idx="1"/>
          </p:nvPr>
        </p:nvSpPr>
        <p:spPr>
          <a:xfrm>
            <a:off x="457200" y="1447800"/>
            <a:ext cx="8229600" cy="4525963"/>
          </a:xfrm>
        </p:spPr>
        <p:txBody>
          <a:bodyPr>
            <a:normAutofit/>
          </a:bodyPr>
          <a:lstStyle/>
          <a:p>
            <a:pPr algn="just">
              <a:lnSpc>
                <a:spcPct val="160000"/>
              </a:lnSpc>
            </a:pPr>
            <a:r>
              <a:rPr lang="en-IN" sz="2000" dirty="0" smtClean="0">
                <a:latin typeface="Times New Roman" pitchFamily="18" charset="0"/>
                <a:cs typeface="Times New Roman" pitchFamily="18" charset="0"/>
              </a:rPr>
              <a:t>These days, machine learning, a field of study that gives computers to learn without being explicitly programmed, is playing a key role in the healthcare sector. </a:t>
            </a:r>
          </a:p>
          <a:p>
            <a:pPr algn="just">
              <a:lnSpc>
                <a:spcPct val="160000"/>
              </a:lnSpc>
            </a:pPr>
            <a:r>
              <a:rPr lang="en-IN" sz="2000" dirty="0" smtClean="0">
                <a:latin typeface="Times New Roman" pitchFamily="18" charset="0"/>
                <a:cs typeface="Times New Roman" pitchFamily="18" charset="0"/>
              </a:rPr>
              <a:t>Machine learning can deal with obscenely huge datasets, convert analysed data into clinical insights and help in the diagnosis of various ailments. </a:t>
            </a:r>
          </a:p>
          <a:p>
            <a:pPr algn="just">
              <a:lnSpc>
                <a:spcPct val="160000"/>
              </a:lnSpc>
            </a:pPr>
            <a:r>
              <a:rPr lang="en-IN" sz="2000" dirty="0" smtClean="0">
                <a:latin typeface="Times New Roman" pitchFamily="18" charset="0"/>
                <a:cs typeface="Times New Roman" pitchFamily="18" charset="0"/>
              </a:rPr>
              <a:t>Polycystic Ovary Syndrome (PCOS) is a medical condition which causes hormonal disorder in women in their childbearing years. PCOS occurs as a result of hormonal imbalances.</a:t>
            </a:r>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2258405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Times New Roman" pitchFamily="18" charset="0"/>
                <a:cs typeface="Times New Roman" pitchFamily="18" charset="0"/>
              </a:rPr>
              <a:t>CONT.,</a:t>
            </a:r>
          </a:p>
        </p:txBody>
      </p:sp>
      <p:sp>
        <p:nvSpPr>
          <p:cNvPr id="3" name="Content Placeholder 2"/>
          <p:cNvSpPr>
            <a:spLocks noGrp="1"/>
          </p:cNvSpPr>
          <p:nvPr>
            <p:ph idx="1"/>
          </p:nvPr>
        </p:nvSpPr>
        <p:spPr>
          <a:xfrm>
            <a:off x="457200" y="1600200"/>
            <a:ext cx="8229600" cy="4800600"/>
          </a:xfrm>
        </p:spPr>
        <p:txBody>
          <a:bodyPr>
            <a:noAutofit/>
          </a:bodyPr>
          <a:lstStyle/>
          <a:p>
            <a:pPr algn="just">
              <a:lnSpc>
                <a:spcPct val="150000"/>
              </a:lnSpc>
            </a:pPr>
            <a:r>
              <a:rPr lang="en-IN" sz="2000" dirty="0" smtClean="0">
                <a:latin typeface="Times New Roman" pitchFamily="18" charset="0"/>
                <a:cs typeface="Times New Roman" pitchFamily="18" charset="0"/>
              </a:rPr>
              <a:t>In this disorder, the ovaries develop small collections of fluids called follicles (cysts) and fail to release eggs, which is why women suffering from PCOS tend to have complications in conceiving.</a:t>
            </a:r>
          </a:p>
          <a:p>
            <a:pPr algn="just">
              <a:lnSpc>
                <a:spcPct val="150000"/>
              </a:lnSpc>
            </a:pPr>
            <a:r>
              <a:rPr lang="en-IN" sz="2000" dirty="0" smtClean="0">
                <a:latin typeface="Times New Roman" pitchFamily="18" charset="0"/>
                <a:cs typeface="Times New Roman" pitchFamily="18" charset="0"/>
              </a:rPr>
              <a:t>A lot of women have PCOS, but do not get diagnosed with it at an earlier stage. In a study, 69 to 70 percent of women did not have a pre-existing diagnosis.</a:t>
            </a:r>
          </a:p>
          <a:p>
            <a:pPr algn="just">
              <a:lnSpc>
                <a:spcPct val="150000"/>
              </a:lnSpc>
            </a:pPr>
            <a:r>
              <a:rPr lang="en-IN" sz="2000" dirty="0" smtClean="0">
                <a:latin typeface="Times New Roman" pitchFamily="18" charset="0"/>
                <a:cs typeface="Times New Roman" pitchFamily="18" charset="0"/>
              </a:rPr>
              <a:t>It is a very unpredictable condition as the cure is uncertain since there is no observable trend for this medical condition. </a:t>
            </a:r>
          </a:p>
          <a:p>
            <a:pPr algn="just">
              <a:lnSpc>
                <a:spcPct val="150000"/>
              </a:lnSpc>
            </a:pPr>
            <a:r>
              <a:rPr lang="en-IN" sz="2000" dirty="0" smtClean="0">
                <a:latin typeface="Times New Roman" pitchFamily="18" charset="0"/>
                <a:cs typeface="Times New Roman" pitchFamily="18" charset="0"/>
              </a:rPr>
              <a:t>The time and cost of taking innumerable medical tests and scanning is a burden for the patients and the doctors too.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400" b="1" dirty="0" smtClean="0">
                <a:latin typeface="Times New Roman" pitchFamily="18" charset="0"/>
                <a:cs typeface="Times New Roman" pitchFamily="18" charset="0"/>
              </a:rPr>
              <a:t>CONT</a:t>
            </a:r>
            <a:r>
              <a:rPr lang="en-US"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p:txBody>
      </p:sp>
      <p:sp>
        <p:nvSpPr>
          <p:cNvPr id="3" name="Content Placeholder 2"/>
          <p:cNvSpPr>
            <a:spLocks noGrp="1"/>
          </p:cNvSpPr>
          <p:nvPr>
            <p:ph idx="1"/>
          </p:nvPr>
        </p:nvSpPr>
        <p:spPr>
          <a:xfrm>
            <a:off x="609600" y="914400"/>
            <a:ext cx="8229600" cy="5715000"/>
          </a:xfrm>
        </p:spPr>
        <p:txBody>
          <a:bodyPr>
            <a:noAutofit/>
          </a:bodyPr>
          <a:lstStyle/>
          <a:p>
            <a:pPr algn="just">
              <a:lnSpc>
                <a:spcPct val="160000"/>
              </a:lnSpc>
            </a:pPr>
            <a:r>
              <a:rPr lang="en-IN" sz="2000" dirty="0" smtClean="0">
                <a:latin typeface="Times New Roman" pitchFamily="18" charset="0"/>
                <a:cs typeface="Times New Roman" pitchFamily="18" charset="0"/>
              </a:rPr>
              <a:t>Common symptoms include irregular periods, excessive androgen levels (male hormones), polycystic ovaries. </a:t>
            </a:r>
          </a:p>
          <a:p>
            <a:pPr algn="just">
              <a:lnSpc>
                <a:spcPct val="160000"/>
              </a:lnSpc>
            </a:pPr>
            <a:r>
              <a:rPr lang="en-IN" sz="2000" dirty="0" smtClean="0">
                <a:latin typeface="Times New Roman" pitchFamily="18" charset="0"/>
                <a:cs typeface="Times New Roman" pitchFamily="18" charset="0"/>
              </a:rPr>
              <a:t>Hence, parameters such as Follicle-Stimulating Hormone (FSH), Luteinizing Hormone (LH), Human Chorionic </a:t>
            </a:r>
            <a:r>
              <a:rPr lang="en-IN" sz="2000" dirty="0" err="1" smtClean="0">
                <a:latin typeface="Times New Roman" pitchFamily="18" charset="0"/>
                <a:cs typeface="Times New Roman" pitchFamily="18" charset="0"/>
              </a:rPr>
              <a:t>Gonadotropin</a:t>
            </a:r>
            <a:r>
              <a:rPr lang="en-IN" sz="2000" dirty="0" smtClean="0">
                <a:latin typeface="Times New Roman" pitchFamily="18" charset="0"/>
                <a:cs typeface="Times New Roman" pitchFamily="18" charset="0"/>
              </a:rPr>
              <a:t> (HCG), number of follicles, Thyroid Stimulating Hormone (TSH), Age, cycle length, cycle regularity, etc. are taken into account to formulate the feature vector for our machine learning models. </a:t>
            </a:r>
          </a:p>
          <a:p>
            <a:pPr algn="just">
              <a:lnSpc>
                <a:spcPct val="160000"/>
              </a:lnSpc>
            </a:pPr>
            <a:r>
              <a:rPr lang="en-IN" sz="2000" dirty="0" smtClean="0">
                <a:latin typeface="Times New Roman" pitchFamily="18" charset="0"/>
                <a:cs typeface="Times New Roman" pitchFamily="18" charset="0"/>
              </a:rPr>
              <a:t>Early detection can help make necessary lifestyle changes beforehand and hence reduce risks of the condition as women with PCOS are three times more likely to undergo miscarriages in early stages of pregnancy, suffer from infertility and in rare cases, gynaecological cancer.</a:t>
            </a:r>
            <a:endParaRPr lang="en-US" sz="19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Times New Roman" pitchFamily="18" charset="0"/>
                <a:cs typeface="Times New Roman" pitchFamily="18" charset="0"/>
              </a:rPr>
              <a:t>ABSTRACT</a:t>
            </a:r>
            <a:endParaRPr lang="en-IN" sz="2400" b="1" dirty="0">
              <a:latin typeface="Times New Roman" pitchFamily="18" charset="0"/>
              <a:cs typeface="Times New Roman" pitchFamily="18" charset="0"/>
            </a:endParaRPr>
          </a:p>
        </p:txBody>
      </p:sp>
      <p:sp>
        <p:nvSpPr>
          <p:cNvPr id="4" name="Content Placeholder 3">
            <a:extLst>
              <a:ext uri="{FF2B5EF4-FFF2-40B4-BE49-F238E27FC236}">
                <a16:creationId xmlns="" xmlns:a16="http://schemas.microsoft.com/office/drawing/2014/main" id="{E86BAAD8-5518-40FD-8C00-F5244ACA7DE1}"/>
              </a:ext>
            </a:extLst>
          </p:cNvPr>
          <p:cNvSpPr>
            <a:spLocks noGrp="1"/>
          </p:cNvSpPr>
          <p:nvPr>
            <p:ph idx="1"/>
          </p:nvPr>
        </p:nvSpPr>
        <p:spPr>
          <a:xfrm>
            <a:off x="457200" y="1371600"/>
            <a:ext cx="8229600" cy="5257800"/>
          </a:xfrm>
        </p:spPr>
        <p:txBody>
          <a:bodyPr>
            <a:noAutofit/>
          </a:bodyPr>
          <a:lstStyle/>
          <a:p>
            <a:pPr algn="just">
              <a:lnSpc>
                <a:spcPct val="150000"/>
              </a:lnSpc>
            </a:pPr>
            <a:r>
              <a:rPr lang="en-IN" sz="2000" dirty="0" smtClean="0">
                <a:latin typeface="Times New Roman" pitchFamily="18" charset="0"/>
                <a:cs typeface="Times New Roman" pitchFamily="18" charset="0"/>
              </a:rPr>
              <a:t>Polycystic Ovary Syndrome (PCOS) is a medical condition which causes hormonal disorder in women in their childbearing years. The hormonal imbalance leads to a delayed or even absent menstrual cycle. </a:t>
            </a:r>
          </a:p>
          <a:p>
            <a:pPr algn="just">
              <a:lnSpc>
                <a:spcPct val="150000"/>
              </a:lnSpc>
            </a:pPr>
            <a:r>
              <a:rPr lang="en-IN" sz="2000" dirty="0" smtClean="0">
                <a:latin typeface="Times New Roman" pitchFamily="18" charset="0"/>
                <a:cs typeface="Times New Roman" pitchFamily="18" charset="0"/>
              </a:rPr>
              <a:t>Women with PCOS majorly suffer from excessive weight gain, facial hair growth, acne, hair loss, skin darkening and irregular periods leading to infertility in rare cases. </a:t>
            </a:r>
          </a:p>
          <a:p>
            <a:pPr algn="just">
              <a:lnSpc>
                <a:spcPct val="150000"/>
              </a:lnSpc>
            </a:pPr>
            <a:r>
              <a:rPr lang="en-IN" sz="2000" dirty="0" smtClean="0">
                <a:latin typeface="Times New Roman" pitchFamily="18" charset="0"/>
                <a:cs typeface="Times New Roman" pitchFamily="18" charset="0"/>
              </a:rPr>
              <a:t>The existing methodologies and treatments are insufficient for early-stage detection and prediction. </a:t>
            </a:r>
          </a:p>
          <a:p>
            <a:pPr algn="just">
              <a:lnSpc>
                <a:spcPct val="150000"/>
              </a:lnSpc>
            </a:pPr>
            <a:r>
              <a:rPr lang="en-IN" sz="2000" dirty="0" smtClean="0">
                <a:latin typeface="Times New Roman" pitchFamily="18" charset="0"/>
                <a:cs typeface="Times New Roman" pitchFamily="18" charset="0"/>
              </a:rPr>
              <a:t>To deal with this problem, we propose a system which can help in early detection and prediction of PCOS treatment from an optimal and minimal set of parameters. </a:t>
            </a:r>
            <a:endParaRPr lang="en-IN" sz="20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2021420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2400" b="1" dirty="0" smtClean="0">
                <a:latin typeface="Times New Roman" pitchFamily="18" charset="0"/>
                <a:cs typeface="Times New Roman" pitchFamily="18" charset="0"/>
              </a:rPr>
              <a:t>CONT.,</a:t>
            </a:r>
            <a:endParaRPr lang="en-IN" sz="2400" b="1" dirty="0">
              <a:latin typeface="Times New Roman" pitchFamily="18" charset="0"/>
              <a:cs typeface="Times New Roman" pitchFamily="18" charset="0"/>
            </a:endParaRPr>
          </a:p>
        </p:txBody>
      </p:sp>
      <p:sp>
        <p:nvSpPr>
          <p:cNvPr id="4" name="Content Placeholder 3"/>
          <p:cNvSpPr>
            <a:spLocks noGrp="1"/>
          </p:cNvSpPr>
          <p:nvPr>
            <p:ph idx="1"/>
          </p:nvPr>
        </p:nvSpPr>
        <p:spPr>
          <a:xfrm>
            <a:off x="457200" y="1600200"/>
            <a:ext cx="8229600" cy="4800600"/>
          </a:xfrm>
        </p:spPr>
        <p:txBody>
          <a:bodyPr>
            <a:noAutofit/>
          </a:bodyPr>
          <a:lstStyle/>
          <a:p>
            <a:pPr algn="just">
              <a:lnSpc>
                <a:spcPct val="150000"/>
              </a:lnSpc>
            </a:pPr>
            <a:r>
              <a:rPr lang="en-IN" sz="2000" dirty="0" smtClean="0">
                <a:latin typeface="Times New Roman" pitchFamily="18" charset="0"/>
                <a:cs typeface="Times New Roman" pitchFamily="18" charset="0"/>
              </a:rPr>
              <a:t>To detect whether a woman is suffering from PCOS, 5 different machine learning classifiers like Random Forest, SVM, Logistic Regression, Gaussian Naïve </a:t>
            </a:r>
            <a:r>
              <a:rPr lang="en-IN" sz="2000" dirty="0" err="1" smtClean="0">
                <a:latin typeface="Times New Roman" pitchFamily="18" charset="0"/>
                <a:cs typeface="Times New Roman" pitchFamily="18" charset="0"/>
              </a:rPr>
              <a:t>Bayes</a:t>
            </a:r>
            <a:r>
              <a:rPr lang="en-IN" sz="2000" dirty="0" smtClean="0">
                <a:latin typeface="Times New Roman" pitchFamily="18" charset="0"/>
                <a:cs typeface="Times New Roman" pitchFamily="18" charset="0"/>
              </a:rPr>
              <a:t>, K Neighbours have been used. </a:t>
            </a:r>
          </a:p>
          <a:p>
            <a:pPr algn="just">
              <a:lnSpc>
                <a:spcPct val="150000"/>
              </a:lnSpc>
            </a:pPr>
            <a:r>
              <a:rPr lang="en-IN" sz="2000" dirty="0" smtClean="0">
                <a:latin typeface="Times New Roman" pitchFamily="18" charset="0"/>
                <a:cs typeface="Times New Roman" pitchFamily="18" charset="0"/>
              </a:rPr>
              <a:t>Out of the 41 features from the dataset, top 30 features were identified using CHI SQUARE method and used in the feature vector. </a:t>
            </a:r>
          </a:p>
          <a:p>
            <a:pPr algn="just">
              <a:lnSpc>
                <a:spcPct val="150000"/>
              </a:lnSpc>
            </a:pPr>
            <a:r>
              <a:rPr lang="en-IN" sz="2000" dirty="0" smtClean="0">
                <a:latin typeface="Times New Roman" pitchFamily="18" charset="0"/>
                <a:cs typeface="Times New Roman" pitchFamily="18" charset="0"/>
              </a:rPr>
              <a:t>We also compared the results of each classifier and it has been observed that the accuracy of the Random Forest Classifier is the highest and the most reliable. </a:t>
            </a:r>
          </a:p>
          <a:p>
            <a:pPr algn="just">
              <a:lnSpc>
                <a:spcPct val="150000"/>
              </a:lnSpc>
            </a:pPr>
            <a:r>
              <a:rPr lang="en-IN" sz="2000" dirty="0" smtClean="0">
                <a:latin typeface="Times New Roman" pitchFamily="18" charset="0"/>
                <a:cs typeface="Times New Roman" pitchFamily="18" charset="0"/>
              </a:rPr>
              <a:t>The dataset used for training and testing is available on KAGGLE and owned by </a:t>
            </a:r>
            <a:r>
              <a:rPr lang="en-IN" sz="2000" dirty="0" err="1" smtClean="0">
                <a:latin typeface="Times New Roman" pitchFamily="18" charset="0"/>
                <a:cs typeface="Times New Roman" pitchFamily="18" charset="0"/>
              </a:rPr>
              <a:t>Prasoon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Kottarathil</a:t>
            </a:r>
            <a:r>
              <a:rPr lang="en-IN" sz="2000" dirty="0" smtClean="0">
                <a:latin typeface="Times New Roman" pitchFamily="18" charset="0"/>
                <a:cs typeface="Times New Roman" pitchFamily="18" charset="0"/>
              </a:rPr>
              <a:t>.</a:t>
            </a:r>
            <a:endParaRPr lang="en-IN" sz="2000" b="1"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extLst>
      <p:ext uri="{BB962C8B-B14F-4D97-AF65-F5344CB8AC3E}">
        <p14:creationId xmlns="" xmlns:p14="http://schemas.microsoft.com/office/powerpoint/2010/main" val="835853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normAutofit/>
          </a:bodyPr>
          <a:lstStyle/>
          <a:p>
            <a:r>
              <a:rPr lang="en-US" sz="2400" b="1" dirty="0" smtClean="0">
                <a:latin typeface="Times New Roman" pitchFamily="18" charset="0"/>
                <a:cs typeface="Times New Roman" pitchFamily="18" charset="0"/>
              </a:rPr>
              <a:t>EXISTING SURVEY</a:t>
            </a:r>
            <a:endParaRPr lang="en-US" sz="2400" b="1"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152400" y="960120"/>
          <a:ext cx="8686798" cy="5669280"/>
        </p:xfrm>
        <a:graphic>
          <a:graphicData uri="http://schemas.openxmlformats.org/drawingml/2006/table">
            <a:tbl>
              <a:tblPr firstRow="1" bandRow="1">
                <a:tableStyleId>{5940675A-B579-460E-94D1-54222C63F5DA}</a:tableStyleId>
              </a:tblPr>
              <a:tblGrid>
                <a:gridCol w="1472338"/>
                <a:gridCol w="1194662"/>
                <a:gridCol w="1905000"/>
                <a:gridCol w="2133600"/>
                <a:gridCol w="1981198"/>
              </a:tblGrid>
              <a:tr h="609600">
                <a:tc>
                  <a:txBody>
                    <a:bodyPr/>
                    <a:lstStyle/>
                    <a:p>
                      <a:r>
                        <a:rPr lang="en-US" sz="1800" dirty="0" smtClean="0">
                          <a:latin typeface="Times New Roman" pitchFamily="18" charset="0"/>
                          <a:cs typeface="Times New Roman" pitchFamily="18" charset="0"/>
                        </a:rPr>
                        <a:t>Author</a:t>
                      </a:r>
                      <a:r>
                        <a:rPr lang="en-US" sz="1800" baseline="0" dirty="0" smtClean="0">
                          <a:latin typeface="Times New Roman" pitchFamily="18" charset="0"/>
                          <a:cs typeface="Times New Roman" pitchFamily="18" charset="0"/>
                        </a:rPr>
                        <a:t> Name</a:t>
                      </a:r>
                      <a:endParaRPr lang="en-US" sz="1800" dirty="0">
                        <a:latin typeface="Times New Roman" pitchFamily="18" charset="0"/>
                        <a:cs typeface="Times New Roman" pitchFamily="18" charset="0"/>
                      </a:endParaRPr>
                    </a:p>
                  </a:txBody>
                  <a:tcPr/>
                </a:tc>
                <a:tc>
                  <a:txBody>
                    <a:bodyPr/>
                    <a:lstStyle/>
                    <a:p>
                      <a:r>
                        <a:rPr lang="en-US" sz="1800" dirty="0" smtClean="0">
                          <a:latin typeface="Times New Roman" pitchFamily="18" charset="0"/>
                          <a:cs typeface="Times New Roman" pitchFamily="18" charset="0"/>
                        </a:rPr>
                        <a:t>Project</a:t>
                      </a:r>
                      <a:r>
                        <a:rPr lang="en-US" sz="1800" baseline="0" dirty="0" smtClean="0">
                          <a:latin typeface="Times New Roman" pitchFamily="18" charset="0"/>
                          <a:cs typeface="Times New Roman" pitchFamily="18" charset="0"/>
                        </a:rPr>
                        <a:t> Title</a:t>
                      </a:r>
                      <a:endParaRPr lang="en-US" sz="1800" dirty="0">
                        <a:latin typeface="Times New Roman" pitchFamily="18" charset="0"/>
                        <a:cs typeface="Times New Roman" pitchFamily="18" charset="0"/>
                      </a:endParaRPr>
                    </a:p>
                  </a:txBody>
                  <a:tcPr/>
                </a:tc>
                <a:tc>
                  <a:txBody>
                    <a:bodyPr/>
                    <a:lstStyle/>
                    <a:p>
                      <a:r>
                        <a:rPr lang="en-US" sz="1800" dirty="0" smtClean="0">
                          <a:latin typeface="Times New Roman" pitchFamily="18" charset="0"/>
                          <a:cs typeface="Times New Roman" pitchFamily="18" charset="0"/>
                        </a:rPr>
                        <a:t>Data Set /</a:t>
                      </a:r>
                      <a:r>
                        <a:rPr lang="en-US" sz="1800" baseline="0" dirty="0" smtClean="0">
                          <a:latin typeface="Times New Roman" pitchFamily="18" charset="0"/>
                          <a:cs typeface="Times New Roman" pitchFamily="18" charset="0"/>
                        </a:rPr>
                        <a:t> Algorithms</a:t>
                      </a:r>
                      <a:endParaRPr lang="en-US" sz="1800" dirty="0">
                        <a:latin typeface="Times New Roman" pitchFamily="18" charset="0"/>
                        <a:cs typeface="Times New Roman" pitchFamily="18" charset="0"/>
                      </a:endParaRPr>
                    </a:p>
                  </a:txBody>
                  <a:tcPr/>
                </a:tc>
                <a:tc>
                  <a:txBody>
                    <a:bodyPr/>
                    <a:lstStyle/>
                    <a:p>
                      <a:r>
                        <a:rPr lang="en-US" sz="1800" b="0" dirty="0" smtClean="0">
                          <a:latin typeface="Times New Roman" pitchFamily="18" charset="0"/>
                          <a:cs typeface="Times New Roman" pitchFamily="18" charset="0"/>
                        </a:rPr>
                        <a:t>Advantages</a:t>
                      </a:r>
                      <a:endParaRPr lang="en-US" sz="1800" b="0" dirty="0">
                        <a:latin typeface="Times New Roman" pitchFamily="18" charset="0"/>
                        <a:cs typeface="Times New Roman" pitchFamily="18" charset="0"/>
                      </a:endParaRPr>
                    </a:p>
                  </a:txBody>
                  <a:tcPr/>
                </a:tc>
                <a:tc>
                  <a:txBody>
                    <a:bodyPr/>
                    <a:lstStyle/>
                    <a:p>
                      <a:r>
                        <a:rPr lang="en-US" sz="1800" dirty="0" smtClean="0">
                          <a:latin typeface="Times New Roman" pitchFamily="18" charset="0"/>
                          <a:cs typeface="Times New Roman" pitchFamily="18" charset="0"/>
                        </a:rPr>
                        <a:t>Disadvantages</a:t>
                      </a:r>
                      <a:endParaRPr lang="en-US" sz="1800" dirty="0">
                        <a:latin typeface="Times New Roman" pitchFamily="18" charset="0"/>
                        <a:cs typeface="Times New Roman" pitchFamily="18" charset="0"/>
                      </a:endParaRPr>
                    </a:p>
                  </a:txBody>
                  <a:tcPr/>
                </a:tc>
              </a:tr>
              <a:tr h="3733800">
                <a:tc>
                  <a:txBody>
                    <a:bodyPr/>
                    <a:lstStyle/>
                    <a:p>
                      <a:pPr algn="just">
                        <a:lnSpc>
                          <a:spcPct val="150000"/>
                        </a:lnSpc>
                      </a:pPr>
                      <a:r>
                        <a:rPr lang="en-IN" sz="1800" dirty="0" err="1" smtClean="0">
                          <a:latin typeface="Times New Roman" pitchFamily="18" charset="0"/>
                          <a:cs typeface="Times New Roman" pitchFamily="18" charset="0"/>
                        </a:rPr>
                        <a:t>Ekramzadeh</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Hajivandi</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Noroozi</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Mostafavi</a:t>
                      </a:r>
                      <a:r>
                        <a:rPr lang="en-IN" sz="1800" dirty="0" smtClean="0">
                          <a:latin typeface="Times New Roman" pitchFamily="18" charset="0"/>
                          <a:cs typeface="Times New Roman" pitchFamily="18" charset="0"/>
                        </a:rPr>
                        <a:t> F.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Psychological experiences of adolescent girls with polycystic ovary syndrome: a qualitative study</a:t>
                      </a:r>
                      <a:endParaRPr lang="en-US" sz="1800" kern="1200" baseline="0" dirty="0" smtClean="0">
                        <a:solidFill>
                          <a:schemeClr val="tx1"/>
                        </a:solidFill>
                        <a:latin typeface="Times New Roman" pitchFamily="18" charset="0"/>
                        <a:ea typeface="+mn-ea"/>
                        <a:cs typeface="Times New Roman" pitchFamily="18" charset="0"/>
                      </a:endParaRPr>
                    </a:p>
                  </a:txBody>
                  <a:tcPr/>
                </a:tc>
                <a:tc>
                  <a:txBody>
                    <a:bodyPr/>
                    <a:lstStyle/>
                    <a:p>
                      <a:pPr algn="just">
                        <a:lnSpc>
                          <a:spcPct val="150000"/>
                        </a:lnSpc>
                      </a:pPr>
                      <a:r>
                        <a:rPr lang="en-IN" sz="1800" b="0" i="0" kern="1200" dirty="0" smtClean="0">
                          <a:solidFill>
                            <a:schemeClr val="tx1"/>
                          </a:solidFill>
                          <a:latin typeface="Times New Roman" pitchFamily="18" charset="0"/>
                          <a:ea typeface="+mn-ea"/>
                          <a:cs typeface="Times New Roman" pitchFamily="18" charset="0"/>
                        </a:rPr>
                        <a:t>focus group discussions FGDs,</a:t>
                      </a:r>
                    </a:p>
                    <a:p>
                      <a:pPr algn="just">
                        <a:lnSpc>
                          <a:spcPct val="150000"/>
                        </a:lnSpc>
                      </a:pP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b="0" i="0" kern="1200" dirty="0" smtClean="0">
                          <a:solidFill>
                            <a:schemeClr val="tx1"/>
                          </a:solidFill>
                          <a:latin typeface="Times New Roman" pitchFamily="18" charset="0"/>
                          <a:ea typeface="+mn-ea"/>
                          <a:cs typeface="Times New Roman" pitchFamily="18" charset="0"/>
                        </a:rPr>
                        <a:t> A relationship between irregular cycles and impaired psychological performance in women suffering from PCOS.</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b="0" i="0" kern="1200" dirty="0" smtClean="0">
                          <a:solidFill>
                            <a:schemeClr val="tx1"/>
                          </a:solidFill>
                          <a:latin typeface="Times New Roman" pitchFamily="18" charset="0"/>
                          <a:ea typeface="+mn-ea"/>
                          <a:cs typeface="Times New Roman" pitchFamily="18" charset="0"/>
                        </a:rPr>
                        <a:t>Adolescents with PCOS experience several problems influencing their psychological health that probably lead to psychological distress and impaired emotional well-being.</a:t>
                      </a:r>
                      <a:endParaRPr lang="en-US" sz="18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4294967295"/>
          </p:nvPr>
        </p:nvGraphicFramePr>
        <p:xfrm>
          <a:off x="533400" y="685800"/>
          <a:ext cx="8229600" cy="5669280"/>
        </p:xfrm>
        <a:graphic>
          <a:graphicData uri="http://schemas.openxmlformats.org/drawingml/2006/table">
            <a:tbl>
              <a:tblPr firstRow="1" bandRow="1">
                <a:tableStyleId>{5940675A-B579-460E-94D1-54222C63F5DA}</a:tableStyleId>
              </a:tblPr>
              <a:tblGrid>
                <a:gridCol w="1645920"/>
                <a:gridCol w="1645920"/>
                <a:gridCol w="1645920"/>
                <a:gridCol w="1645920"/>
                <a:gridCol w="1645920"/>
              </a:tblGrid>
              <a:tr h="370840">
                <a:tc>
                  <a:txBody>
                    <a:bodyPr/>
                    <a:lstStyle/>
                    <a:p>
                      <a:r>
                        <a:rPr lang="en-US" b="0" dirty="0" smtClean="0">
                          <a:latin typeface="Times New Roman" pitchFamily="18" charset="0"/>
                          <a:cs typeface="Times New Roman" pitchFamily="18" charset="0"/>
                        </a:rPr>
                        <a:t>Author name</a:t>
                      </a:r>
                      <a:endParaRPr lang="en-US" b="0" dirty="0">
                        <a:latin typeface="Times New Roman" pitchFamily="18" charset="0"/>
                        <a:cs typeface="Times New Roman" pitchFamily="18" charset="0"/>
                      </a:endParaRPr>
                    </a:p>
                  </a:txBody>
                  <a:tcPr/>
                </a:tc>
                <a:tc>
                  <a:txBody>
                    <a:bodyPr/>
                    <a:lstStyle/>
                    <a:p>
                      <a:r>
                        <a:rPr lang="en-US" sz="1800" b="0" kern="1200" baseline="0" dirty="0" smtClean="0">
                          <a:solidFill>
                            <a:schemeClr val="tx1"/>
                          </a:solidFill>
                          <a:latin typeface="Times New Roman" pitchFamily="18" charset="0"/>
                          <a:ea typeface="+mn-ea"/>
                          <a:cs typeface="Times New Roman" pitchFamily="18" charset="0"/>
                        </a:rPr>
                        <a:t>Project Title</a:t>
                      </a:r>
                    </a:p>
                  </a:txBody>
                  <a:tcPr/>
                </a:tc>
                <a:tc>
                  <a:txBody>
                    <a:bodyPr/>
                    <a:lstStyle/>
                    <a:p>
                      <a:r>
                        <a:rPr lang="en-US" sz="1800" kern="1200" baseline="0" dirty="0" smtClean="0">
                          <a:solidFill>
                            <a:schemeClr val="tx1"/>
                          </a:solidFill>
                          <a:latin typeface="Times New Roman" pitchFamily="18" charset="0"/>
                          <a:ea typeface="+mn-ea"/>
                          <a:cs typeface="Times New Roman" pitchFamily="18" charset="0"/>
                        </a:rPr>
                        <a:t>Data set/ Algorithm</a:t>
                      </a:r>
                    </a:p>
                  </a:txBody>
                  <a:tcPr/>
                </a:tc>
                <a:tc>
                  <a:txBody>
                    <a:bodyPr/>
                    <a:lstStyle/>
                    <a:p>
                      <a:r>
                        <a:rPr lang="en-US" dirty="0" smtClean="0">
                          <a:latin typeface="Times New Roman" pitchFamily="18" charset="0"/>
                          <a:cs typeface="Times New Roman" pitchFamily="18" charset="0"/>
                        </a:rPr>
                        <a:t>Advantages</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Disadvantages</a:t>
                      </a:r>
                    </a:p>
                  </a:txBody>
                  <a:tcPr/>
                </a:tc>
              </a:tr>
              <a:tr h="2682240">
                <a:tc>
                  <a:txBody>
                    <a:bodyPr/>
                    <a:lstStyle/>
                    <a:p>
                      <a:pPr algn="just">
                        <a:lnSpc>
                          <a:spcPct val="150000"/>
                        </a:lnSpc>
                      </a:pPr>
                      <a:r>
                        <a:rPr lang="en-IN" sz="1800" dirty="0" err="1" smtClean="0">
                          <a:latin typeface="Times New Roman" pitchFamily="18" charset="0"/>
                          <a:cs typeface="Times New Roman" pitchFamily="18" charset="0"/>
                        </a:rPr>
                        <a:t>Naqvi</a:t>
                      </a:r>
                      <a:r>
                        <a:rPr lang="en-IN" sz="1800" dirty="0" smtClean="0">
                          <a:latin typeface="Times New Roman" pitchFamily="18" charset="0"/>
                          <a:cs typeface="Times New Roman" pitchFamily="18" charset="0"/>
                        </a:rPr>
                        <a:t> SMAS, </a:t>
                      </a:r>
                      <a:r>
                        <a:rPr lang="en-IN" sz="1800" dirty="0" err="1" smtClean="0">
                          <a:latin typeface="Times New Roman" pitchFamily="18" charset="0"/>
                          <a:cs typeface="Times New Roman" pitchFamily="18" charset="0"/>
                        </a:rPr>
                        <a:t>Bhattarai</a:t>
                      </a:r>
                      <a:r>
                        <a:rPr lang="en-IN" sz="1800" dirty="0" smtClean="0">
                          <a:latin typeface="Times New Roman" pitchFamily="18" charset="0"/>
                          <a:cs typeface="Times New Roman" pitchFamily="18" charset="0"/>
                        </a:rPr>
                        <a:t> JB, </a:t>
                      </a:r>
                      <a:r>
                        <a:rPr lang="en-IN" sz="1800" dirty="0" err="1" smtClean="0">
                          <a:latin typeface="Times New Roman" pitchFamily="18" charset="0"/>
                          <a:cs typeface="Times New Roman" pitchFamily="18" charset="0"/>
                        </a:rPr>
                        <a:t>Hui</a:t>
                      </a:r>
                      <a:r>
                        <a:rPr lang="en-IN" sz="1800" dirty="0" smtClean="0">
                          <a:latin typeface="Times New Roman" pitchFamily="18" charset="0"/>
                          <a:cs typeface="Times New Roman" pitchFamily="18" charset="0"/>
                        </a:rPr>
                        <a:t> L, Wang XW.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Polycystic ovarian syndrome and female infertility</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insulin resistance (IR) ,FSH</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Obesity is an independent factor which exacerbates infertility in PCOS, reduces the efficacy of infertility treatment and provokes a greater risk of miscarriage.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Infertility is considered as the devastating issue for the women of reproductive age group and it may be due to numerous reasons</a:t>
                      </a:r>
                      <a:endParaRPr lang="en-US" sz="1800" dirty="0">
                        <a:latin typeface="Times New Roman" pitchFamily="18" charset="0"/>
                        <a:cs typeface="Times New Roman" pitchFamily="18" charset="0"/>
                      </a:endParaRPr>
                    </a:p>
                  </a:txBody>
                  <a:tcPr/>
                </a:tc>
              </a:tr>
            </a:tbl>
          </a:graphicData>
        </a:graphic>
      </p:graphicFrame>
    </p:spTree>
    <p:extLst>
      <p:ext uri="{BB962C8B-B14F-4D97-AF65-F5344CB8AC3E}">
        <p14:creationId xmlns="" xmlns:p14="http://schemas.microsoft.com/office/powerpoint/2010/main" val="12339754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t/>
            </a:r>
            <a:br>
              <a:rPr lang="en-US" sz="2400" dirty="0"/>
            </a:br>
            <a:endParaRPr lang="en-IN" sz="2400" b="1" dirty="0">
              <a:latin typeface="Times New Roman" pitchFamily="18" charset="0"/>
              <a:cs typeface="Times New Roman" pitchFamily="18" charset="0"/>
            </a:endParaRPr>
          </a:p>
        </p:txBody>
      </p:sp>
      <p:graphicFrame>
        <p:nvGraphicFramePr>
          <p:cNvPr id="5" name="Content Placeholder 4"/>
          <p:cNvGraphicFramePr>
            <a:graphicFrameLocks noGrp="1"/>
          </p:cNvGraphicFramePr>
          <p:nvPr>
            <p:ph idx="1"/>
          </p:nvPr>
        </p:nvGraphicFramePr>
        <p:xfrm>
          <a:off x="457200" y="228600"/>
          <a:ext cx="8305800" cy="5423382"/>
        </p:xfrm>
        <a:graphic>
          <a:graphicData uri="http://schemas.openxmlformats.org/drawingml/2006/table">
            <a:tbl>
              <a:tblPr firstRow="1" bandRow="1">
                <a:tableStyleId>{5940675A-B579-460E-94D1-54222C63F5DA}</a:tableStyleId>
              </a:tblPr>
              <a:tblGrid>
                <a:gridCol w="1661160"/>
                <a:gridCol w="1661160"/>
                <a:gridCol w="1661160"/>
                <a:gridCol w="1661160"/>
                <a:gridCol w="1661160"/>
              </a:tblGrid>
              <a:tr h="805662">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Author name</a:t>
                      </a:r>
                      <a:endParaRPr lang="en-US"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Project Title</a:t>
                      </a:r>
                      <a:endParaRPr lang="en-US"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Data</a:t>
                      </a:r>
                      <a:r>
                        <a:rPr lang="en-US" sz="1800" baseline="0" dirty="0" smtClean="0">
                          <a:latin typeface="Times New Roman" pitchFamily="18" charset="0"/>
                          <a:cs typeface="Times New Roman" pitchFamily="18" charset="0"/>
                        </a:rPr>
                        <a:t> set/Algorithm</a:t>
                      </a:r>
                      <a:endParaRPr lang="en-US"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Advantages</a:t>
                      </a:r>
                      <a:endParaRPr lang="en-US"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Disadvantages</a:t>
                      </a:r>
                      <a:endParaRPr lang="en-US" sz="1800" dirty="0">
                        <a:latin typeface="Times New Roman" pitchFamily="18" charset="0"/>
                        <a:cs typeface="Times New Roman" pitchFamily="18" charset="0"/>
                      </a:endParaRPr>
                    </a:p>
                  </a:txBody>
                  <a:tcPr/>
                </a:tc>
              </a:tr>
              <a:tr h="2547138">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800" dirty="0" smtClean="0">
                          <a:latin typeface="Times New Roman" pitchFamily="18" charset="0"/>
                          <a:cs typeface="Times New Roman" pitchFamily="18" charset="0"/>
                        </a:rPr>
                        <a:t>Franks S. </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Polycystic ovary syndrome</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European Society of Human Reproduction and Embryology (ESHRE) ,CDC</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They may be used as a type of birth control and to treat symptoms of menopause, menstrual disorders, osteoporosis, and other conditions.</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These problems are often caused by atherosclerosis and occur when fat and cholesterol are built up in blood vessel (artery) walls. </a:t>
                      </a:r>
                      <a:endParaRPr lang="en-US" sz="1800" dirty="0">
                        <a:latin typeface="Times New Roman" pitchFamily="18" charset="0"/>
                        <a:cs typeface="Times New Roman" pitchFamily="18" charset="0"/>
                      </a:endParaRPr>
                    </a:p>
                  </a:txBody>
                  <a:tcPr/>
                </a:tc>
              </a:tr>
            </a:tbl>
          </a:graphicData>
        </a:graphic>
      </p:graphicFrame>
    </p:spTree>
    <p:extLst>
      <p:ext uri="{BB962C8B-B14F-4D97-AF65-F5344CB8AC3E}">
        <p14:creationId xmlns="" xmlns:p14="http://schemas.microsoft.com/office/powerpoint/2010/main" val="1891329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4294967295"/>
          </p:nvPr>
        </p:nvGraphicFramePr>
        <p:xfrm>
          <a:off x="457200" y="393010"/>
          <a:ext cx="8229600" cy="5550589"/>
        </p:xfrm>
        <a:graphic>
          <a:graphicData uri="http://schemas.openxmlformats.org/drawingml/2006/table">
            <a:tbl>
              <a:tblPr firstRow="1" bandRow="1">
                <a:tableStyleId>{5940675A-B579-460E-94D1-54222C63F5DA}</a:tableStyleId>
              </a:tblPr>
              <a:tblGrid>
                <a:gridCol w="1645920"/>
                <a:gridCol w="1645920"/>
                <a:gridCol w="1645920"/>
                <a:gridCol w="1645920"/>
                <a:gridCol w="1645920"/>
              </a:tblGrid>
              <a:tr h="863231">
                <a:tc>
                  <a:txBody>
                    <a:bodyPr/>
                    <a:lstStyle/>
                    <a:p>
                      <a:pPr algn="just"/>
                      <a:r>
                        <a:rPr lang="en-US" sz="1800" b="0" dirty="0" smtClean="0">
                          <a:latin typeface="Times New Roman" pitchFamily="18" charset="0"/>
                          <a:cs typeface="Times New Roman" pitchFamily="18" charset="0"/>
                        </a:rPr>
                        <a:t>Author name</a:t>
                      </a:r>
                      <a:endParaRPr lang="en-US" sz="1800" b="0" dirty="0">
                        <a:latin typeface="Times New Roman" pitchFamily="18" charset="0"/>
                        <a:cs typeface="Times New Roman" pitchFamily="18" charset="0"/>
                      </a:endParaRPr>
                    </a:p>
                  </a:txBody>
                  <a:tcPr/>
                </a:tc>
                <a:tc>
                  <a:txBody>
                    <a:bodyPr/>
                    <a:lstStyle/>
                    <a:p>
                      <a:pPr algn="just"/>
                      <a:r>
                        <a:rPr lang="en-US" sz="1800" b="0" dirty="0" smtClean="0">
                          <a:latin typeface="Times New Roman" pitchFamily="18" charset="0"/>
                          <a:cs typeface="Times New Roman" pitchFamily="18" charset="0"/>
                        </a:rPr>
                        <a:t>Project</a:t>
                      </a:r>
                      <a:r>
                        <a:rPr lang="en-US" sz="1800" b="0" baseline="0" dirty="0" smtClean="0">
                          <a:latin typeface="Times New Roman" pitchFamily="18" charset="0"/>
                          <a:cs typeface="Times New Roman" pitchFamily="18" charset="0"/>
                        </a:rPr>
                        <a:t> title</a:t>
                      </a:r>
                      <a:endParaRPr lang="en-US" sz="1800" b="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Data</a:t>
                      </a:r>
                      <a:r>
                        <a:rPr lang="en-US" sz="1800" baseline="0" dirty="0" smtClean="0">
                          <a:latin typeface="Times New Roman" pitchFamily="18" charset="0"/>
                          <a:cs typeface="Times New Roman" pitchFamily="18" charset="0"/>
                        </a:rPr>
                        <a:t> set/Algorithm</a:t>
                      </a:r>
                      <a:endParaRPr lang="en-US"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Advantages</a:t>
                      </a:r>
                      <a:endParaRPr lang="en-US"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Disadvantages</a:t>
                      </a:r>
                      <a:endParaRPr lang="en-US" sz="1800" dirty="0">
                        <a:latin typeface="Times New Roman" pitchFamily="18" charset="0"/>
                        <a:cs typeface="Times New Roman" pitchFamily="18" charset="0"/>
                      </a:endParaRPr>
                    </a:p>
                  </a:txBody>
                  <a:tcPr/>
                </a:tc>
              </a:tr>
              <a:tr h="4687358">
                <a:tc>
                  <a:txBody>
                    <a:bodyPr/>
                    <a:lstStyle/>
                    <a:p>
                      <a:pPr algn="just">
                        <a:lnSpc>
                          <a:spcPct val="150000"/>
                        </a:lnSpc>
                      </a:pPr>
                      <a:r>
                        <a:rPr lang="en-IN" sz="1800" dirty="0" smtClean="0">
                          <a:latin typeface="Times New Roman" pitchFamily="18" charset="0"/>
                          <a:cs typeface="Times New Roman" pitchFamily="18" charset="0"/>
                        </a:rPr>
                        <a:t>Lim SS, Clifton PM, </a:t>
                      </a:r>
                      <a:r>
                        <a:rPr lang="en-IN" sz="1800" dirty="0" err="1" smtClean="0">
                          <a:latin typeface="Times New Roman" pitchFamily="18" charset="0"/>
                          <a:cs typeface="Times New Roman" pitchFamily="18" charset="0"/>
                        </a:rPr>
                        <a:t>Noakes</a:t>
                      </a:r>
                      <a:r>
                        <a:rPr lang="en-IN" sz="1800" dirty="0" smtClean="0">
                          <a:latin typeface="Times New Roman" pitchFamily="18" charset="0"/>
                          <a:cs typeface="Times New Roman" pitchFamily="18" charset="0"/>
                        </a:rPr>
                        <a:t> M, Norman RJ. </a:t>
                      </a:r>
                      <a:endParaRPr lang="en-US" sz="18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800" dirty="0" smtClean="0">
                          <a:latin typeface="Times New Roman" pitchFamily="18" charset="0"/>
                          <a:cs typeface="Times New Roman" pitchFamily="18" charset="0"/>
                        </a:rPr>
                        <a:t>Obesity management in women with polycystic ovary syndrome</a:t>
                      </a:r>
                      <a:endParaRPr lang="en-US" sz="1800" dirty="0" smtClean="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low </a:t>
                      </a:r>
                      <a:r>
                        <a:rPr lang="en-IN" sz="1800" dirty="0" err="1" smtClean="0">
                          <a:latin typeface="Times New Roman" pitchFamily="18" charset="0"/>
                          <a:cs typeface="Times New Roman" pitchFamily="18" charset="0"/>
                        </a:rPr>
                        <a:t>glycemic</a:t>
                      </a:r>
                      <a:r>
                        <a:rPr lang="en-IN" sz="1800" dirty="0" smtClean="0">
                          <a:latin typeface="Times New Roman" pitchFamily="18" charset="0"/>
                          <a:cs typeface="Times New Roman" pitchFamily="18" charset="0"/>
                        </a:rPr>
                        <a:t> index (LGI) low-density lipoprotein (LDL), high-density lipoprotein (HDL),</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The efficacy of LGI diets on reproductive function is unclear as the effects of GI on PCOS women have not been investigated.</a:t>
                      </a:r>
                      <a:endParaRPr lang="en-US"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Owing to its heterogeneity, the diagnostic criteria for PCOS have been a contentious issue among experts. </a:t>
                      </a:r>
                      <a:endParaRPr lang="en-US" sz="18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381000" y="533400"/>
          <a:ext cx="8229600" cy="5532120"/>
        </p:xfrm>
        <a:graphic>
          <a:graphicData uri="http://schemas.openxmlformats.org/drawingml/2006/table">
            <a:tbl>
              <a:tblPr firstRow="1" bandRow="1">
                <a:tableStyleId>{5940675A-B579-460E-94D1-54222C63F5DA}</a:tableStyleId>
              </a:tblPr>
              <a:tblGrid>
                <a:gridCol w="1645920"/>
                <a:gridCol w="1645920"/>
                <a:gridCol w="975360"/>
                <a:gridCol w="2667000"/>
                <a:gridCol w="1295400"/>
              </a:tblGrid>
              <a:tr h="370840">
                <a:tc>
                  <a:txBody>
                    <a:bodyPr/>
                    <a:lstStyle/>
                    <a:p>
                      <a:r>
                        <a:rPr lang="en-US" dirty="0" smtClean="0">
                          <a:latin typeface="Times New Roman" pitchFamily="18" charset="0"/>
                          <a:cs typeface="Times New Roman" pitchFamily="18" charset="0"/>
                        </a:rPr>
                        <a:t>Author name</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Project title</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Data set/Algorithm</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Advantages</a:t>
                      </a:r>
                      <a:endParaRPr lang="en-US"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Disadvantages</a:t>
                      </a:r>
                      <a:endParaRPr lang="en-US" dirty="0">
                        <a:latin typeface="Times New Roman" pitchFamily="18" charset="0"/>
                        <a:cs typeface="Times New Roman" pitchFamily="18" charset="0"/>
                      </a:endParaRPr>
                    </a:p>
                  </a:txBody>
                  <a:tcPr/>
                </a:tc>
              </a:tr>
              <a:tr h="370840">
                <a:tc>
                  <a:txBody>
                    <a:bodyPr/>
                    <a:lstStyle/>
                    <a:p>
                      <a:pPr algn="just">
                        <a:lnSpc>
                          <a:spcPct val="150000"/>
                        </a:lnSpc>
                      </a:pPr>
                      <a:r>
                        <a:rPr lang="en-IN" dirty="0" err="1" smtClean="0">
                          <a:latin typeface="Times New Roman" pitchFamily="18" charset="0"/>
                          <a:cs typeface="Times New Roman" pitchFamily="18" charset="0"/>
                        </a:rPr>
                        <a:t>Hussain</a:t>
                      </a:r>
                      <a:r>
                        <a:rPr lang="en-IN" dirty="0" smtClean="0">
                          <a:latin typeface="Times New Roman" pitchFamily="18" charset="0"/>
                          <a:cs typeface="Times New Roman" pitchFamily="18" charset="0"/>
                        </a:rPr>
                        <a:t> A, </a:t>
                      </a:r>
                      <a:r>
                        <a:rPr lang="en-IN" dirty="0" err="1" smtClean="0">
                          <a:latin typeface="Times New Roman" pitchFamily="18" charset="0"/>
                          <a:cs typeface="Times New Roman" pitchFamily="18" charset="0"/>
                        </a:rPr>
                        <a:t>Chandel</a:t>
                      </a:r>
                      <a:r>
                        <a:rPr lang="en-IN" dirty="0" smtClean="0">
                          <a:latin typeface="Times New Roman" pitchFamily="18" charset="0"/>
                          <a:cs typeface="Times New Roman" pitchFamily="18" charset="0"/>
                        </a:rPr>
                        <a:t> RK, </a:t>
                      </a:r>
                      <a:r>
                        <a:rPr lang="en-IN" dirty="0" err="1" smtClean="0">
                          <a:latin typeface="Times New Roman" pitchFamily="18" charset="0"/>
                          <a:cs typeface="Times New Roman" pitchFamily="18" charset="0"/>
                        </a:rPr>
                        <a:t>Ganie</a:t>
                      </a:r>
                      <a:r>
                        <a:rPr lang="en-IN" dirty="0" smtClean="0">
                          <a:latin typeface="Times New Roman" pitchFamily="18" charset="0"/>
                          <a:cs typeface="Times New Roman" pitchFamily="18" charset="0"/>
                        </a:rPr>
                        <a:t> MA, Dar MA, Rather YH, </a:t>
                      </a:r>
                      <a:r>
                        <a:rPr lang="en-IN" dirty="0" err="1" smtClean="0">
                          <a:latin typeface="Times New Roman" pitchFamily="18" charset="0"/>
                          <a:cs typeface="Times New Roman" pitchFamily="18" charset="0"/>
                        </a:rPr>
                        <a:t>Wani</a:t>
                      </a:r>
                      <a:r>
                        <a:rPr lang="en-IN" dirty="0" smtClean="0">
                          <a:latin typeface="Times New Roman" pitchFamily="18" charset="0"/>
                          <a:cs typeface="Times New Roman" pitchFamily="18" charset="0"/>
                        </a:rPr>
                        <a:t> ZA, et al. </a:t>
                      </a:r>
                      <a:endParaRPr lang="en-US"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dirty="0" smtClean="0">
                          <a:latin typeface="Times New Roman" pitchFamily="18" charset="0"/>
                          <a:cs typeface="Times New Roman" pitchFamily="18" charset="0"/>
                        </a:rPr>
                        <a:t>Prevalence of psychiatric disorders in patients with a diagnosis of polycystic ovary syndrome in Kashmir</a:t>
                      </a:r>
                      <a:endParaRPr lang="en-US" dirty="0" smtClean="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GAD, panic disorder, and OCD</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This variation in prevalence of depression between these studies can be explained by the fact that different methods and tools used for screening and diagnosing, influence of culture on epidemiology of depression, and lastly use of medication (like oestrogen)</a:t>
                      </a:r>
                      <a:endParaRPr lang="en-US" dirty="0">
                        <a:latin typeface="Times New Roman" pitchFamily="18" charset="0"/>
                        <a:cs typeface="Times New Roman" pitchFamily="18" charset="0"/>
                      </a:endParaRPr>
                    </a:p>
                  </a:txBody>
                  <a:tcPr/>
                </a:tc>
                <a:tc>
                  <a:txBody>
                    <a:bodyPr/>
                    <a:lstStyle/>
                    <a:p>
                      <a:pPr algn="just">
                        <a:lnSpc>
                          <a:spcPct val="150000"/>
                        </a:lnSpc>
                      </a:pPr>
                      <a:r>
                        <a:rPr lang="en-IN" dirty="0" smtClean="0">
                          <a:latin typeface="Times New Roman" pitchFamily="18" charset="0"/>
                          <a:cs typeface="Times New Roman" pitchFamily="18" charset="0"/>
                        </a:rPr>
                        <a:t>Women with PCOS are at increased risk of psychological problems. </a:t>
                      </a:r>
                      <a:endParaRPr lang="en-US" dirty="0">
                        <a:latin typeface="Times New Roman" pitchFamily="18" charset="0"/>
                        <a:cs typeface="Times New Roman" pitchFamily="18" charset="0"/>
                      </a:endParaRPr>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latin typeface="Times New Roman" pitchFamily="18" charset="0"/>
                <a:cs typeface="Times New Roman" pitchFamily="18" charset="0"/>
              </a:rPr>
              <a:t>PROPOSED SYSTEM</a:t>
            </a:r>
            <a:r>
              <a:rPr lang="en-US" sz="2400" dirty="0">
                <a:latin typeface="Times New Roman" pitchFamily="18" charset="0"/>
                <a:cs typeface="Times New Roman" pitchFamily="18" charset="0"/>
              </a:rPr>
              <a:t/>
            </a:r>
            <a:br>
              <a:rPr lang="en-US" sz="2400" dirty="0">
                <a:latin typeface="Times New Roman" pitchFamily="18" charset="0"/>
                <a:cs typeface="Times New Roman" pitchFamily="18" charset="0"/>
              </a:rPr>
            </a:br>
            <a:endParaRPr lang="en-IN" sz="24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8458200" cy="4419600"/>
          </a:xfrm>
        </p:spPr>
        <p:txBody>
          <a:bodyPr>
            <a:noAutofit/>
          </a:bodyPr>
          <a:lstStyle/>
          <a:p>
            <a:pPr algn="just">
              <a:lnSpc>
                <a:spcPct val="150000"/>
              </a:lnSpc>
            </a:pPr>
            <a:r>
              <a:rPr lang="en-IN" sz="2000" dirty="0" smtClean="0">
                <a:latin typeface="Times New Roman" pitchFamily="18" charset="0"/>
                <a:cs typeface="Times New Roman" pitchFamily="18" charset="0"/>
              </a:rPr>
              <a:t>Many methods have been proposed to impute missing data, however, they do not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 need for data quality especially in real datasets with different missing data patterns.</a:t>
            </a:r>
          </a:p>
          <a:p>
            <a:pPr algn="just">
              <a:lnSpc>
                <a:spcPct val="150000"/>
              </a:lnSpc>
            </a:pPr>
            <a:r>
              <a:rPr lang="en-IN" sz="2000" dirty="0" smtClean="0">
                <a:latin typeface="Times New Roman" pitchFamily="18" charset="0"/>
                <a:cs typeface="Times New Roman" pitchFamily="18" charset="0"/>
              </a:rPr>
              <a:t>A new generation of imputation methods are proposed that utilized the advantages of SI and MI methods using the hybridization schema.</a:t>
            </a:r>
          </a:p>
          <a:p>
            <a:pPr algn="just">
              <a:lnSpc>
                <a:spcPct val="150000"/>
              </a:lnSpc>
            </a:pPr>
            <a:r>
              <a:rPr lang="en-IN" sz="2000" dirty="0" smtClean="0">
                <a:solidFill>
                  <a:srgbClr val="000000"/>
                </a:solidFill>
                <a:latin typeface="Times New Roman" pitchFamily="18" charset="0"/>
                <a:ea typeface="Times New Roman" panose="02020603050405020304" pitchFamily="18" charset="0"/>
                <a:cs typeface="Times New Roman" pitchFamily="18" charset="0"/>
              </a:rPr>
              <a:t>Several studies have been proposed to detect CVD using data </a:t>
            </a:r>
            <a:r>
              <a:rPr lang="en-IN" sz="2000" dirty="0" err="1" smtClean="0">
                <a:solidFill>
                  <a:srgbClr val="000000"/>
                </a:solidFill>
                <a:latin typeface="Times New Roman" pitchFamily="18" charset="0"/>
                <a:ea typeface="Times New Roman" panose="02020603050405020304" pitchFamily="18" charset="0"/>
                <a:cs typeface="Times New Roman" pitchFamily="18" charset="0"/>
              </a:rPr>
              <a:t>miningtools</a:t>
            </a:r>
            <a:r>
              <a:rPr lang="en-IN" sz="2000" dirty="0" smtClean="0">
                <a:solidFill>
                  <a:srgbClr val="000000"/>
                </a:solidFill>
                <a:latin typeface="Times New Roman" pitchFamily="18" charset="0"/>
                <a:ea typeface="Times New Roman" panose="02020603050405020304" pitchFamily="18" charset="0"/>
                <a:cs typeface="Times New Roman" pitchFamily="18" charset="0"/>
              </a:rPr>
              <a:t> such as decision trees, Support Vector Machines, Bayesian </a:t>
            </a:r>
            <a:r>
              <a:rPr lang="en-IN" sz="2000" dirty="0" err="1" smtClean="0">
                <a:solidFill>
                  <a:srgbClr val="000000"/>
                </a:solidFill>
                <a:latin typeface="Times New Roman" pitchFamily="18" charset="0"/>
                <a:ea typeface="Times New Roman" panose="02020603050405020304" pitchFamily="18" charset="0"/>
                <a:cs typeface="Times New Roman" pitchFamily="18" charset="0"/>
              </a:rPr>
              <a:t>theory,and</a:t>
            </a:r>
            <a:r>
              <a:rPr lang="en-IN" sz="2000" dirty="0" smtClean="0">
                <a:solidFill>
                  <a:srgbClr val="000000"/>
                </a:solidFill>
                <a:latin typeface="Times New Roman" pitchFamily="18" charset="0"/>
                <a:ea typeface="Times New Roman" panose="02020603050405020304" pitchFamily="18" charset="0"/>
                <a:cs typeface="Times New Roman" pitchFamily="18" charset="0"/>
              </a:rPr>
              <a:t> neural network.</a:t>
            </a:r>
          </a:p>
        </p:txBody>
      </p:sp>
    </p:spTree>
    <p:extLst>
      <p:ext uri="{BB962C8B-B14F-4D97-AF65-F5344CB8AC3E}">
        <p14:creationId xmlns="" xmlns:p14="http://schemas.microsoft.com/office/powerpoint/2010/main" val="2706866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AA13524-54AA-48F9-B75F-06F2A80A1293}"/>
              </a:ext>
            </a:extLst>
          </p:cNvPr>
          <p:cNvSpPr>
            <a:spLocks noGrp="1"/>
          </p:cNvSpPr>
          <p:nvPr>
            <p:ph type="title"/>
          </p:nvPr>
        </p:nvSpPr>
        <p:spPr/>
        <p:txBody>
          <a:bodyPr>
            <a:normAutofit/>
          </a:bodyPr>
          <a:lstStyle/>
          <a:p>
            <a:r>
              <a:rPr lang="en-US" sz="2800" b="1" dirty="0">
                <a:latin typeface="Times New Roman" panose="02020603050405020304" pitchFamily="18" charset="0"/>
                <a:cs typeface="Times New Roman" panose="02020603050405020304" pitchFamily="18" charset="0"/>
              </a:rPr>
              <a:t>CONT.,</a:t>
            </a:r>
            <a:endParaRPr lang="en-IN" sz="28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0ECFBEA7-62BD-47DF-AE87-86A9A6C61616}"/>
              </a:ext>
            </a:extLst>
          </p:cNvPr>
          <p:cNvSpPr>
            <a:spLocks noGrp="1"/>
          </p:cNvSpPr>
          <p:nvPr>
            <p:ph idx="1"/>
          </p:nvPr>
        </p:nvSpPr>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studies where the association between PCOS and mental health is investigated using various statistical tools such as χ 2 and Fisher’s exact test. Here, however, the diagnosis of PCOS and its accuracy are not considered.</a:t>
            </a:r>
          </a:p>
          <a:p>
            <a:pPr algn="just">
              <a:lnSpc>
                <a:spcPct val="150000"/>
              </a:lnSpc>
            </a:pPr>
            <a:r>
              <a:rPr lang="en-IN" sz="2000" dirty="0" smtClean="0">
                <a:latin typeface="Times New Roman" pitchFamily="18" charset="0"/>
                <a:cs typeface="Times New Roman" pitchFamily="18" charset="0"/>
              </a:rPr>
              <a:t> The studies where PCOS is detected using machine learning algorithms and image processing techniques, but psychological and emotional wellness is not considered.</a:t>
            </a:r>
          </a:p>
          <a:p>
            <a:pPr algn="just">
              <a:lnSpc>
                <a:spcPct val="150000"/>
              </a:lnSpc>
            </a:pPr>
            <a:r>
              <a:rPr lang="en-IN" sz="2000" dirty="0" smtClean="0">
                <a:latin typeface="Times New Roman" pitchFamily="18" charset="0"/>
                <a:cs typeface="Times New Roman" pitchFamily="18" charset="0"/>
              </a:rPr>
              <a:t>The strength of the proposed automated system involves the inclusion of PCOS and mental health questionnaires which have been validated by expert </a:t>
            </a:r>
            <a:r>
              <a:rPr lang="en-IN" sz="2000" dirty="0" err="1" smtClean="0">
                <a:latin typeface="Times New Roman" pitchFamily="18" charset="0"/>
                <a:cs typeface="Times New Roman" pitchFamily="18" charset="0"/>
              </a:rPr>
              <a:t>gynecologists</a:t>
            </a:r>
            <a:r>
              <a:rPr lang="en-IN" sz="2000" dirty="0" smtClean="0">
                <a:latin typeface="Times New Roman" pitchFamily="18" charset="0"/>
                <a:cs typeface="Times New Roman" pitchFamily="18" charset="0"/>
              </a:rPr>
              <a:t> and psychiatrists.</a:t>
            </a:r>
            <a:endParaRPr lang="en-IN"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4053815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p>
            <a:r>
              <a:rPr lang="en-IN" sz="2800" b="1" dirty="0" smtClean="0">
                <a:latin typeface="Times New Roman" pitchFamily="18" charset="0"/>
                <a:cs typeface="Times New Roman" pitchFamily="18" charset="0"/>
              </a:rPr>
              <a:t>VGG 16 ALGORITHM</a:t>
            </a:r>
            <a:endParaRPr lang="en-IN"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066800"/>
            <a:ext cx="8229600" cy="5638800"/>
          </a:xfrm>
        </p:spPr>
        <p:txBody>
          <a:bodyPr>
            <a:noAutofit/>
          </a:bodyPr>
          <a:lstStyle/>
          <a:p>
            <a:pPr algn="just">
              <a:lnSpc>
                <a:spcPct val="150000"/>
              </a:lnSpc>
            </a:pPr>
            <a:r>
              <a:rPr lang="en-IN" sz="2000" dirty="0" smtClean="0">
                <a:latin typeface="Times New Roman" pitchFamily="18" charset="0"/>
                <a:cs typeface="Times New Roman" pitchFamily="18" charset="0"/>
              </a:rPr>
              <a:t>VGG 16 is a convolutional neural net (CNN)architecture which was used to win ILSVR(</a:t>
            </a:r>
            <a:r>
              <a:rPr lang="en-IN" sz="2000" dirty="0" err="1" smtClean="0">
                <a:latin typeface="Times New Roman" pitchFamily="18" charset="0"/>
                <a:cs typeface="Times New Roman" pitchFamily="18" charset="0"/>
              </a:rPr>
              <a:t>Imagenet</a:t>
            </a:r>
            <a:r>
              <a:rPr lang="en-IN" sz="2000" dirty="0" smtClean="0">
                <a:latin typeface="Times New Roman" pitchFamily="18" charset="0"/>
                <a:cs typeface="Times New Roman" pitchFamily="18" charset="0"/>
              </a:rPr>
              <a:t>) competition in 2014.It is considered to be one of the excellent vision model architecture till date.</a:t>
            </a:r>
          </a:p>
          <a:p>
            <a:pPr algn="just">
              <a:lnSpc>
                <a:spcPct val="150000"/>
              </a:lnSpc>
            </a:pPr>
            <a:r>
              <a:rPr lang="en-IN" sz="2000" dirty="0" smtClean="0">
                <a:latin typeface="Times New Roman" pitchFamily="18" charset="0"/>
                <a:cs typeface="Times New Roman" pitchFamily="18" charset="0"/>
              </a:rPr>
              <a:t>Most unique thing about VGG16 is that instead of having a large number of hyper-parameter they focused on having convolutional layers of 3x3 filter with a stride 1 and always used same padding and max pool layer of 2x2 filter stride 2.Its follows this arrangement of convolution and max pool layers consistently </a:t>
            </a:r>
            <a:r>
              <a:rPr lang="en-IN" sz="2000" dirty="0" err="1" smtClean="0">
                <a:latin typeface="Times New Roman" pitchFamily="18" charset="0"/>
                <a:cs typeface="Times New Roman" pitchFamily="18" charset="0"/>
              </a:rPr>
              <a:t>thhrough</a:t>
            </a:r>
            <a:r>
              <a:rPr lang="en-IN" sz="2000" dirty="0" smtClean="0">
                <a:latin typeface="Times New Roman" pitchFamily="18" charset="0"/>
                <a:cs typeface="Times New Roman" pitchFamily="18" charset="0"/>
              </a:rPr>
              <a:t> out the whole architecture. </a:t>
            </a:r>
          </a:p>
          <a:p>
            <a:pPr algn="just">
              <a:lnSpc>
                <a:spcPct val="150000"/>
              </a:lnSpc>
            </a:pPr>
            <a:r>
              <a:rPr lang="en-IN" sz="2000" dirty="0" smtClean="0">
                <a:latin typeface="Times New Roman" pitchFamily="18" charset="0"/>
                <a:cs typeface="Times New Roman" pitchFamily="18" charset="0"/>
              </a:rPr>
              <a:t>In the end it has 2 FC(Fully connected layers) followed by a soft max for output. The 16 IN VGG16 refers to it has 16 layers that have weights. This network is a pretty large network and it has about 138 million(approx)parameters.</a:t>
            </a:r>
            <a:endParaRPr lang="en-IN"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sz="2400" b="1" dirty="0">
                <a:latin typeface="Times New Roman" panose="02020603050405020304" pitchFamily="18" charset="0"/>
                <a:cs typeface="Times New Roman" panose="02020603050405020304" pitchFamily="18" charset="0"/>
              </a:rPr>
              <a:t>MODULES</a:t>
            </a:r>
          </a:p>
        </p:txBody>
      </p:sp>
      <p:sp>
        <p:nvSpPr>
          <p:cNvPr id="7" name="Content Placeholder 6"/>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This module is designed to provide in-depth understanding of the </a:t>
            </a:r>
            <a:r>
              <a:rPr lang="en-IN" sz="2000" dirty="0" err="1" smtClean="0">
                <a:latin typeface="Times New Roman" pitchFamily="18" charset="0"/>
                <a:cs typeface="Times New Roman" pitchFamily="18" charset="0"/>
              </a:rPr>
              <a:t>pathophysiology</a:t>
            </a:r>
            <a:r>
              <a:rPr lang="en-IN" sz="2000" dirty="0" smtClean="0">
                <a:latin typeface="Times New Roman" pitchFamily="18" charset="0"/>
                <a:cs typeface="Times New Roman" pitchFamily="18" charset="0"/>
              </a:rPr>
              <a:t> of infertility in PCOS. </a:t>
            </a:r>
          </a:p>
          <a:p>
            <a:pPr algn="just">
              <a:lnSpc>
                <a:spcPct val="150000"/>
              </a:lnSpc>
            </a:pPr>
            <a:r>
              <a:rPr lang="en-IN" sz="2000" dirty="0" smtClean="0">
                <a:latin typeface="Times New Roman" pitchFamily="18" charset="0"/>
                <a:cs typeface="Times New Roman" pitchFamily="18" charset="0"/>
              </a:rPr>
              <a:t>In this module we shall focus on the infertility associated with PCOS and its management.</a:t>
            </a:r>
          </a:p>
          <a:p>
            <a:pPr algn="just">
              <a:lnSpc>
                <a:spcPct val="150000"/>
              </a:lnSpc>
            </a:pPr>
            <a:r>
              <a:rPr lang="en-IN" sz="2000" dirty="0" smtClean="0">
                <a:latin typeface="Times New Roman" pitchFamily="18" charset="0"/>
                <a:cs typeface="Times New Roman" pitchFamily="18" charset="0"/>
              </a:rPr>
              <a:t>Use of </a:t>
            </a:r>
            <a:r>
              <a:rPr lang="en-IN" sz="2000" dirty="0" err="1" smtClean="0">
                <a:latin typeface="Times New Roman" pitchFamily="18" charset="0"/>
                <a:cs typeface="Times New Roman" pitchFamily="18" charset="0"/>
              </a:rPr>
              <a:t>GnRH</a:t>
            </a:r>
            <a:r>
              <a:rPr lang="en-IN" sz="2000" dirty="0" smtClean="0">
                <a:latin typeface="Times New Roman" pitchFamily="18" charset="0"/>
                <a:cs typeface="Times New Roman" pitchFamily="18" charset="0"/>
              </a:rPr>
              <a:t> agonist </a:t>
            </a:r>
            <a:r>
              <a:rPr lang="en-IN" sz="2000" dirty="0" err="1" smtClean="0">
                <a:latin typeface="Times New Roman" pitchFamily="18" charset="0"/>
                <a:cs typeface="Times New Roman" pitchFamily="18" charset="0"/>
              </a:rPr>
              <a:t>vs</a:t>
            </a:r>
            <a:r>
              <a:rPr lang="en-IN" sz="2000" dirty="0" smtClean="0">
                <a:latin typeface="Times New Roman" pitchFamily="18" charset="0"/>
                <a:cs typeface="Times New Roman" pitchFamily="18" charset="0"/>
              </a:rPr>
              <a:t> antagonist and various other protocols for ART are beyond the scope of this module. </a:t>
            </a:r>
            <a:endParaRPr lang="en-US"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EB69427-87BA-4CAD-A124-844D65E3DB31}"/>
              </a:ext>
            </a:extLst>
          </p:cNvPr>
          <p:cNvSpPr>
            <a:spLocks noGrp="1"/>
          </p:cNvSpPr>
          <p:nvPr>
            <p:ph type="title"/>
          </p:nvPr>
        </p:nvSpPr>
        <p:spPr/>
        <p:txBody>
          <a:bodyPr>
            <a:normAutofit/>
          </a:bodyPr>
          <a:lstStyle/>
          <a:p>
            <a:r>
              <a:rPr lang="en-US" sz="2400" b="1" dirty="0">
                <a:latin typeface="Times New Roman" panose="02020603050405020304" pitchFamily="18" charset="0"/>
                <a:cs typeface="Times New Roman" panose="02020603050405020304" pitchFamily="18" charset="0"/>
              </a:rPr>
              <a:t>FIRST MODULE WORKS</a:t>
            </a:r>
            <a:endParaRPr lang="en-IN"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0565153B-18F6-448C-B247-31C30EF04D2D}"/>
              </a:ext>
            </a:extLst>
          </p:cNvPr>
          <p:cNvSpPr>
            <a:spLocks noGrp="1"/>
          </p:cNvSpPr>
          <p:nvPr>
            <p:ph idx="1"/>
          </p:nvPr>
        </p:nvSpPr>
        <p:spPr/>
        <p:txBody>
          <a:bodyPr>
            <a:normAutofit fontScale="70000" lnSpcReduction="20000"/>
          </a:bodyPr>
          <a:lstStyle/>
          <a:p>
            <a:pPr algn="just">
              <a:lnSpc>
                <a:spcPct val="150000"/>
              </a:lnSpc>
              <a:buNone/>
            </a:pPr>
            <a:r>
              <a:rPr lang="en-IN" dirty="0" smtClean="0">
                <a:latin typeface="Times New Roman" pitchFamily="18" charset="0"/>
                <a:cs typeface="Times New Roman" pitchFamily="18" charset="0"/>
              </a:rPr>
              <a:t>PPDT-Modules</a:t>
            </a:r>
          </a:p>
          <a:p>
            <a:pPr algn="just">
              <a:lnSpc>
                <a:spcPct val="150000"/>
              </a:lnSpc>
            </a:pPr>
            <a:r>
              <a:rPr lang="en-IN" dirty="0" smtClean="0">
                <a:latin typeface="Times New Roman" pitchFamily="18" charset="0"/>
                <a:cs typeface="Times New Roman" pitchFamily="18" charset="0"/>
              </a:rPr>
              <a:t>The PPDT-Module identification approach we put forward was performed with 35 PCOS disease genes, 83 T2D disease genes and 62 T2D drug targets in the PPIN. 910 P-Modules (13 P-Modules contained one or more PCOS disease genes) and 923 T-Modules (25 T-Modules contained one or more T2D disease genes) were identified. The </a:t>
            </a:r>
            <a:r>
              <a:rPr lang="en-IN" dirty="0" err="1" smtClean="0">
                <a:latin typeface="Times New Roman" pitchFamily="18" charset="0"/>
                <a:cs typeface="Times New Roman" pitchFamily="18" charset="0"/>
              </a:rPr>
              <a:t>Jaccard</a:t>
            </a:r>
            <a:r>
              <a:rPr lang="en-IN" dirty="0" smtClean="0">
                <a:latin typeface="Times New Roman" pitchFamily="18" charset="0"/>
                <a:cs typeface="Times New Roman" pitchFamily="18" charset="0"/>
              </a:rPr>
              <a:t> similarity index was calculated for each P-Module and T-Module pairs. 3 candidate PPDT-Modules were identified ultimately, including PCOS disease genes, T2D disease genes and known T2D drug targets simultaneously</a:t>
            </a:r>
            <a:r>
              <a:rPr lang="en-IN" dirty="0">
                <a:latin typeface="Times New Roman" pitchFamily="18" charset="0"/>
                <a:cs typeface="Times New Roman" pitchFamily="18" charset="0"/>
              </a:rPr>
              <a:t>.</a:t>
            </a:r>
            <a:endParaRPr lang="en-US" dirty="0" smtClean="0">
              <a:latin typeface="Times New Roman" pitchFamily="18" charset="0"/>
              <a:cs typeface="Times New Roman" pitchFamily="18" charset="0"/>
            </a:endParaRPr>
          </a:p>
        </p:txBody>
      </p:sp>
    </p:spTree>
    <p:extLst>
      <p:ext uri="{BB962C8B-B14F-4D97-AF65-F5344CB8AC3E}">
        <p14:creationId xmlns="" xmlns:p14="http://schemas.microsoft.com/office/powerpoint/2010/main" val="36109061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IN" sz="2800" b="1" dirty="0" smtClean="0">
                <a:latin typeface="Times New Roman" pitchFamily="18" charset="0"/>
                <a:cs typeface="Times New Roman" pitchFamily="18" charset="0"/>
              </a:rPr>
              <a:t>REFERENCES</a:t>
            </a:r>
            <a:endParaRPr lang="en-IN"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609600" y="914400"/>
            <a:ext cx="8229600" cy="5715000"/>
          </a:xfrm>
        </p:spPr>
        <p:txBody>
          <a:bodyPr>
            <a:noAutofit/>
          </a:bodyPr>
          <a:lstStyle/>
          <a:p>
            <a:pPr algn="just">
              <a:lnSpc>
                <a:spcPct val="15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Ekramzadeh</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Hajivandi</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Noroozi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Mostafavi</a:t>
            </a:r>
            <a:r>
              <a:rPr lang="en-IN" sz="2000" dirty="0" smtClean="0">
                <a:latin typeface="Times New Roman" pitchFamily="18" charset="0"/>
                <a:cs typeface="Times New Roman" pitchFamily="18" charset="0"/>
              </a:rPr>
              <a:t> F. Psychological experiences of adolescent girls with polycystic ovary syndrome: a qualitative study. Iran J </a:t>
            </a:r>
            <a:r>
              <a:rPr lang="en-IN" sz="2000" dirty="0" err="1" smtClean="0">
                <a:latin typeface="Times New Roman" pitchFamily="18" charset="0"/>
                <a:cs typeface="Times New Roman" pitchFamily="18" charset="0"/>
              </a:rPr>
              <a:t>Nurs</a:t>
            </a:r>
            <a:r>
              <a:rPr lang="en-IN" sz="2000" dirty="0" smtClean="0">
                <a:latin typeface="Times New Roman" pitchFamily="18" charset="0"/>
                <a:cs typeface="Times New Roman" pitchFamily="18" charset="0"/>
              </a:rPr>
              <a:t> Midwifery Res. (2020) 25:341–7.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10.4103/ijnmr.IJNMR_276_19</a:t>
            </a:r>
          </a:p>
          <a:p>
            <a:pPr algn="just">
              <a:lnSpc>
                <a:spcPct val="15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Naqvi</a:t>
            </a:r>
            <a:r>
              <a:rPr lang="en-IN" sz="2000" dirty="0" smtClean="0">
                <a:latin typeface="Times New Roman" pitchFamily="18" charset="0"/>
                <a:cs typeface="Times New Roman" pitchFamily="18" charset="0"/>
              </a:rPr>
              <a:t> SMAS, </a:t>
            </a:r>
            <a:r>
              <a:rPr lang="en-IN" sz="2000" dirty="0" err="1" smtClean="0">
                <a:latin typeface="Times New Roman" pitchFamily="18" charset="0"/>
                <a:cs typeface="Times New Roman" pitchFamily="18" charset="0"/>
              </a:rPr>
              <a:t>Bhattarai</a:t>
            </a:r>
            <a:r>
              <a:rPr lang="en-IN" sz="2000" dirty="0" smtClean="0">
                <a:latin typeface="Times New Roman" pitchFamily="18" charset="0"/>
                <a:cs typeface="Times New Roman" pitchFamily="18" charset="0"/>
              </a:rPr>
              <a:t> JB, </a:t>
            </a:r>
            <a:r>
              <a:rPr lang="en-IN" sz="2000" dirty="0" err="1" smtClean="0">
                <a:latin typeface="Times New Roman" pitchFamily="18" charset="0"/>
                <a:cs typeface="Times New Roman" pitchFamily="18" charset="0"/>
              </a:rPr>
              <a:t>Hui</a:t>
            </a:r>
            <a:r>
              <a:rPr lang="en-IN" sz="2000" dirty="0" smtClean="0">
                <a:latin typeface="Times New Roman" pitchFamily="18" charset="0"/>
                <a:cs typeface="Times New Roman" pitchFamily="18" charset="0"/>
              </a:rPr>
              <a:t> L, Wang XW. Polycystic ovarian syndrome and female infertility. Yangtze Med. (2020) 4:11–27.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10.4236/ym.2020.41002</a:t>
            </a:r>
          </a:p>
          <a:p>
            <a:pPr algn="just">
              <a:lnSpc>
                <a:spcPct val="15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Kiddy</a:t>
            </a:r>
            <a:r>
              <a:rPr lang="en-IN" sz="2000" dirty="0" smtClean="0">
                <a:latin typeface="Times New Roman" pitchFamily="18" charset="0"/>
                <a:cs typeface="Times New Roman" pitchFamily="18" charset="0"/>
              </a:rPr>
              <a:t> DS, Sharp PS, White DM, Scanlon MF, Mason HD, Bray CS, et al. Differences in clinical and endocrine features between obese and non-obese subjects with polycystic ovary syndrome: an analysis of 263 consecutive cases. </a:t>
            </a:r>
            <a:r>
              <a:rPr lang="en-IN" sz="2000" dirty="0" err="1" smtClean="0">
                <a:latin typeface="Times New Roman" pitchFamily="18" charset="0"/>
                <a:cs typeface="Times New Roman" pitchFamily="18" charset="0"/>
              </a:rPr>
              <a:t>Clin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Endocrinol</a:t>
            </a:r>
            <a:r>
              <a:rPr lang="en-IN" sz="2000" dirty="0" smtClean="0">
                <a:latin typeface="Times New Roman" pitchFamily="18" charset="0"/>
                <a:cs typeface="Times New Roman" pitchFamily="18" charset="0"/>
              </a:rPr>
              <a:t>. (1990) 32:213–20.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10.1111/j.1365-2265.1990.tb00857.x</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458200" cy="6096000"/>
          </a:xfrm>
        </p:spPr>
        <p:txBody>
          <a:bodyPr>
            <a:noAutofit/>
          </a:bodyPr>
          <a:lstStyle/>
          <a:p>
            <a:pPr algn="just">
              <a:lnSpc>
                <a:spcPct val="150000"/>
              </a:lnSpc>
            </a:pPr>
            <a:r>
              <a:rPr lang="en-IN" sz="2000" dirty="0" smtClean="0">
                <a:latin typeface="Times New Roman" pitchFamily="18" charset="0"/>
                <a:cs typeface="Times New Roman" pitchFamily="18" charset="0"/>
              </a:rPr>
              <a:t>4. Franks S. Polycystic ovary syndrome. N </a:t>
            </a:r>
            <a:r>
              <a:rPr lang="en-IN" sz="2000" dirty="0" err="1" smtClean="0">
                <a:latin typeface="Times New Roman" pitchFamily="18" charset="0"/>
                <a:cs typeface="Times New Roman" pitchFamily="18" charset="0"/>
              </a:rPr>
              <a:t>Engl</a:t>
            </a:r>
            <a:r>
              <a:rPr lang="en-IN" sz="2000" dirty="0" smtClean="0">
                <a:latin typeface="Times New Roman" pitchFamily="18" charset="0"/>
                <a:cs typeface="Times New Roman" pitchFamily="18" charset="0"/>
              </a:rPr>
              <a:t> J Med. (1995) 333:853–61.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10.1056/NEJM199509283331307</a:t>
            </a:r>
          </a:p>
          <a:p>
            <a:pPr algn="just">
              <a:lnSpc>
                <a:spcPct val="150000"/>
              </a:lnSpc>
            </a:pPr>
            <a:r>
              <a:rPr lang="en-IN" sz="2000" dirty="0" smtClean="0">
                <a:latin typeface="Times New Roman" pitchFamily="18" charset="0"/>
                <a:cs typeface="Times New Roman" pitchFamily="18" charset="0"/>
              </a:rPr>
              <a:t>5. Lim SS, Clifton PM, </a:t>
            </a:r>
            <a:r>
              <a:rPr lang="en-IN" sz="2000" dirty="0" err="1" smtClean="0">
                <a:latin typeface="Times New Roman" pitchFamily="18" charset="0"/>
                <a:cs typeface="Times New Roman" pitchFamily="18" charset="0"/>
              </a:rPr>
              <a:t>Noakes</a:t>
            </a:r>
            <a:r>
              <a:rPr lang="en-IN" sz="2000" dirty="0" smtClean="0">
                <a:latin typeface="Times New Roman" pitchFamily="18" charset="0"/>
                <a:cs typeface="Times New Roman" pitchFamily="18" charset="0"/>
              </a:rPr>
              <a:t> M, Norman RJ. Obesity management in women with polycystic ovary syndrome. Women Health. (2007) 3:73–86.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10.2217/17455057.3.1.73</a:t>
            </a:r>
          </a:p>
          <a:p>
            <a:pPr algn="just">
              <a:lnSpc>
                <a:spcPct val="150000"/>
              </a:lnSpc>
            </a:pPr>
            <a:r>
              <a:rPr lang="en-IN" sz="2000" dirty="0" smtClean="0">
                <a:latin typeface="Times New Roman" pitchFamily="18" charset="0"/>
                <a:cs typeface="Times New Roman" pitchFamily="18" charset="0"/>
              </a:rPr>
              <a:t>6. Rotterdam ESHRE/ASRM-Sponsored PCOS Consensus Workshop Group. Revised 2003 consensus on diagnostic criteria and long-term health risks related to polycystic ovary syndrome. </a:t>
            </a:r>
            <a:r>
              <a:rPr lang="en-IN" sz="2000" dirty="0" err="1" smtClean="0">
                <a:latin typeface="Times New Roman" pitchFamily="18" charset="0"/>
                <a:cs typeface="Times New Roman" pitchFamily="18" charset="0"/>
              </a:rPr>
              <a:t>Fertil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Steril</a:t>
            </a:r>
            <a:r>
              <a:rPr lang="en-IN" sz="2000" dirty="0" smtClean="0">
                <a:latin typeface="Times New Roman" pitchFamily="18" charset="0"/>
                <a:cs typeface="Times New Roman" pitchFamily="18" charset="0"/>
              </a:rPr>
              <a:t>. (2004) 81:19–25.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10.1016/j.fertnstert.2003.10.004</a:t>
            </a:r>
          </a:p>
          <a:p>
            <a:pPr algn="just">
              <a:lnSpc>
                <a:spcPct val="15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Lauritsen</a:t>
            </a:r>
            <a:r>
              <a:rPr lang="en-IN" sz="2000" dirty="0" smtClean="0">
                <a:latin typeface="Times New Roman" pitchFamily="18" charset="0"/>
                <a:cs typeface="Times New Roman" pitchFamily="18" charset="0"/>
              </a:rPr>
              <a:t> MP, </a:t>
            </a:r>
            <a:r>
              <a:rPr lang="en-IN" sz="2000" dirty="0" err="1" smtClean="0">
                <a:latin typeface="Times New Roman" pitchFamily="18" charset="0"/>
                <a:cs typeface="Times New Roman" pitchFamily="18" charset="0"/>
              </a:rPr>
              <a:t>Bentzen</a:t>
            </a:r>
            <a:r>
              <a:rPr lang="en-IN" sz="2000" dirty="0" smtClean="0">
                <a:latin typeface="Times New Roman" pitchFamily="18" charset="0"/>
                <a:cs typeface="Times New Roman" pitchFamily="18" charset="0"/>
              </a:rPr>
              <a:t> JG, </a:t>
            </a:r>
            <a:r>
              <a:rPr lang="en-IN" sz="2000" dirty="0" err="1" smtClean="0">
                <a:latin typeface="Times New Roman" pitchFamily="18" charset="0"/>
                <a:cs typeface="Times New Roman" pitchFamily="18" charset="0"/>
              </a:rPr>
              <a:t>Pinborg</a:t>
            </a:r>
            <a:r>
              <a:rPr lang="en-IN" sz="2000" dirty="0" smtClean="0">
                <a:latin typeface="Times New Roman" pitchFamily="18" charset="0"/>
                <a:cs typeface="Times New Roman" pitchFamily="18" charset="0"/>
              </a:rPr>
              <a:t> A, Loft A, Forman JL, </a:t>
            </a:r>
            <a:r>
              <a:rPr lang="en-IN" sz="2000" dirty="0" err="1" smtClean="0">
                <a:latin typeface="Times New Roman" pitchFamily="18" charset="0"/>
                <a:cs typeface="Times New Roman" pitchFamily="18" charset="0"/>
              </a:rPr>
              <a:t>Thuesen</a:t>
            </a:r>
            <a:r>
              <a:rPr lang="en-IN" sz="2000" dirty="0" smtClean="0">
                <a:latin typeface="Times New Roman" pitchFamily="18" charset="0"/>
                <a:cs typeface="Times New Roman" pitchFamily="18" charset="0"/>
              </a:rPr>
              <a:t> LL, et al. The prevalence of polycystic ovary syndrome in a normal population according to the Rotterdam criteria versus revised criteria including anti-</a:t>
            </a:r>
            <a:r>
              <a:rPr lang="en-IN" sz="2000" dirty="0" err="1" smtClean="0">
                <a:latin typeface="Times New Roman" pitchFamily="18" charset="0"/>
                <a:cs typeface="Times New Roman" pitchFamily="18" charset="0"/>
              </a:rPr>
              <a:t>mullerian</a:t>
            </a:r>
            <a:r>
              <a:rPr lang="en-IN" sz="2000" dirty="0" smtClean="0">
                <a:latin typeface="Times New Roman" pitchFamily="18" charset="0"/>
                <a:cs typeface="Times New Roman" pitchFamily="18" charset="0"/>
              </a:rPr>
              <a:t> hormone. Hum </a:t>
            </a:r>
            <a:r>
              <a:rPr lang="en-IN" sz="2000" dirty="0" err="1" smtClean="0">
                <a:latin typeface="Times New Roman" pitchFamily="18" charset="0"/>
                <a:cs typeface="Times New Roman" pitchFamily="18" charset="0"/>
              </a:rPr>
              <a:t>Reprod</a:t>
            </a:r>
            <a:r>
              <a:rPr lang="en-IN" sz="2000" dirty="0" smtClean="0">
                <a:latin typeface="Times New Roman" pitchFamily="18" charset="0"/>
                <a:cs typeface="Times New Roman" pitchFamily="18" charset="0"/>
              </a:rPr>
              <a:t>. (2014) 29:791–801. </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410200"/>
          </a:xfrm>
        </p:spPr>
        <p:txBody>
          <a:bodyPr>
            <a:normAutofit/>
          </a:bodyPr>
          <a:lstStyle/>
          <a:p>
            <a:pPr algn="just">
              <a:lnSpc>
                <a:spcPct val="170000"/>
              </a:lnSpc>
            </a:pP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Nidhi</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Padmalatha</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Nagarathna</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Amritanshu</a:t>
            </a:r>
            <a:r>
              <a:rPr lang="en-IN" sz="2000" dirty="0" smtClean="0">
                <a:latin typeface="Times New Roman" pitchFamily="18" charset="0"/>
                <a:cs typeface="Times New Roman" pitchFamily="18" charset="0"/>
              </a:rPr>
              <a:t> R. Prevalence of polycystic ovarian syndrome in Indian adolescents. J </a:t>
            </a:r>
            <a:r>
              <a:rPr lang="en-IN" sz="2000" dirty="0" err="1" smtClean="0">
                <a:latin typeface="Times New Roman" pitchFamily="18" charset="0"/>
                <a:cs typeface="Times New Roman" pitchFamily="18" charset="0"/>
              </a:rPr>
              <a:t>Pediatr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Adolesc</a:t>
            </a:r>
            <a:r>
              <a:rPr lang="en-IN" sz="2000" dirty="0" smtClean="0">
                <a:latin typeface="Times New Roman" pitchFamily="18" charset="0"/>
                <a:cs typeface="Times New Roman" pitchFamily="18" charset="0"/>
              </a:rPr>
              <a:t> Gynecol. (2011) 24:223–7.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10.1016/j.jpag.2011.03.002</a:t>
            </a:r>
          </a:p>
          <a:p>
            <a:pPr algn="just">
              <a:lnSpc>
                <a:spcPct val="170000"/>
              </a:lnSpc>
            </a:pP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Hussain</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Chandel</a:t>
            </a:r>
            <a:r>
              <a:rPr lang="en-IN" sz="2000" dirty="0" smtClean="0">
                <a:latin typeface="Times New Roman" pitchFamily="18" charset="0"/>
                <a:cs typeface="Times New Roman" pitchFamily="18" charset="0"/>
              </a:rPr>
              <a:t> RK, </a:t>
            </a:r>
            <a:r>
              <a:rPr lang="en-IN" sz="2000" dirty="0" err="1" smtClean="0">
                <a:latin typeface="Times New Roman" pitchFamily="18" charset="0"/>
                <a:cs typeface="Times New Roman" pitchFamily="18" charset="0"/>
              </a:rPr>
              <a:t>Ganie</a:t>
            </a:r>
            <a:r>
              <a:rPr lang="en-IN" sz="2000" dirty="0" smtClean="0">
                <a:latin typeface="Times New Roman" pitchFamily="18" charset="0"/>
                <a:cs typeface="Times New Roman" pitchFamily="18" charset="0"/>
              </a:rPr>
              <a:t> MA, Dar MA, Rather YH, </a:t>
            </a:r>
            <a:r>
              <a:rPr lang="en-IN" sz="2000" dirty="0" err="1" smtClean="0">
                <a:latin typeface="Times New Roman" pitchFamily="18" charset="0"/>
                <a:cs typeface="Times New Roman" pitchFamily="18" charset="0"/>
              </a:rPr>
              <a:t>Wani</a:t>
            </a:r>
            <a:r>
              <a:rPr lang="en-IN" sz="2000" dirty="0" smtClean="0">
                <a:latin typeface="Times New Roman" pitchFamily="18" charset="0"/>
                <a:cs typeface="Times New Roman" pitchFamily="18" charset="0"/>
              </a:rPr>
              <a:t> ZA, et al. Prevalence of psychiatric disorders in patients with a diagnosis of polycystic ovary syndrome in Kashmir. Indian J </a:t>
            </a:r>
            <a:r>
              <a:rPr lang="en-IN" sz="2000" dirty="0" err="1" smtClean="0">
                <a:latin typeface="Times New Roman" pitchFamily="18" charset="0"/>
                <a:cs typeface="Times New Roman" pitchFamily="18" charset="0"/>
              </a:rPr>
              <a:t>Psychol</a:t>
            </a:r>
            <a:r>
              <a:rPr lang="en-IN" sz="2000" dirty="0" smtClean="0">
                <a:latin typeface="Times New Roman" pitchFamily="18" charset="0"/>
                <a:cs typeface="Times New Roman" pitchFamily="18" charset="0"/>
              </a:rPr>
              <a:t> Med. (2015) 37:66–70.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10.4103/0253-7176.150822</a:t>
            </a:r>
          </a:p>
          <a:p>
            <a:pPr algn="just">
              <a:lnSpc>
                <a:spcPct val="17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Upadhyaya</a:t>
            </a:r>
            <a:r>
              <a:rPr lang="en-IN" sz="2000" dirty="0" smtClean="0">
                <a:latin typeface="Times New Roman" pitchFamily="18" charset="0"/>
                <a:cs typeface="Times New Roman" pitchFamily="18" charset="0"/>
              </a:rPr>
              <a:t> SK, Sharma A, </a:t>
            </a:r>
            <a:r>
              <a:rPr lang="en-IN" sz="2000" dirty="0" err="1" smtClean="0">
                <a:latin typeface="Times New Roman" pitchFamily="18" charset="0"/>
                <a:cs typeface="Times New Roman" pitchFamily="18" charset="0"/>
              </a:rPr>
              <a:t>Agrawal</a:t>
            </a:r>
            <a:r>
              <a:rPr lang="en-IN" sz="2000" dirty="0" smtClean="0">
                <a:latin typeface="Times New Roman" pitchFamily="18" charset="0"/>
                <a:cs typeface="Times New Roman" pitchFamily="18" charset="0"/>
              </a:rPr>
              <a:t> A. Prevalence of anxiety and depression in polycystic ovarian syndrome.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J Med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Public Health. (2016) 5:681–3.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10.5455/ijmsph.2016.30072015110</a:t>
            </a:r>
          </a:p>
          <a:p>
            <a:pPr>
              <a:lnSpc>
                <a:spcPct val="170000"/>
              </a:lnSpc>
            </a:pPr>
            <a:endParaRPr lang="en-IN" sz="2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1126</TotalTime>
  <Words>1499</Words>
  <Application>Microsoft Office PowerPoint</Application>
  <PresentationFormat>On-screen Show (4:3)</PresentationFormat>
  <Paragraphs>119</Paragraphs>
  <Slides>20</Slides>
  <Notes>4</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PCOS DETECTION AND PREDICTION USING CNN MACHINE LEARNING ALGORITHMS</vt:lpstr>
      <vt:lpstr>CONTENT</vt:lpstr>
      <vt:lpstr>INTRODUCTION</vt:lpstr>
      <vt:lpstr>CONT.,</vt:lpstr>
      <vt:lpstr>CONT.,</vt:lpstr>
      <vt:lpstr>ABSTRACT</vt:lpstr>
      <vt:lpstr>CONT.,</vt:lpstr>
      <vt:lpstr>EXISTING SURVEY</vt:lpstr>
      <vt:lpstr>Slide 9</vt:lpstr>
      <vt:lpstr> </vt:lpstr>
      <vt:lpstr>Slide 11</vt:lpstr>
      <vt:lpstr>Slide 12</vt:lpstr>
      <vt:lpstr>PROPOSED SYSTEM </vt:lpstr>
      <vt:lpstr>CONT.,</vt:lpstr>
      <vt:lpstr>VGG 16 ALGORITHM</vt:lpstr>
      <vt:lpstr>MODULES</vt:lpstr>
      <vt:lpstr>FIRST MODULE WORKS</vt:lpstr>
      <vt:lpstr>REFERENCES</vt:lpstr>
      <vt:lpstr>Slide 19</vt:lpstr>
      <vt:lpstr>Slide 20</vt:lpstr>
    </vt:vector>
  </TitlesOfParts>
  <Company>CtrlSoft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REAL ESTATE MANAGEMENT SYSTEM</dc:title>
  <dc:creator>Admin</dc:creator>
  <cp:lastModifiedBy>ELCOT</cp:lastModifiedBy>
  <cp:revision>175</cp:revision>
  <dcterms:created xsi:type="dcterms:W3CDTF">2021-11-07T04:38:42Z</dcterms:created>
  <dcterms:modified xsi:type="dcterms:W3CDTF">2022-04-06T09:56:46Z</dcterms:modified>
</cp:coreProperties>
</file>