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322" r:id="rId2"/>
    <p:sldId id="325" r:id="rId3"/>
    <p:sldId id="328" r:id="rId4"/>
    <p:sldId id="334" r:id="rId5"/>
    <p:sldId id="260" r:id="rId6"/>
    <p:sldId id="262" r:id="rId7"/>
    <p:sldId id="263" r:id="rId8"/>
    <p:sldId id="294" r:id="rId9"/>
    <p:sldId id="327" r:id="rId10"/>
    <p:sldId id="326" r:id="rId11"/>
    <p:sldId id="330" r:id="rId12"/>
    <p:sldId id="296" r:id="rId13"/>
    <p:sldId id="295" r:id="rId14"/>
    <p:sldId id="331" r:id="rId15"/>
    <p:sldId id="323" r:id="rId16"/>
    <p:sldId id="329" r:id="rId17"/>
    <p:sldId id="332" r:id="rId18"/>
    <p:sldId id="335"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56" d="100"/>
          <a:sy n="56" d="100"/>
        </p:scale>
        <p:origin x="-102" y="-36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5</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4/1/2022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05400"/>
          </a:xfrm>
        </p:spPr>
        <p:txBody>
          <a:bodyPr>
            <a:normAutofit/>
          </a:bodyPr>
          <a:lstStyle/>
          <a:p>
            <a:pPr algn="ctr"/>
            <a:r>
              <a:rPr lang="en-IN" sz="3200" b="1" dirty="0" smtClean="0">
                <a:latin typeface="Times New Roman" pitchFamily="18" charset="0"/>
                <a:cs typeface="Times New Roman" pitchFamily="18" charset="0"/>
              </a:rPr>
              <a:t>MACHINE LEARNING-BASED AUTOMATIC CLASSIFICATION OF KNEE OSTEOARTHRITIS SEVERITY USING GAIT DATA AND RADIOGRAPHIC IMAGES</a:t>
            </a:r>
            <a:endParaRPr lang="en-US" sz="32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457200"/>
            <a:ext cx="7498080" cy="838200"/>
          </a:xfrm>
        </p:spPr>
        <p:txBody>
          <a:bodyPr>
            <a:normAutofit/>
          </a:bodyPr>
          <a:lstStyle/>
          <a:p>
            <a:r>
              <a:rPr lang="en-US" b="1" dirty="0" smtClean="0"/>
              <a:t>Abstract</a:t>
            </a:r>
            <a:endParaRPr lang="en-IN" dirty="0"/>
          </a:p>
        </p:txBody>
      </p:sp>
      <p:sp>
        <p:nvSpPr>
          <p:cNvPr id="3" name="Content Placeholder 2"/>
          <p:cNvSpPr>
            <a:spLocks noGrp="1"/>
          </p:cNvSpPr>
          <p:nvPr>
            <p:ph idx="1"/>
          </p:nvPr>
        </p:nvSpPr>
        <p:spPr>
          <a:xfrm>
            <a:off x="1295400" y="1524000"/>
            <a:ext cx="7498080" cy="4724400"/>
          </a:xfrm>
        </p:spPr>
        <p:txBody>
          <a:bodyPr>
            <a:noAutofit/>
          </a:bodyPr>
          <a:lstStyle/>
          <a:p>
            <a:pPr algn="just">
              <a:lnSpc>
                <a:spcPct val="150000"/>
              </a:lnSpc>
            </a:pPr>
            <a:r>
              <a:rPr lang="en-IN" sz="2000" dirty="0" smtClean="0">
                <a:latin typeface="Times New Roman" pitchFamily="18" charset="0"/>
                <a:cs typeface="Times New Roman" pitchFamily="18" charset="0"/>
              </a:rPr>
              <a:t>Knee osteoarthritis (KOA) is a leading cause of disability among elderly adults, and it causes pain and discomfort and limits the functional independence of such adults.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aim of this study was the development of an automated classification model for KOA, based on the </a:t>
            </a:r>
            <a:r>
              <a:rPr lang="en-IN" sz="2000" dirty="0" err="1" smtClean="0">
                <a:latin typeface="Times New Roman" pitchFamily="18" charset="0"/>
                <a:cs typeface="Times New Roman" pitchFamily="18" charset="0"/>
              </a:rPr>
              <a:t>Kellgren</a:t>
            </a:r>
            <a:r>
              <a:rPr lang="en-IN" sz="2000" dirty="0" smtClean="0">
                <a:latin typeface="Times New Roman" pitchFamily="18" charset="0"/>
                <a:cs typeface="Times New Roman" pitchFamily="18" charset="0"/>
              </a:rPr>
              <a:t>–Lawrence (KL) grading system, using radiographic imaging and gait analysis data. </a:t>
            </a:r>
          </a:p>
          <a:p>
            <a:pPr algn="just">
              <a:lnSpc>
                <a:spcPct val="150000"/>
              </a:lnSpc>
              <a:buNone/>
            </a:pP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228600"/>
            <a:ext cx="7714488" cy="6400800"/>
          </a:xfrm>
        </p:spPr>
        <p:txBody>
          <a:bodyPr>
            <a:noAutofit/>
          </a:bodyPr>
          <a:lstStyle/>
          <a:p>
            <a:pPr algn="just">
              <a:lnSpc>
                <a:spcPct val="150000"/>
              </a:lnSpc>
            </a:pPr>
            <a:r>
              <a:rPr lang="en-IN" sz="2000" dirty="0" smtClean="0">
                <a:latin typeface="Times New Roman" pitchFamily="18" charset="0"/>
                <a:cs typeface="Times New Roman" pitchFamily="18" charset="0"/>
              </a:rPr>
              <a:t>Gait features highly associated with the radiological severity of KOA identified from our previous study, in addition to radiographic image features extracted from a deep learning network, namely, Inception-ResNet-v2, were exploited using a support vector machine for KOA multi-classification.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area under the curve (AUC) of the receiver operating characteristic curve from KL Grades 0–4 were 0.93, 0.82, 0.83, 0.88, and 0.97, respectively.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sensitivity, precision, and F1-score of the model were 0.70, 0.76, and 0.71, respectively. </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685800"/>
            <a:ext cx="7498080" cy="5562600"/>
          </a:xfrm>
        </p:spPr>
        <p:txBody>
          <a:bodyPr>
            <a:normAutofit/>
          </a:bodyPr>
          <a:lstStyle/>
          <a:p>
            <a:pPr algn="just">
              <a:lnSpc>
                <a:spcPct val="150000"/>
              </a:lnSpc>
            </a:pPr>
            <a:r>
              <a:rPr lang="en-IN" sz="2000" dirty="0" smtClean="0">
                <a:latin typeface="Times New Roman" pitchFamily="18" charset="0"/>
                <a:cs typeface="Times New Roman" pitchFamily="18" charset="0"/>
              </a:rPr>
              <a:t>The proposed model outperformed a common deep learning approach that is based on using only radiographic images as the input data.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result indicates that gait data and radiographic images are complementary with respect to KOA classification, and the use of both data can improve the accuracy of the automated diagnosis of multiclass KOA.</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existing techniques, single or separate feature descriptors have been used that somehow fail to classify all grades of KOA due to KL having more than 95% accuracy.</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facilitate the development of treatments, there is a need to make disease staging more efficient. Several methods currently exist for OA staging.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 accurate, consistent diagnosis of OA stage would ensure that investigative treatments are evaluated in patients in the severity range intended by the investigators.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86400"/>
          </a:xfrm>
        </p:spPr>
        <p:txBody>
          <a:bodyPr>
            <a:noAutofit/>
          </a:bodyPr>
          <a:lstStyle/>
          <a:p>
            <a:pPr algn="just">
              <a:lnSpc>
                <a:spcPct val="150000"/>
              </a:lnSpc>
            </a:pPr>
            <a:r>
              <a:rPr lang="en-IN" sz="2000" dirty="0" smtClean="0">
                <a:latin typeface="Times New Roman" pitchFamily="18" charset="0"/>
                <a:cs typeface="Times New Roman" pitchFamily="18" charset="0"/>
              </a:rPr>
              <a:t>These, bone diseases, including Knee Osteoarthritis (KOA), have a great impact on quality of life.</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KOA is a knee joint problem mainly produced due to decreased </a:t>
            </a:r>
            <a:r>
              <a:rPr lang="en-IN" sz="2000" dirty="0" err="1" smtClean="0">
                <a:latin typeface="Times New Roman" pitchFamily="18" charset="0"/>
                <a:cs typeface="Times New Roman" pitchFamily="18" charset="0"/>
              </a:rPr>
              <a:t>Articular</a:t>
            </a:r>
            <a:r>
              <a:rPr lang="en-IN" sz="2000" dirty="0" smtClean="0">
                <a:latin typeface="Times New Roman" pitchFamily="18" charset="0"/>
                <a:cs typeface="Times New Roman" pitchFamily="18" charset="0"/>
              </a:rPr>
              <a:t> Cartilage between femur and tibia bones, producing severe joint pain, effusion, joint movement constraints and gait anomalies.</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address these issues, this study presents a novel KOA detection at early stages using deep learning-based feature extraction and classification.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447800" y="990600"/>
            <a:ext cx="7498080" cy="5562600"/>
          </a:xfrm>
        </p:spPr>
        <p:txBody>
          <a:bodyPr>
            <a:noAutofit/>
          </a:bodyPr>
          <a:lstStyle/>
          <a:p>
            <a:pPr algn="just">
              <a:lnSpc>
                <a:spcPct val="150000"/>
              </a:lnSpc>
            </a:pPr>
            <a:r>
              <a:rPr lang="en-IN" sz="2000" dirty="0" smtClean="0">
                <a:latin typeface="Times New Roman" pitchFamily="18" charset="0"/>
                <a:cs typeface="Times New Roman" pitchFamily="18" charset="0"/>
              </a:rPr>
              <a:t>In our proposed technique, both low and high-level features are used for the resultant image that outperforms the state-of-the-art by complete matching with the trained knee features.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model feature is extracted from the region of interest using joint space width by CNN with LBP and CNN with HOG. The multi-class classifiers, that is, SVM, RF, and KNN, are used to classify KOA according to the KL system.</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model can also be merged with models for the hybrid and diverse detection of different diseases other than of the knee.</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638800"/>
          </a:xfrm>
        </p:spPr>
        <p:txBody>
          <a:bodyPr>
            <a:normAutofit/>
          </a:bodyPr>
          <a:lstStyle/>
          <a:p>
            <a:pPr algn="just">
              <a:lnSpc>
                <a:spcPct val="150000"/>
              </a:lnSpc>
            </a:pPr>
            <a:r>
              <a:rPr lang="en-IN" sz="2000" dirty="0" smtClean="0">
                <a:latin typeface="Times New Roman" pitchFamily="18" charset="0"/>
                <a:cs typeface="Times New Roman" pitchFamily="18" charset="0"/>
              </a:rPr>
              <a:t>Deep learning is an effective technique for the analysis and classification of images, which is widely applied in various fields such as the medical field, and demonstrates excellent performances.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deep learning approach did not demonstrate a satisfactory performance when it was applied to the classification of KOA based on radiographic images.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the classification performance of the deep learning network based on radiographic images was not sufficient for the accurate diagnosis of KOA using the KL grading system.</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930520"/>
        </p:xfrm>
        <a:graphic>
          <a:graphicData uri="http://schemas.openxmlformats.org/drawingml/2006/table">
            <a:tbl>
              <a:tblPr firstRow="1" bandRow="1">
                <a:tableStyleId>{5C22544A-7EE6-4342-B048-85BDC9FD1C3A}</a:tableStyleId>
              </a:tblPr>
              <a:tblGrid>
                <a:gridCol w="2622550"/>
                <a:gridCol w="2254250"/>
                <a:gridCol w="2990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pPr>
                      <a:r>
                        <a:rPr lang="en-IN" sz="2000" dirty="0" smtClean="0">
                          <a:latin typeface="Times New Roman" pitchFamily="18" charset="0"/>
                          <a:cs typeface="Times New Roman" pitchFamily="18" charset="0"/>
                        </a:rPr>
                        <a:t>The prevalence of knee osteoarthritis in the elderly. The </a:t>
                      </a:r>
                      <a:r>
                        <a:rPr lang="en-IN" sz="2000" dirty="0" err="1" smtClean="0">
                          <a:latin typeface="Times New Roman" pitchFamily="18" charset="0"/>
                          <a:cs typeface="Times New Roman" pitchFamily="18" charset="0"/>
                        </a:rPr>
                        <a:t>framingham</a:t>
                      </a:r>
                      <a:r>
                        <a:rPr lang="en-IN" sz="2000" dirty="0" smtClean="0">
                          <a:latin typeface="Times New Roman" pitchFamily="18" charset="0"/>
                          <a:cs typeface="Times New Roman" pitchFamily="18" charset="0"/>
                        </a:rPr>
                        <a:t> osteoarthritis study</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D. T. </a:t>
                      </a:r>
                      <a:r>
                        <a:rPr lang="en-IN" sz="2000" dirty="0" err="1" smtClean="0">
                          <a:latin typeface="Times New Roman" pitchFamily="18" charset="0"/>
                          <a:cs typeface="Times New Roman" pitchFamily="18" charset="0"/>
                        </a:rPr>
                        <a:t>Felson</a:t>
                      </a: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Naimark</a:t>
                      </a:r>
                      <a:r>
                        <a:rPr lang="en-IN" sz="2000" dirty="0" smtClean="0">
                          <a:latin typeface="Times New Roman" pitchFamily="18" charset="0"/>
                          <a:cs typeface="Times New Roman" pitchFamily="18" charset="0"/>
                        </a:rPr>
                        <a:t>, J. Anderson, L. </a:t>
                      </a:r>
                      <a:r>
                        <a:rPr lang="en-IN" sz="2000" dirty="0" err="1" smtClean="0">
                          <a:latin typeface="Times New Roman" pitchFamily="18" charset="0"/>
                          <a:cs typeface="Times New Roman" pitchFamily="18" charset="0"/>
                        </a:rPr>
                        <a:t>Kazis</a:t>
                      </a:r>
                      <a:r>
                        <a:rPr lang="en-IN" sz="2000" dirty="0" smtClean="0">
                          <a:latin typeface="Times New Roman" pitchFamily="18" charset="0"/>
                          <a:cs typeface="Times New Roman" pitchFamily="18" charset="0"/>
                        </a:rPr>
                        <a:t>, W. </a:t>
                      </a:r>
                      <a:r>
                        <a:rPr lang="en-IN" sz="2000" dirty="0" err="1" smtClean="0">
                          <a:latin typeface="Times New Roman" pitchFamily="18" charset="0"/>
                          <a:cs typeface="Times New Roman" pitchFamily="18" charset="0"/>
                        </a:rPr>
                        <a:t>Castelli</a:t>
                      </a:r>
                      <a:r>
                        <a:rPr lang="en-IN" sz="2000" dirty="0" smtClean="0">
                          <a:latin typeface="Times New Roman" pitchFamily="18" charset="0"/>
                          <a:cs typeface="Times New Roman" pitchFamily="18" charset="0"/>
                        </a:rPr>
                        <a:t>, and R. F. </a:t>
                      </a:r>
                      <a:r>
                        <a:rPr lang="en-IN" sz="2000" dirty="0" err="1" smtClean="0">
                          <a:latin typeface="Times New Roman" pitchFamily="18" charset="0"/>
                          <a:cs typeface="Times New Roman" pitchFamily="18" charset="0"/>
                        </a:rPr>
                        <a:t>Meenan</a:t>
                      </a:r>
                      <a:r>
                        <a:rPr lang="en-IN" sz="2000" dirty="0" smtClean="0">
                          <a:latin typeface="Times New Roman" pitchFamily="18" charset="0"/>
                          <a:cs typeface="Times New Roman" pitchFamily="18" charset="0"/>
                        </a:rPr>
                        <a:t>, </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Osteoarthritis (OA) is a degenerative disease characterized by gradual development of joint pain, stiffness, swelling and limitation of movements. </a:t>
                      </a:r>
                      <a:endParaRPr lang="en-IN" sz="2000" dirty="0">
                        <a:latin typeface="Times New Roman" pitchFamily="18" charset="0"/>
                        <a:cs typeface="Times New Roman" pitchFamily="18" charset="0"/>
                      </a:endParaRPr>
                    </a:p>
                  </a:txBody>
                  <a:tcPr/>
                </a:tc>
              </a:tr>
              <a:tr h="370840">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IN" sz="2000" dirty="0" smtClean="0">
                          <a:latin typeface="Times New Roman" pitchFamily="18" charset="0"/>
                          <a:cs typeface="Times New Roman" pitchFamily="18" charset="0"/>
                        </a:rPr>
                        <a:t>The impact of osteoarthritis in the United States: A population-health perspective</a:t>
                      </a:r>
                    </a:p>
                    <a:p>
                      <a:pPr algn="just">
                        <a:lnSpc>
                          <a:spcPct val="150000"/>
                        </a:lnSpc>
                      </a:pP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L. Murphy and C. G. </a:t>
                      </a:r>
                      <a:r>
                        <a:rPr lang="en-IN" sz="2000" dirty="0" err="1" smtClean="0">
                          <a:latin typeface="Times New Roman" pitchFamily="18" charset="0"/>
                          <a:cs typeface="Times New Roman" pitchFamily="18" charset="0"/>
                        </a:rPr>
                        <a:t>Helmick</a:t>
                      </a:r>
                      <a:r>
                        <a:rPr lang="en-IN" sz="2000" dirty="0" smtClean="0">
                          <a:latin typeface="Times New Roman" pitchFamily="18" charset="0"/>
                          <a:cs typeface="Times New Roman" pitchFamily="18" charset="0"/>
                        </a:rPr>
                        <a:t>,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Arthritis, of which osteoarthritis (OA) is the most common type, is the most frequent cause of disability among adults in the United States.</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04012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pPr>
                      <a:r>
                        <a:rPr lang="en-IN" sz="2000" dirty="0" smtClean="0">
                          <a:latin typeface="Times New Roman" pitchFamily="18" charset="0"/>
                          <a:cs typeface="Times New Roman" pitchFamily="18" charset="0"/>
                        </a:rPr>
                        <a:t>Gait characteristics of patients with knee osteoarthritis</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K. R. Kaufman, C. Hughes, B. F. </a:t>
                      </a:r>
                      <a:r>
                        <a:rPr lang="en-IN" sz="2000" dirty="0" err="1" smtClean="0">
                          <a:latin typeface="Times New Roman" pitchFamily="18" charset="0"/>
                          <a:cs typeface="Times New Roman" pitchFamily="18" charset="0"/>
                        </a:rPr>
                        <a:t>Morrey</a:t>
                      </a:r>
                      <a:r>
                        <a:rPr lang="en-IN" sz="2000" dirty="0" smtClean="0">
                          <a:latin typeface="Times New Roman" pitchFamily="18" charset="0"/>
                          <a:cs typeface="Times New Roman" pitchFamily="18" charset="0"/>
                        </a:rPr>
                        <a:t>, M. </a:t>
                      </a:r>
                      <a:r>
                        <a:rPr lang="en-IN" sz="2000" dirty="0" err="1" smtClean="0">
                          <a:latin typeface="Times New Roman" pitchFamily="18" charset="0"/>
                          <a:cs typeface="Times New Roman" pitchFamily="18" charset="0"/>
                        </a:rPr>
                        <a:t>Morrey</a:t>
                      </a:r>
                      <a:r>
                        <a:rPr lang="en-IN" sz="2000" dirty="0" smtClean="0">
                          <a:latin typeface="Times New Roman" pitchFamily="18" charset="0"/>
                          <a:cs typeface="Times New Roman" pitchFamily="18" charset="0"/>
                        </a:rPr>
                        <a:t>, and K.-N. An,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There was no significant difference in knee motion between the patients and normal subjects.</a:t>
                      </a:r>
                      <a:endParaRPr lang="en-IN" sz="2000" dirty="0">
                        <a:latin typeface="Times New Roman" pitchFamily="18" charset="0"/>
                        <a:cs typeface="Times New Roman" pitchFamily="18" charset="0"/>
                      </a:endParaRPr>
                    </a:p>
                  </a:txBody>
                  <a:tcPr/>
                </a:tc>
              </a:tr>
              <a:tr h="370840">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IN" sz="2000" dirty="0" smtClean="0">
                          <a:latin typeface="Times New Roman" pitchFamily="18" charset="0"/>
                          <a:cs typeface="Times New Roman" pitchFamily="18" charset="0"/>
                        </a:rPr>
                        <a:t>Radiological assessment of </a:t>
                      </a:r>
                      <a:r>
                        <a:rPr lang="en-IN" sz="2000" dirty="0" err="1" smtClean="0">
                          <a:latin typeface="Times New Roman" pitchFamily="18" charset="0"/>
                          <a:cs typeface="Times New Roman" pitchFamily="18" charset="0"/>
                        </a:rPr>
                        <a:t>osteoarthrosis</a:t>
                      </a:r>
                      <a:endParaRPr lang="en-IN" sz="2000" dirty="0" smtClean="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J. H. </a:t>
                      </a:r>
                      <a:r>
                        <a:rPr lang="en-IN" sz="2000" dirty="0" err="1" smtClean="0">
                          <a:latin typeface="Times New Roman" pitchFamily="18" charset="0"/>
                          <a:cs typeface="Times New Roman" pitchFamily="18" charset="0"/>
                        </a:rPr>
                        <a:t>Kellgren</a:t>
                      </a:r>
                      <a:r>
                        <a:rPr lang="en-IN" sz="2000" dirty="0" smtClean="0">
                          <a:latin typeface="Times New Roman" pitchFamily="18" charset="0"/>
                          <a:cs typeface="Times New Roman" pitchFamily="18" charset="0"/>
                        </a:rPr>
                        <a:t> and J. S. Lawrence,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These changes occur in various stages of development of osteoarthritis and are reflected in semi quantitative assessment scales.</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524000" y="1371600"/>
            <a:ext cx="7010399" cy="4724400"/>
          </a:xfrm>
          <a:prstGeom prst="rect">
            <a:avLst/>
          </a:prstGeom>
          <a:noFill/>
          <a:ln w="9525">
            <a:noFill/>
            <a:miter lim="800000"/>
            <a:headEnd/>
            <a:tailEnd/>
          </a:ln>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a:bodyPr>
          <a:lstStyle/>
          <a:p>
            <a:pPr algn="just">
              <a:lnSpc>
                <a:spcPct val="150000"/>
              </a:lnSpc>
            </a:pPr>
            <a:r>
              <a:rPr lang="en-IN" sz="2000" dirty="0" smtClean="0">
                <a:latin typeface="Times New Roman" pitchFamily="18" charset="0"/>
                <a:cs typeface="Times New Roman" pitchFamily="18" charset="0"/>
              </a:rPr>
              <a:t>The proposed model based on gait data and radiographic images was demonstrated to improve the accuracy of diagnosing the severity of KOA using the KL grading system.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automatic classification of KOA using the proposed method can reduce the work of the clinician and improve the reliability of the KL grading system. </a:t>
            </a:r>
            <a:endParaRPr lang="en-US" sz="2000" dirty="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D. T. </a:t>
            </a:r>
            <a:r>
              <a:rPr lang="en-IN" sz="2000" dirty="0" err="1" smtClean="0">
                <a:latin typeface="Times New Roman" pitchFamily="18" charset="0"/>
                <a:cs typeface="Times New Roman" pitchFamily="18" charset="0"/>
              </a:rPr>
              <a:t>Felson</a:t>
            </a: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Naimark</a:t>
            </a:r>
            <a:r>
              <a:rPr lang="en-IN" sz="2000" dirty="0" smtClean="0">
                <a:latin typeface="Times New Roman" pitchFamily="18" charset="0"/>
                <a:cs typeface="Times New Roman" pitchFamily="18" charset="0"/>
              </a:rPr>
              <a:t>, J. Anderson, L. </a:t>
            </a:r>
            <a:r>
              <a:rPr lang="en-IN" sz="2000" dirty="0" err="1" smtClean="0">
                <a:latin typeface="Times New Roman" pitchFamily="18" charset="0"/>
                <a:cs typeface="Times New Roman" pitchFamily="18" charset="0"/>
              </a:rPr>
              <a:t>Kazis</a:t>
            </a:r>
            <a:r>
              <a:rPr lang="en-IN" sz="2000" dirty="0" smtClean="0">
                <a:latin typeface="Times New Roman" pitchFamily="18" charset="0"/>
                <a:cs typeface="Times New Roman" pitchFamily="18" charset="0"/>
              </a:rPr>
              <a:t>, W. </a:t>
            </a:r>
            <a:r>
              <a:rPr lang="en-IN" sz="2000" dirty="0" err="1" smtClean="0">
                <a:latin typeface="Times New Roman" pitchFamily="18" charset="0"/>
                <a:cs typeface="Times New Roman" pitchFamily="18" charset="0"/>
              </a:rPr>
              <a:t>Castelli</a:t>
            </a:r>
            <a:r>
              <a:rPr lang="en-IN" sz="2000" dirty="0" smtClean="0">
                <a:latin typeface="Times New Roman" pitchFamily="18" charset="0"/>
                <a:cs typeface="Times New Roman" pitchFamily="18" charset="0"/>
              </a:rPr>
              <a:t>, and R. F. </a:t>
            </a:r>
            <a:r>
              <a:rPr lang="en-IN" sz="2000" dirty="0" err="1" smtClean="0">
                <a:latin typeface="Times New Roman" pitchFamily="18" charset="0"/>
                <a:cs typeface="Times New Roman" pitchFamily="18" charset="0"/>
              </a:rPr>
              <a:t>Meenan</a:t>
            </a:r>
            <a:r>
              <a:rPr lang="en-IN" sz="2000" dirty="0" smtClean="0">
                <a:latin typeface="Times New Roman" pitchFamily="18" charset="0"/>
                <a:cs typeface="Times New Roman" pitchFamily="18" charset="0"/>
              </a:rPr>
              <a:t>, ‘‘The prevalence of knee osteoarthritis in the elderly. The </a:t>
            </a:r>
            <a:r>
              <a:rPr lang="en-IN" sz="2000" dirty="0" err="1" smtClean="0">
                <a:latin typeface="Times New Roman" pitchFamily="18" charset="0"/>
                <a:cs typeface="Times New Roman" pitchFamily="18" charset="0"/>
              </a:rPr>
              <a:t>framingham</a:t>
            </a:r>
            <a:r>
              <a:rPr lang="en-IN" sz="2000" dirty="0" smtClean="0">
                <a:latin typeface="Times New Roman" pitchFamily="18" charset="0"/>
                <a:cs typeface="Times New Roman" pitchFamily="18" charset="0"/>
              </a:rPr>
              <a:t> osteoarthritis study,’’ Arthritis Rheumatism, vol. 30, no. 8, pp. 914–918, Aug. 1987, </a:t>
            </a:r>
            <a:r>
              <a:rPr lang="en-IN" sz="2000" dirty="0" err="1" smtClean="0">
                <a:latin typeface="Times New Roman" pitchFamily="18" charset="0"/>
                <a:cs typeface="Times New Roman" pitchFamily="18" charset="0"/>
              </a:rPr>
              <a:t>doi</a:t>
            </a:r>
            <a:r>
              <a:rPr lang="en-IN" sz="2000" dirty="0" smtClean="0">
                <a:latin typeface="Times New Roman" pitchFamily="18" charset="0"/>
                <a:cs typeface="Times New Roman" pitchFamily="18" charset="0"/>
              </a:rPr>
              <a:t>: 10.1002/art.1780300811. </a:t>
            </a:r>
          </a:p>
          <a:p>
            <a:pPr algn="just">
              <a:lnSpc>
                <a:spcPct val="160000"/>
              </a:lnSpc>
              <a:buNone/>
            </a:pP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[2] T. </a:t>
            </a:r>
            <a:r>
              <a:rPr lang="en-IN" sz="2000" dirty="0" err="1" smtClean="0">
                <a:latin typeface="Times New Roman" pitchFamily="18" charset="0"/>
                <a:cs typeface="Times New Roman" pitchFamily="18" charset="0"/>
              </a:rPr>
              <a:t>Vos</a:t>
            </a:r>
            <a:r>
              <a:rPr lang="en-IN" sz="2000" dirty="0" smtClean="0">
                <a:latin typeface="Times New Roman" pitchFamily="18" charset="0"/>
                <a:cs typeface="Times New Roman" pitchFamily="18" charset="0"/>
              </a:rPr>
              <a:t> et al., ‘‘Global, regional, and national incidence, prevalence, and years lived with disability for 301 acute and chronic diseases and injuries in 188 countries, 1990–2013: A systematic analysis for the Global Burden of Disease Study 2013,’’ Lancet, vol. 386, no. 9995, pp. 743–800, 2015, </a:t>
            </a:r>
            <a:r>
              <a:rPr lang="en-IN" sz="2000" dirty="0" err="1" smtClean="0">
                <a:latin typeface="Times New Roman" pitchFamily="18" charset="0"/>
                <a:cs typeface="Times New Roman" pitchFamily="18" charset="0"/>
              </a:rPr>
              <a:t>doi</a:t>
            </a:r>
            <a:r>
              <a:rPr lang="en-IN" sz="2000" dirty="0" smtClean="0">
                <a:latin typeface="Times New Roman" pitchFamily="18" charset="0"/>
                <a:cs typeface="Times New Roman" pitchFamily="18" charset="0"/>
              </a:rPr>
              <a:t>: 10.1016/S0140-6736(15)60692-4.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[3] L. Murphy and C. G. </a:t>
            </a:r>
            <a:r>
              <a:rPr lang="en-IN" sz="2000" dirty="0" err="1" smtClean="0">
                <a:latin typeface="Times New Roman" pitchFamily="18" charset="0"/>
                <a:cs typeface="Times New Roman" pitchFamily="18" charset="0"/>
              </a:rPr>
              <a:t>Helmick</a:t>
            </a:r>
            <a:r>
              <a:rPr lang="en-IN" sz="2000" dirty="0" smtClean="0">
                <a:latin typeface="Times New Roman" pitchFamily="18" charset="0"/>
                <a:cs typeface="Times New Roman" pitchFamily="18" charset="0"/>
              </a:rPr>
              <a:t>, ‘‘The impact of osteoarthritis in the United States: A population-health perspective,’’ Amer. J. Nursing, vol. 112, no. 3, pp. S13–S19, 2012. </a:t>
            </a: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[4] S. Kurtz, K. </a:t>
            </a:r>
            <a:r>
              <a:rPr lang="en-IN" sz="2000" dirty="0" err="1" smtClean="0">
                <a:latin typeface="Times New Roman" pitchFamily="18" charset="0"/>
                <a:cs typeface="Times New Roman" pitchFamily="18" charset="0"/>
              </a:rPr>
              <a:t>Ong</a:t>
            </a:r>
            <a:r>
              <a:rPr lang="en-IN" sz="2000" dirty="0" smtClean="0">
                <a:latin typeface="Times New Roman" pitchFamily="18" charset="0"/>
                <a:cs typeface="Times New Roman" pitchFamily="18" charset="0"/>
              </a:rPr>
              <a:t>, E. Lau, F. </a:t>
            </a:r>
            <a:r>
              <a:rPr lang="en-IN" sz="2000" dirty="0" err="1" smtClean="0">
                <a:latin typeface="Times New Roman" pitchFamily="18" charset="0"/>
                <a:cs typeface="Times New Roman" pitchFamily="18" charset="0"/>
              </a:rPr>
              <a:t>Mowat</a:t>
            </a:r>
            <a:r>
              <a:rPr lang="en-IN" sz="2000" dirty="0" smtClean="0">
                <a:latin typeface="Times New Roman" pitchFamily="18" charset="0"/>
                <a:cs typeface="Times New Roman" pitchFamily="18" charset="0"/>
              </a:rPr>
              <a:t>, and M. </a:t>
            </a:r>
            <a:r>
              <a:rPr lang="en-IN" sz="2000" dirty="0" err="1" smtClean="0">
                <a:latin typeface="Times New Roman" pitchFamily="18" charset="0"/>
                <a:cs typeface="Times New Roman" pitchFamily="18" charset="0"/>
              </a:rPr>
              <a:t>Halpern</a:t>
            </a:r>
            <a:r>
              <a:rPr lang="en-IN" sz="2000" dirty="0" smtClean="0">
                <a:latin typeface="Times New Roman" pitchFamily="18" charset="0"/>
                <a:cs typeface="Times New Roman" pitchFamily="18" charset="0"/>
              </a:rPr>
              <a:t>, ‘‘Projections of primary and revision hip and knee </a:t>
            </a:r>
            <a:r>
              <a:rPr lang="en-IN" sz="2000" dirty="0" err="1" smtClean="0">
                <a:latin typeface="Times New Roman" pitchFamily="18" charset="0"/>
                <a:cs typeface="Times New Roman" pitchFamily="18" charset="0"/>
              </a:rPr>
              <a:t>arthroplasty</a:t>
            </a:r>
            <a:r>
              <a:rPr lang="en-IN" sz="2000" dirty="0" smtClean="0">
                <a:latin typeface="Times New Roman" pitchFamily="18" charset="0"/>
                <a:cs typeface="Times New Roman" pitchFamily="18" charset="0"/>
              </a:rPr>
              <a:t> in the United States from 2005 to 2030,’’ J. Bone Joint Surg., vol. 89, no. 4, pp. 780–785, Apr. 2007, </a:t>
            </a:r>
            <a:r>
              <a:rPr lang="en-IN" sz="2000" dirty="0" err="1" smtClean="0">
                <a:latin typeface="Times New Roman" pitchFamily="18" charset="0"/>
                <a:cs typeface="Times New Roman" pitchFamily="18" charset="0"/>
              </a:rPr>
              <a:t>doi</a:t>
            </a:r>
            <a:r>
              <a:rPr lang="en-IN" sz="2000" dirty="0" smtClean="0">
                <a:latin typeface="Times New Roman" pitchFamily="18" charset="0"/>
                <a:cs typeface="Times New Roman" pitchFamily="18" charset="0"/>
              </a:rPr>
              <a:t>: 10.2106/JBJS.F.00222. </a:t>
            </a: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[5] K. R. Kaufman, C. Hughes, B. F. </a:t>
            </a:r>
            <a:r>
              <a:rPr lang="en-IN" sz="2000" dirty="0" err="1" smtClean="0">
                <a:latin typeface="Times New Roman" pitchFamily="18" charset="0"/>
                <a:cs typeface="Times New Roman" pitchFamily="18" charset="0"/>
              </a:rPr>
              <a:t>Morrey</a:t>
            </a:r>
            <a:r>
              <a:rPr lang="en-IN" sz="2000" dirty="0" smtClean="0">
                <a:latin typeface="Times New Roman" pitchFamily="18" charset="0"/>
                <a:cs typeface="Times New Roman" pitchFamily="18" charset="0"/>
              </a:rPr>
              <a:t>, M. </a:t>
            </a:r>
            <a:r>
              <a:rPr lang="en-IN" sz="2000" dirty="0" err="1" smtClean="0">
                <a:latin typeface="Times New Roman" pitchFamily="18" charset="0"/>
                <a:cs typeface="Times New Roman" pitchFamily="18" charset="0"/>
              </a:rPr>
              <a:t>Morrey</a:t>
            </a:r>
            <a:r>
              <a:rPr lang="en-IN" sz="2000" dirty="0" smtClean="0">
                <a:latin typeface="Times New Roman" pitchFamily="18" charset="0"/>
                <a:cs typeface="Times New Roman" pitchFamily="18" charset="0"/>
              </a:rPr>
              <a:t>, and K.-N. An, ‘‘Gait characteristics of patients with knee osteoarthritis,’’ J. </a:t>
            </a:r>
            <a:r>
              <a:rPr lang="en-IN" sz="2000" dirty="0" err="1" smtClean="0">
                <a:latin typeface="Times New Roman" pitchFamily="18" charset="0"/>
                <a:cs typeface="Times New Roman" pitchFamily="18" charset="0"/>
              </a:rPr>
              <a:t>Biomech</a:t>
            </a:r>
            <a:r>
              <a:rPr lang="en-IN" sz="2000" dirty="0" smtClean="0">
                <a:latin typeface="Times New Roman" pitchFamily="18" charset="0"/>
                <a:cs typeface="Times New Roman" pitchFamily="18" charset="0"/>
              </a:rPr>
              <a:t>., vol. 34, no. 7, pp. 907–915, 2001.</a:t>
            </a:r>
            <a:endParaRPr lang="en-US" sz="2000" dirty="0" smtClean="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685800"/>
            <a:ext cx="7498080" cy="5105400"/>
          </a:xfrm>
        </p:spPr>
        <p:txBody>
          <a:bodyPr>
            <a:noAutofit/>
          </a:bodyPr>
          <a:lstStyle/>
          <a:p>
            <a:pPr algn="just">
              <a:lnSpc>
                <a:spcPct val="170000"/>
              </a:lnSpc>
            </a:pPr>
            <a:r>
              <a:rPr lang="en-IN" sz="2000" dirty="0" smtClean="0">
                <a:latin typeface="Times New Roman" pitchFamily="18" charset="0"/>
                <a:cs typeface="Times New Roman" pitchFamily="18" charset="0"/>
              </a:rPr>
              <a:t>[6] M. Hall, K. L. </a:t>
            </a:r>
            <a:r>
              <a:rPr lang="en-IN" sz="2000" dirty="0" err="1" smtClean="0">
                <a:latin typeface="Times New Roman" pitchFamily="18" charset="0"/>
                <a:cs typeface="Times New Roman" pitchFamily="18" charset="0"/>
              </a:rPr>
              <a:t>Bennell</a:t>
            </a:r>
            <a:r>
              <a:rPr lang="en-IN" sz="2000" dirty="0" smtClean="0">
                <a:latin typeface="Times New Roman" pitchFamily="18" charset="0"/>
                <a:cs typeface="Times New Roman" pitchFamily="18" charset="0"/>
              </a:rPr>
              <a:t>, T. V. Wrigley, B. R. Metcalf, P. K. Campbell, J. </a:t>
            </a:r>
            <a:r>
              <a:rPr lang="en-IN" sz="2000" dirty="0" err="1" smtClean="0">
                <a:latin typeface="Times New Roman" pitchFamily="18" charset="0"/>
                <a:cs typeface="Times New Roman" pitchFamily="18" charset="0"/>
              </a:rPr>
              <a:t>Kasza</a:t>
            </a:r>
            <a:r>
              <a:rPr lang="en-IN" sz="2000" dirty="0" smtClean="0">
                <a:latin typeface="Times New Roman" pitchFamily="18" charset="0"/>
                <a:cs typeface="Times New Roman" pitchFamily="18" charset="0"/>
              </a:rPr>
              <a:t>, K. L. Paterson, D. J. Hunter, and R. S. </a:t>
            </a:r>
            <a:r>
              <a:rPr lang="en-IN" sz="2000" dirty="0" err="1" smtClean="0">
                <a:latin typeface="Times New Roman" pitchFamily="18" charset="0"/>
                <a:cs typeface="Times New Roman" pitchFamily="18" charset="0"/>
              </a:rPr>
              <a:t>Hinman</a:t>
            </a:r>
            <a:r>
              <a:rPr lang="en-IN" sz="2000" dirty="0" smtClean="0">
                <a:latin typeface="Times New Roman" pitchFamily="18" charset="0"/>
                <a:cs typeface="Times New Roman" pitchFamily="18" charset="0"/>
              </a:rPr>
              <a:t>, ‘‘The knee adduction moment and knee osteoarthritis symptoms: Relationships according to radiographic disease severity,’’ Osteoarthritis Cartilage, vol. 25, no. 1, pp. 34–41, Jan. 2017.</a:t>
            </a: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[7] J. H. </a:t>
            </a:r>
            <a:r>
              <a:rPr lang="en-IN" sz="2000" dirty="0" err="1" smtClean="0">
                <a:latin typeface="Times New Roman" pitchFamily="18" charset="0"/>
                <a:cs typeface="Times New Roman" pitchFamily="18" charset="0"/>
              </a:rPr>
              <a:t>Kellgren</a:t>
            </a:r>
            <a:r>
              <a:rPr lang="en-IN" sz="2000" dirty="0" smtClean="0">
                <a:latin typeface="Times New Roman" pitchFamily="18" charset="0"/>
                <a:cs typeface="Times New Roman" pitchFamily="18" charset="0"/>
              </a:rPr>
              <a:t> and J. S. Lawrence, ‘‘Radiological assessment of </a:t>
            </a:r>
            <a:r>
              <a:rPr lang="en-IN" sz="2000" dirty="0" err="1" smtClean="0">
                <a:latin typeface="Times New Roman" pitchFamily="18" charset="0"/>
                <a:cs typeface="Times New Roman" pitchFamily="18" charset="0"/>
              </a:rPr>
              <a:t>osteoarthrosis</a:t>
            </a:r>
            <a:r>
              <a:rPr lang="en-IN" sz="2000" dirty="0" smtClean="0">
                <a:latin typeface="Times New Roman" pitchFamily="18" charset="0"/>
                <a:cs typeface="Times New Roman" pitchFamily="18" charset="0"/>
              </a:rPr>
              <a:t>,’’ Ann. Rheumatic Diseases, vol. 16, no. 4, pp. 494–502, Dec. 1957.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457200"/>
            <a:ext cx="7498080" cy="5943600"/>
          </a:xfrm>
        </p:spPr>
        <p:txBody>
          <a:bodyPr>
            <a:normAutofit fontScale="62500" lnSpcReduction="20000"/>
          </a:bodyPr>
          <a:lstStyle/>
          <a:p>
            <a:pPr algn="just">
              <a:lnSpc>
                <a:spcPct val="170000"/>
              </a:lnSpc>
            </a:pPr>
            <a:r>
              <a:rPr lang="en-IN" dirty="0" smtClean="0">
                <a:latin typeface="Times New Roman" pitchFamily="18" charset="0"/>
                <a:cs typeface="Times New Roman" pitchFamily="18" charset="0"/>
              </a:rPr>
              <a:t>[8] A. </a:t>
            </a:r>
            <a:r>
              <a:rPr lang="en-IN" dirty="0" err="1" smtClean="0">
                <a:latin typeface="Times New Roman" pitchFamily="18" charset="0"/>
                <a:cs typeface="Times New Roman" pitchFamily="18" charset="0"/>
              </a:rPr>
              <a:t>Tiulpin</a:t>
            </a:r>
            <a:r>
              <a:rPr lang="en-IN" dirty="0" smtClean="0">
                <a:latin typeface="Times New Roman" pitchFamily="18" charset="0"/>
                <a:cs typeface="Times New Roman" pitchFamily="18" charset="0"/>
              </a:rPr>
              <a:t>, J. </a:t>
            </a:r>
            <a:r>
              <a:rPr lang="en-IN" dirty="0" err="1" smtClean="0">
                <a:latin typeface="Times New Roman" pitchFamily="18" charset="0"/>
                <a:cs typeface="Times New Roman" pitchFamily="18" charset="0"/>
              </a:rPr>
              <a:t>Thevenot</a:t>
            </a:r>
            <a:r>
              <a:rPr lang="en-IN" dirty="0" smtClean="0">
                <a:latin typeface="Times New Roman" pitchFamily="18" charset="0"/>
                <a:cs typeface="Times New Roman" pitchFamily="18" charset="0"/>
              </a:rPr>
              <a:t>, E. </a:t>
            </a:r>
            <a:r>
              <a:rPr lang="en-IN" dirty="0" err="1" smtClean="0">
                <a:latin typeface="Times New Roman" pitchFamily="18" charset="0"/>
                <a:cs typeface="Times New Roman" pitchFamily="18" charset="0"/>
              </a:rPr>
              <a:t>Rahtu</a:t>
            </a:r>
            <a:r>
              <a:rPr lang="en-IN" dirty="0" smtClean="0">
                <a:latin typeface="Times New Roman" pitchFamily="18" charset="0"/>
                <a:cs typeface="Times New Roman" pitchFamily="18" charset="0"/>
              </a:rPr>
              <a:t>, P. </a:t>
            </a:r>
            <a:r>
              <a:rPr lang="en-IN" dirty="0" err="1" smtClean="0">
                <a:latin typeface="Times New Roman" pitchFamily="18" charset="0"/>
                <a:cs typeface="Times New Roman" pitchFamily="18" charset="0"/>
              </a:rPr>
              <a:t>Lehenkari</a:t>
            </a:r>
            <a:r>
              <a:rPr lang="en-IN" dirty="0" smtClean="0">
                <a:latin typeface="Times New Roman" pitchFamily="18" charset="0"/>
                <a:cs typeface="Times New Roman" pitchFamily="18" charset="0"/>
              </a:rPr>
              <a:t>, and S. </a:t>
            </a:r>
            <a:r>
              <a:rPr lang="en-IN" dirty="0" err="1" smtClean="0">
                <a:latin typeface="Times New Roman" pitchFamily="18" charset="0"/>
                <a:cs typeface="Times New Roman" pitchFamily="18" charset="0"/>
              </a:rPr>
              <a:t>Saarakkala</a:t>
            </a:r>
            <a:r>
              <a:rPr lang="en-IN" dirty="0" smtClean="0">
                <a:latin typeface="Times New Roman" pitchFamily="18" charset="0"/>
                <a:cs typeface="Times New Roman" pitchFamily="18" charset="0"/>
              </a:rPr>
              <a:t>, ‘‘Automatic knee osteoarthritis diagnosis from plain radiographs: A deep learning-based approach,’’ Sci. Rep., vol. 8, no. 1, Dec. 2018, Art. no. 1727.</a:t>
            </a:r>
          </a:p>
          <a:p>
            <a:pPr algn="just">
              <a:lnSpc>
                <a:spcPct val="170000"/>
              </a:lnSpc>
              <a:buNone/>
            </a:pPr>
            <a:endParaRPr lang="en-IN" dirty="0" smtClean="0">
              <a:latin typeface="Times New Roman" pitchFamily="18" charset="0"/>
              <a:cs typeface="Times New Roman" pitchFamily="18" charset="0"/>
            </a:endParaRPr>
          </a:p>
          <a:p>
            <a:pPr algn="just">
              <a:lnSpc>
                <a:spcPct val="170000"/>
              </a:lnSpc>
            </a:pPr>
            <a:r>
              <a:rPr lang="en-IN" dirty="0" smtClean="0">
                <a:latin typeface="Times New Roman" pitchFamily="18" charset="0"/>
                <a:cs typeface="Times New Roman" pitchFamily="18" charset="0"/>
              </a:rPr>
              <a:t>[9] R. F. </a:t>
            </a:r>
            <a:r>
              <a:rPr lang="en-IN" dirty="0" err="1" smtClean="0">
                <a:latin typeface="Times New Roman" pitchFamily="18" charset="0"/>
                <a:cs typeface="Times New Roman" pitchFamily="18" charset="0"/>
              </a:rPr>
              <a:t>Mansour</a:t>
            </a:r>
            <a:r>
              <a:rPr lang="en-IN" dirty="0" smtClean="0">
                <a:latin typeface="Times New Roman" pitchFamily="18" charset="0"/>
                <a:cs typeface="Times New Roman" pitchFamily="18" charset="0"/>
              </a:rPr>
              <a:t>, ‘‘Deep-learning-based automatic computer-aided diagnosis system for diabetic retinopathy,’’ Biomed. Eng. </a:t>
            </a:r>
            <a:r>
              <a:rPr lang="en-IN" dirty="0" err="1" smtClean="0">
                <a:latin typeface="Times New Roman" pitchFamily="18" charset="0"/>
                <a:cs typeface="Times New Roman" pitchFamily="18" charset="0"/>
              </a:rPr>
              <a:t>Lett</a:t>
            </a:r>
            <a:r>
              <a:rPr lang="en-IN" dirty="0" smtClean="0">
                <a:latin typeface="Times New Roman" pitchFamily="18" charset="0"/>
                <a:cs typeface="Times New Roman" pitchFamily="18" charset="0"/>
              </a:rPr>
              <a:t>., vol. 8, no. 1, pp. 41–57, Feb. 2018, </a:t>
            </a:r>
            <a:r>
              <a:rPr lang="en-IN" dirty="0" err="1" smtClean="0">
                <a:latin typeface="Times New Roman" pitchFamily="18" charset="0"/>
                <a:cs typeface="Times New Roman" pitchFamily="18" charset="0"/>
              </a:rPr>
              <a:t>doi</a:t>
            </a:r>
            <a:r>
              <a:rPr lang="en-IN" dirty="0" smtClean="0">
                <a:latin typeface="Times New Roman" pitchFamily="18" charset="0"/>
                <a:cs typeface="Times New Roman" pitchFamily="18" charset="0"/>
              </a:rPr>
              <a:t>: 10.1007/s13534-017-0047-y. </a:t>
            </a:r>
          </a:p>
          <a:p>
            <a:pPr algn="just">
              <a:lnSpc>
                <a:spcPct val="170000"/>
              </a:lnSpc>
              <a:buNone/>
            </a:pPr>
            <a:endParaRPr lang="en-IN" dirty="0" smtClean="0">
              <a:latin typeface="Times New Roman" pitchFamily="18" charset="0"/>
              <a:cs typeface="Times New Roman" pitchFamily="18" charset="0"/>
            </a:endParaRPr>
          </a:p>
          <a:p>
            <a:pPr algn="just">
              <a:lnSpc>
                <a:spcPct val="170000"/>
              </a:lnSpc>
            </a:pPr>
            <a:r>
              <a:rPr lang="en-IN" dirty="0" smtClean="0">
                <a:latin typeface="Times New Roman" pitchFamily="18" charset="0"/>
                <a:cs typeface="Times New Roman" pitchFamily="18" charset="0"/>
              </a:rPr>
              <a:t>[10] M. </a:t>
            </a:r>
            <a:r>
              <a:rPr lang="en-IN" dirty="0" err="1" smtClean="0">
                <a:latin typeface="Times New Roman" pitchFamily="18" charset="0"/>
                <a:cs typeface="Times New Roman" pitchFamily="18" charset="0"/>
              </a:rPr>
              <a:t>Saleem</a:t>
            </a:r>
            <a:r>
              <a:rPr lang="en-IN" dirty="0" smtClean="0">
                <a:latin typeface="Times New Roman" pitchFamily="18" charset="0"/>
                <a:cs typeface="Times New Roman" pitchFamily="18" charset="0"/>
              </a:rPr>
              <a:t> et al., ‘‘X-ray image analysis for automated knee osteoarthritis detection,’’ Signal, Image Video Process., pp. 1–9, 2020, </a:t>
            </a:r>
            <a:r>
              <a:rPr lang="en-IN" dirty="0" err="1" smtClean="0">
                <a:latin typeface="Times New Roman" pitchFamily="18" charset="0"/>
                <a:cs typeface="Times New Roman" pitchFamily="18" charset="0"/>
              </a:rPr>
              <a:t>doi</a:t>
            </a:r>
            <a:r>
              <a:rPr lang="en-IN" dirty="0" smtClean="0">
                <a:latin typeface="Times New Roman" pitchFamily="18" charset="0"/>
                <a:cs typeface="Times New Roman" pitchFamily="18" charset="0"/>
              </a:rPr>
              <a:t>: 10.1007/s11760-020-01645-z.</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1288</TotalTime>
  <Words>1430</Words>
  <Application>Microsoft Office PowerPoint</Application>
  <PresentationFormat>On-screen Show (4:3)</PresentationFormat>
  <Paragraphs>90</Paragraphs>
  <Slides>18</Slides>
  <Notes>2</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Solstice</vt:lpstr>
      <vt:lpstr>MACHINE LEARNING-BASED AUTOMATIC CLASSIFICATION OF KNEE OSTEOARTHRITIS SEVERITY USING GAIT DATA AND RADIOGRAPHIC IMAGES</vt:lpstr>
      <vt:lpstr>Abstract</vt:lpstr>
      <vt:lpstr>Slide 3</vt:lpstr>
      <vt:lpstr>Slide 4</vt:lpstr>
      <vt:lpstr>Existing System</vt:lpstr>
      <vt:lpstr>Disadvantage of Existing System</vt:lpstr>
      <vt:lpstr>PROPOSED SYSTEM :</vt:lpstr>
      <vt:lpstr>ADVANTAGE</vt:lpstr>
      <vt:lpstr>Slide 9</vt:lpstr>
      <vt:lpstr>Slide 10</vt:lpstr>
      <vt:lpstr>Block Diagram</vt:lpstr>
      <vt:lpstr>SOFTWARE REQUIREMENTS:</vt:lpstr>
      <vt:lpstr>HARDWARE REQUIREMENTS:</vt:lpstr>
      <vt:lpstr>CONCLUSION</vt:lpstr>
      <vt:lpstr>REFERENCE</vt:lpstr>
      <vt:lpstr>Slide 16</vt:lpstr>
      <vt:lpstr>Slide 17</vt:lpstr>
      <vt:lpstr>Slide 18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587</cp:revision>
  <dcterms:created xsi:type="dcterms:W3CDTF">2006-08-16T00:00:00Z</dcterms:created>
  <dcterms:modified xsi:type="dcterms:W3CDTF">2022-04-01T11:11:34Z</dcterms:modified>
</cp:coreProperties>
</file>