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260" r:id="rId4"/>
    <p:sldId id="262" r:id="rId5"/>
    <p:sldId id="263" r:id="rId6"/>
    <p:sldId id="294" r:id="rId7"/>
    <p:sldId id="327" r:id="rId8"/>
    <p:sldId id="326" r:id="rId9"/>
    <p:sldId id="298" r:id="rId10"/>
    <p:sldId id="330" r:id="rId11"/>
    <p:sldId id="331" r:id="rId12"/>
    <p:sldId id="332" r:id="rId13"/>
    <p:sldId id="333" r:id="rId14"/>
    <p:sldId id="296" r:id="rId15"/>
    <p:sldId id="295" r:id="rId16"/>
    <p:sldId id="323" r:id="rId17"/>
    <p:sldId id="32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6" d="100"/>
          <a:sy n="56" d="100"/>
        </p:scale>
        <p:origin x="-102" y="-3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US" b="1" dirty="0" smtClean="0">
                <a:latin typeface="Times New Roman" pitchFamily="18" charset="0"/>
                <a:cs typeface="Times New Roman" pitchFamily="18" charset="0"/>
              </a:rPr>
              <a:t>IoT-based Smart Heart Attack Detection and Heart Rate Monitor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pPr>
            <a:r>
              <a:rPr lang="en-US" sz="2000" dirty="0" smtClean="0">
                <a:latin typeface="Times New Roman" pitchFamily="18" charset="0"/>
                <a:cs typeface="Times New Roman" pitchFamily="18" charset="0"/>
              </a:rPr>
              <a:t>This paper is intended to monitor Heart beat with android application which is used to measure the heart beat of different persons. </a:t>
            </a:r>
          </a:p>
          <a:p>
            <a:pPr algn="just">
              <a:lnSpc>
                <a:spcPct val="170000"/>
              </a:lnSpc>
            </a:pPr>
            <a:r>
              <a:rPr lang="en-US" sz="2000" dirty="0" smtClean="0">
                <a:latin typeface="Times New Roman" pitchFamily="18" charset="0"/>
                <a:cs typeface="Times New Roman" pitchFamily="18" charset="0"/>
              </a:rPr>
              <a:t>It is built using Android Studio. </a:t>
            </a:r>
          </a:p>
          <a:p>
            <a:pPr algn="just">
              <a:lnSpc>
                <a:spcPct val="170000"/>
              </a:lnSpc>
            </a:pPr>
            <a:r>
              <a:rPr lang="en-US" sz="2000" dirty="0" smtClean="0">
                <a:latin typeface="Times New Roman" pitchFamily="18" charset="0"/>
                <a:cs typeface="Times New Roman" pitchFamily="18" charset="0"/>
              </a:rPr>
              <a:t>It may also include the different modules based on the software specification, system requirement, hardware requirement and disk space.</a:t>
            </a: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It uses data smoothing in an Integer array to figure out the average red pixel value in the image. </a:t>
            </a:r>
          </a:p>
          <a:p>
            <a:pPr algn="just">
              <a:lnSpc>
                <a:spcPct val="150000"/>
              </a:lnSpc>
            </a:pPr>
            <a:r>
              <a:rPr lang="en-US" sz="2000" dirty="0" smtClean="0">
                <a:latin typeface="Times New Roman" pitchFamily="18" charset="0"/>
                <a:cs typeface="Times New Roman" pitchFamily="18" charset="0"/>
              </a:rPr>
              <a:t>Once it figures out the average it determines a heartbeat when the average red pixel value in the latest image is greater than the smoothed average.</a:t>
            </a:r>
          </a:p>
          <a:p>
            <a:pPr algn="just">
              <a:lnSpc>
                <a:spcPct val="150000"/>
              </a:lnSpc>
            </a:pPr>
            <a:r>
              <a:rPr lang="en-US" sz="2000" dirty="0" smtClean="0">
                <a:latin typeface="Times New Roman" pitchFamily="18" charset="0"/>
                <a:cs typeface="Times New Roman" pitchFamily="18" charset="0"/>
              </a:rPr>
              <a:t> Wearable’s with optical heart-rate monitors have small LEDs on their undersides that shines green light onto the skin on your wrist.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905000"/>
            <a:ext cx="7251192" cy="2362200"/>
          </a:xfrm>
        </p:spPr>
        <p:txBody>
          <a:bodyPr>
            <a:noAutofit/>
          </a:bodyPr>
          <a:lstStyle/>
          <a:p>
            <a:pPr lvl="0" algn="just">
              <a:lnSpc>
                <a:spcPct val="150000"/>
              </a:lnSpc>
            </a:pPr>
            <a:r>
              <a:rPr lang="en-US" sz="2000" dirty="0" smtClean="0">
                <a:latin typeface="Times New Roman" pitchFamily="18" charset="0"/>
                <a:cs typeface="Times New Roman" pitchFamily="18" charset="0"/>
              </a:rPr>
              <a:t>It can produce annoying or corrupt your data.</a:t>
            </a:r>
          </a:p>
          <a:p>
            <a:pPr lvl="0" algn="just">
              <a:lnSpc>
                <a:spcPct val="150000"/>
              </a:lnSpc>
            </a:pPr>
            <a:r>
              <a:rPr lang="en-US" sz="2000" dirty="0" smtClean="0">
                <a:latin typeface="Times New Roman" pitchFamily="18" charset="0"/>
                <a:cs typeface="Times New Roman" pitchFamily="18" charset="0"/>
              </a:rPr>
              <a:t>This method has disadvantages like inaccurate results, hectic wired connections over the body.</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r>
              <a:rPr lang="en-US" sz="2000" dirty="0" smtClean="0">
                <a:latin typeface="Times New Roman" pitchFamily="18" charset="0"/>
                <a:cs typeface="Times New Roman" pitchFamily="18" charset="0"/>
              </a:rPr>
              <a:t>The proposed system have eminence of detecting heart attack with help of observing heart rate based on internet of thing. Our method uses a pulse sensor,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board and a Wi-Fi module.</a:t>
            </a:r>
          </a:p>
          <a:p>
            <a:pPr algn="just"/>
            <a:r>
              <a:rPr lang="en-US" sz="2000" dirty="0" smtClean="0">
                <a:latin typeface="Times New Roman" pitchFamily="18" charset="0"/>
                <a:cs typeface="Times New Roman" pitchFamily="18" charset="0"/>
              </a:rPr>
              <a:t> After setting up the system, the pulse sensor will start sensing heart rate readings and will display the heartbeat of person on LCD screen. </a:t>
            </a:r>
          </a:p>
          <a:p>
            <a:pPr algn="just"/>
            <a:r>
              <a:rPr lang="en-US" sz="2000" dirty="0" smtClean="0">
                <a:latin typeface="Times New Roman" pitchFamily="18" charset="0"/>
                <a:cs typeface="Times New Roman" pitchFamily="18" charset="0"/>
              </a:rPr>
              <a:t>Also, with the use of Wi-Fi module it will transmit the data over internet. System allows a set point which can help in determining whether a person is healthy or not by checking his/her heartbeat and comparing it with set point.</a:t>
            </a:r>
          </a:p>
          <a:p>
            <a:pPr algn="just"/>
            <a:r>
              <a:rPr lang="en-US" sz="2000" dirty="0" smtClean="0">
                <a:latin typeface="Times New Roman" pitchFamily="18" charset="0"/>
                <a:cs typeface="Times New Roman" pitchFamily="18" charset="0"/>
              </a:rPr>
              <a:t>After setting these limits, the system will start monitoring the heart rate of patient and immediately the heart rate goes above or below the certain limit the system will send an alert message. </a:t>
            </a:r>
          </a:p>
          <a:p>
            <a:pPr algn="just"/>
            <a:r>
              <a:rPr lang="en-US" sz="2000" dirty="0" smtClean="0">
                <a:latin typeface="Times New Roman" pitchFamily="18" charset="0"/>
                <a:cs typeface="Times New Roman" pitchFamily="18" charset="0"/>
              </a:rPr>
              <a:t>As a part of this project we are implementing an android application model that will track the heartbeat of particular patient and monitor it correctly and give the emergency message on chances of heart attack.</a:t>
            </a:r>
          </a:p>
          <a:p>
            <a:pPr algn="just">
              <a:buNone/>
            </a:pPr>
            <a:endParaRPr lang="en-US" sz="20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676400"/>
            <a:ext cx="7866888" cy="3200400"/>
          </a:xfrm>
        </p:spPr>
        <p:txBody>
          <a:bodyPr>
            <a:normAutofit/>
          </a:bodyPr>
          <a:lstStyle/>
          <a:p>
            <a:pPr lvl="0" algn="just"/>
            <a:r>
              <a:rPr lang="en-US" sz="2000" dirty="0" smtClean="0">
                <a:latin typeface="Times New Roman" pitchFamily="18" charset="0"/>
                <a:cs typeface="Times New Roman" pitchFamily="18" charset="0"/>
              </a:rPr>
              <a:t>Portable system∙</a:t>
            </a:r>
          </a:p>
          <a:p>
            <a:pPr lvl="0" algn="just"/>
            <a:r>
              <a:rPr lang="en-US" sz="2000" dirty="0" smtClean="0">
                <a:latin typeface="Times New Roman" pitchFamily="18" charset="0"/>
                <a:cs typeface="Times New Roman" pitchFamily="18" charset="0"/>
              </a:rPr>
              <a:t>Save risk of heart attack as you can check it in home.</a:t>
            </a:r>
          </a:p>
          <a:p>
            <a:pPr lvl="0" algn="just"/>
            <a:r>
              <a:rPr lang="en-US" sz="2000" dirty="0" smtClean="0">
                <a:latin typeface="Times New Roman" pitchFamily="18" charset="0"/>
                <a:cs typeface="Times New Roman" pitchFamily="18" charset="0"/>
              </a:rPr>
              <a:t>Affordable system∙</a:t>
            </a:r>
          </a:p>
          <a:p>
            <a:pPr lvl="0" algn="just"/>
            <a:r>
              <a:rPr lang="en-US" sz="2000" dirty="0" smtClean="0">
                <a:latin typeface="Times New Roman" pitchFamily="18" charset="0"/>
                <a:cs typeface="Times New Roman" pitchFamily="18" charset="0"/>
              </a:rPr>
              <a:t>Temperature and Heart beat monitoring by single device∙</a:t>
            </a:r>
          </a:p>
          <a:p>
            <a:pPr lvl="0" algn="just"/>
            <a:r>
              <a:rPr lang="en-US" sz="2000" dirty="0" smtClean="0">
                <a:latin typeface="Times New Roman" pitchFamily="18" charset="0"/>
                <a:cs typeface="Times New Roman" pitchFamily="18" charset="0"/>
              </a:rPr>
              <a:t>All Patient monitored by single person seating in Server room.</a:t>
            </a:r>
          </a:p>
          <a:p>
            <a:pPr lvl="0" algn="just"/>
            <a:r>
              <a:rPr lang="en-US" sz="2000" dirty="0" smtClean="0">
                <a:latin typeface="Times New Roman" pitchFamily="18" charset="0"/>
                <a:cs typeface="Times New Roman" pitchFamily="18" charset="0"/>
              </a:rPr>
              <a:t>This system also helps for Hospital monitoring system.</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23000"/>
        </p:xfrm>
        <a:graphic>
          <a:graphicData uri="http://schemas.openxmlformats.org/drawingml/2006/table">
            <a:tbl>
              <a:tblPr firstRow="1" bandRow="1">
                <a:tableStyleId>{5C22544A-7EE6-4342-B048-85BDC9FD1C3A}</a:tableStyleId>
              </a:tblPr>
              <a:tblGrid>
                <a:gridCol w="1828800"/>
                <a:gridCol w="19812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 “ IoT based Heart Attack detection using the Wristband”.</a:t>
                      </a:r>
                      <a:endParaRPr lang="en-US" sz="1600" dirty="0">
                        <a:latin typeface="Calibri"/>
                        <a:ea typeface="Times New Roman"/>
                        <a:cs typeface="Times New Roman"/>
                      </a:endParaRPr>
                    </a:p>
                  </a:txBody>
                  <a:tcPr marL="68580" marR="68580" marT="0" marB="0"/>
                </a:tc>
                <a:tc>
                  <a:txBody>
                    <a:bodyPr/>
                    <a:lstStyle/>
                    <a:p>
                      <a:pPr marL="0" marR="0">
                        <a:lnSpc>
                          <a:spcPct val="150000"/>
                        </a:lnSpc>
                        <a:spcBef>
                          <a:spcPts val="0"/>
                        </a:spcBef>
                        <a:spcAft>
                          <a:spcPts val="0"/>
                        </a:spcAft>
                      </a:pPr>
                      <a:r>
                        <a:rPr lang="en-US" sz="1600" dirty="0" err="1">
                          <a:latin typeface="Times New Roman"/>
                          <a:ea typeface="Times New Roman"/>
                          <a:cs typeface="Times New Roman"/>
                        </a:rPr>
                        <a:t>Shikha</a:t>
                      </a:r>
                      <a:r>
                        <a:rPr lang="en-US" sz="1600" dirty="0">
                          <a:latin typeface="Times New Roman"/>
                          <a:ea typeface="Times New Roman"/>
                          <a:cs typeface="Times New Roman"/>
                        </a:rPr>
                        <a:t>, </a:t>
                      </a:r>
                      <a:r>
                        <a:rPr lang="en-US" sz="1600" dirty="0" err="1">
                          <a:latin typeface="Times New Roman"/>
                          <a:ea typeface="Times New Roman"/>
                          <a:cs typeface="Times New Roman"/>
                        </a:rPr>
                        <a:t>E.Sriranjini</a:t>
                      </a:r>
                      <a:r>
                        <a:rPr lang="en-US" sz="1600" dirty="0">
                          <a:latin typeface="Times New Roman"/>
                          <a:ea typeface="Times New Roman"/>
                          <a:cs typeface="Times New Roman"/>
                        </a:rPr>
                        <a:t>, </a:t>
                      </a:r>
                      <a:r>
                        <a:rPr lang="en-US" sz="1600" dirty="0" err="1">
                          <a:latin typeface="Times New Roman"/>
                          <a:ea typeface="Times New Roman"/>
                          <a:cs typeface="Times New Roman"/>
                        </a:rPr>
                        <a:t>Manju</a:t>
                      </a:r>
                      <a:r>
                        <a:rPr lang="en-US" sz="1600" dirty="0">
                          <a:latin typeface="Times New Roman"/>
                          <a:ea typeface="Times New Roman"/>
                          <a:cs typeface="Times New Roman"/>
                        </a:rPr>
                        <a:t> Jose, </a:t>
                      </a:r>
                      <a:r>
                        <a:rPr lang="en-US" sz="1600" dirty="0" err="1">
                          <a:latin typeface="Times New Roman"/>
                          <a:ea typeface="Times New Roman"/>
                          <a:cs typeface="Times New Roman"/>
                        </a:rPr>
                        <a:t>Dr.Sasi</a:t>
                      </a:r>
                      <a:r>
                        <a:rPr lang="en-US" sz="1600" dirty="0">
                          <a:latin typeface="Times New Roman"/>
                          <a:ea typeface="Times New Roman"/>
                          <a:cs typeface="Times New Roman"/>
                        </a:rPr>
                        <a:t> Kala </a:t>
                      </a:r>
                      <a:r>
                        <a:rPr lang="en-US" sz="1600" dirty="0" err="1">
                          <a:latin typeface="Times New Roman"/>
                          <a:ea typeface="Times New Roman"/>
                          <a:cs typeface="Times New Roman"/>
                        </a:rPr>
                        <a:t>Rani</a:t>
                      </a:r>
                      <a:r>
                        <a:rPr lang="en-US" sz="1600"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Internet of Things (IOT) plays a vital role in connecting the surrounding environmental things to the network and made easy to access those un-internet things from any remote location. The human death due to heart attack is increasing day by day. Due to today’s human life style, eating habits, irregular daily routines, the heart attack problem is becoming predominant</a:t>
                      </a:r>
                      <a:r>
                        <a:rPr lang="en-US" sz="1600" b="1"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r>
              <a:tr h="370840">
                <a:tc>
                  <a:txBody>
                    <a:bodyPr/>
                    <a:lstStyle/>
                    <a:p>
                      <a:pPr marL="0" marR="0" algn="just">
                        <a:lnSpc>
                          <a:spcPct val="150000"/>
                        </a:lnSpc>
                        <a:spcBef>
                          <a:spcPts val="0"/>
                        </a:spcBef>
                        <a:spcAft>
                          <a:spcPts val="0"/>
                        </a:spcAft>
                      </a:pPr>
                      <a:r>
                        <a:rPr lang="en-US" sz="1600" dirty="0" smtClean="0">
                          <a:latin typeface="Times New Roman"/>
                          <a:ea typeface="Times New Roman"/>
                          <a:cs typeface="Times New Roman"/>
                        </a:rPr>
                        <a:t> “Heart Attack Detection and Heart Rate Monitoring using </a:t>
                      </a:r>
                      <a:r>
                        <a:rPr lang="en-US" sz="1600" dirty="0" err="1" smtClean="0">
                          <a:latin typeface="Times New Roman"/>
                          <a:ea typeface="Times New Roman"/>
                          <a:cs typeface="Times New Roman"/>
                        </a:rPr>
                        <a:t>IoT</a:t>
                      </a:r>
                      <a:r>
                        <a:rPr lang="en-US" sz="1600" dirty="0" smtClean="0">
                          <a:latin typeface="Times New Roman"/>
                          <a:ea typeface="Times New Roman"/>
                          <a:cs typeface="Times New Roman"/>
                        </a:rPr>
                        <a:t>”  </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err="1">
                          <a:latin typeface="Times New Roman"/>
                          <a:ea typeface="Times New Roman"/>
                          <a:cs typeface="Times New Roman"/>
                        </a:rPr>
                        <a:t>Nikunj</a:t>
                      </a:r>
                      <a:r>
                        <a:rPr lang="en-US" sz="1600" dirty="0">
                          <a:latin typeface="Times New Roman"/>
                          <a:ea typeface="Times New Roman"/>
                          <a:cs typeface="Times New Roman"/>
                        </a:rPr>
                        <a:t> Patel, </a:t>
                      </a:r>
                      <a:r>
                        <a:rPr lang="en-US" sz="1600" dirty="0" err="1">
                          <a:latin typeface="Times New Roman"/>
                          <a:ea typeface="Times New Roman"/>
                          <a:cs typeface="Times New Roman"/>
                        </a:rPr>
                        <a:t>PrinceKumar</a:t>
                      </a:r>
                      <a:r>
                        <a:rPr lang="en-US" sz="1600" dirty="0">
                          <a:latin typeface="Times New Roman"/>
                          <a:ea typeface="Times New Roman"/>
                          <a:cs typeface="Times New Roman"/>
                        </a:rPr>
                        <a:t> Patel, </a:t>
                      </a:r>
                      <a:r>
                        <a:rPr lang="en-US" sz="1600" dirty="0" err="1">
                          <a:latin typeface="Times New Roman"/>
                          <a:ea typeface="Times New Roman"/>
                          <a:cs typeface="Times New Roman"/>
                        </a:rPr>
                        <a:t>Nehal</a:t>
                      </a:r>
                      <a:r>
                        <a:rPr lang="en-US" sz="1600" dirty="0">
                          <a:latin typeface="Times New Roman"/>
                          <a:ea typeface="Times New Roman"/>
                          <a:cs typeface="Times New Roman"/>
                        </a:rPr>
                        <a:t> Patel.</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These days various people are misplacing their life inferable from heart assault and deficiency of restorative thoughtfulness regarding persistent at right stage. Subsequently, in this venture we are actualizing pulse observing and heart assault acknowledgment framework utilizing IoT.</a:t>
                      </a:r>
                      <a:endParaRPr lang="en-US" sz="16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solidFill>
                            <a:srgbClr val="000000"/>
                          </a:solidFill>
                          <a:latin typeface="Times New Roman"/>
                          <a:ea typeface="Times New Roman"/>
                        </a:rPr>
                        <a:t>“Heart rate measurement and electrical pulse signal analysis of subjects span of 20-80 years” </a:t>
                      </a:r>
                    </a:p>
                  </a:txBody>
                  <a:tcPr marL="68580" marR="68580" marT="0" marB="0"/>
                </a:tc>
                <a:tc>
                  <a:txBody>
                    <a:bodyPr/>
                    <a:lstStyle/>
                    <a:p>
                      <a:pPr marL="0" marR="0" algn="just">
                        <a:lnSpc>
                          <a:spcPct val="150000"/>
                        </a:lnSpc>
                        <a:spcBef>
                          <a:spcPts val="0"/>
                        </a:spcBef>
                        <a:spcAft>
                          <a:spcPts val="0"/>
                        </a:spcAft>
                      </a:pPr>
                      <a:r>
                        <a:rPr lang="en-US" sz="1600" dirty="0" err="1">
                          <a:latin typeface="Times New Roman"/>
                          <a:ea typeface="Times New Roman"/>
                          <a:cs typeface="Times New Roman"/>
                        </a:rPr>
                        <a:t>Neramitr</a:t>
                      </a:r>
                      <a:r>
                        <a:rPr lang="en-US" sz="1600" dirty="0">
                          <a:latin typeface="Times New Roman"/>
                          <a:ea typeface="Times New Roman"/>
                          <a:cs typeface="Times New Roman"/>
                        </a:rPr>
                        <a:t> </a:t>
                      </a:r>
                      <a:r>
                        <a:rPr lang="en-US" sz="1600" dirty="0" err="1">
                          <a:latin typeface="Times New Roman"/>
                          <a:ea typeface="Times New Roman"/>
                          <a:cs typeface="Times New Roman"/>
                        </a:rPr>
                        <a:t>Chirakanphaisarn</a:t>
                      </a:r>
                      <a:r>
                        <a:rPr lang="en-US" sz="1600" dirty="0">
                          <a:latin typeface="Times New Roman"/>
                          <a:ea typeface="Times New Roman"/>
                          <a:cs typeface="Times New Roman"/>
                        </a:rPr>
                        <a:t>, </a:t>
                      </a:r>
                      <a:r>
                        <a:rPr lang="en-US" sz="1600" dirty="0" err="1">
                          <a:latin typeface="Times New Roman"/>
                          <a:ea typeface="Times New Roman"/>
                          <a:cs typeface="Times New Roman"/>
                        </a:rPr>
                        <a:t>Thdsanee</a:t>
                      </a:r>
                      <a:r>
                        <a:rPr lang="en-US" sz="1600" dirty="0">
                          <a:latin typeface="Times New Roman"/>
                          <a:ea typeface="Times New Roman"/>
                          <a:cs typeface="Times New Roman"/>
                        </a:rPr>
                        <a:t> </a:t>
                      </a:r>
                      <a:r>
                        <a:rPr lang="en-US" sz="1600" dirty="0" err="1">
                          <a:latin typeface="Times New Roman"/>
                          <a:ea typeface="Times New Roman"/>
                          <a:cs typeface="Times New Roman"/>
                        </a:rPr>
                        <a:t>Thongkanluang</a:t>
                      </a:r>
                      <a:r>
                        <a:rPr lang="en-US" sz="1600" dirty="0">
                          <a:latin typeface="Times New Roman"/>
                          <a:ea typeface="Times New Roman"/>
                          <a:cs typeface="Times New Roman"/>
                        </a:rPr>
                        <a:t>, </a:t>
                      </a:r>
                      <a:r>
                        <a:rPr lang="en-US" sz="1600" dirty="0" err="1">
                          <a:latin typeface="Times New Roman"/>
                          <a:ea typeface="Times New Roman"/>
                          <a:cs typeface="Times New Roman"/>
                        </a:rPr>
                        <a:t>Yuwathida</a:t>
                      </a:r>
                      <a:r>
                        <a:rPr lang="en-US" sz="1600" dirty="0">
                          <a:latin typeface="Times New Roman"/>
                          <a:ea typeface="Times New Roman"/>
                          <a:cs typeface="Times New Roman"/>
                        </a:rPr>
                        <a:t> </a:t>
                      </a:r>
                      <a:r>
                        <a:rPr lang="en-US" sz="1600" dirty="0" err="1">
                          <a:latin typeface="Times New Roman"/>
                          <a:ea typeface="Times New Roman"/>
                          <a:cs typeface="Times New Roman"/>
                        </a:rPr>
                        <a:t>Chiwpreechar</a:t>
                      </a:r>
                      <a:r>
                        <a:rPr lang="en-US" sz="1600"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Heart rate monitoring is a vital aspect of maintaining heart health. People from different age groups have different ranges for maximum and minimum values of heart rate, the monitoring system must be compatible enough to tackle this scenario.</a:t>
                      </a:r>
                      <a:endParaRPr lang="en-US" sz="1600" dirty="0">
                        <a:latin typeface="Calibri"/>
                        <a:ea typeface="Times New Roman"/>
                        <a:cs typeface="Times New Roman"/>
                      </a:endParaRPr>
                    </a:p>
                  </a:txBody>
                  <a:tcPr marL="68580" marR="68580" marT="0" marB="0"/>
                </a:tc>
              </a:tr>
              <a:tr h="370840">
                <a:tc>
                  <a:txBody>
                    <a:bodyPr/>
                    <a:lstStyle/>
                    <a:p>
                      <a:pPr marL="0" marR="0">
                        <a:lnSpc>
                          <a:spcPct val="150000"/>
                        </a:lnSpc>
                        <a:spcBef>
                          <a:spcPts val="0"/>
                        </a:spcBef>
                        <a:spcAft>
                          <a:spcPts val="0"/>
                        </a:spcAft>
                      </a:pPr>
                      <a:r>
                        <a:rPr lang="en-US" sz="1600" dirty="0">
                          <a:solidFill>
                            <a:srgbClr val="000000"/>
                          </a:solidFill>
                          <a:latin typeface="Times New Roman"/>
                          <a:ea typeface="Times New Roman"/>
                        </a:rPr>
                        <a:t> “Remote Heart Rate Monitoring System using IoT” .</a:t>
                      </a:r>
                    </a:p>
                  </a:txBody>
                  <a:tcPr marL="68580" marR="68580" marT="0" marB="0"/>
                </a:tc>
                <a:tc>
                  <a:txBody>
                    <a:bodyPr/>
                    <a:lstStyle/>
                    <a:p>
                      <a:pPr marL="0" marR="0" algn="just">
                        <a:lnSpc>
                          <a:spcPct val="150000"/>
                        </a:lnSpc>
                        <a:spcBef>
                          <a:spcPts val="0"/>
                        </a:spcBef>
                        <a:spcAft>
                          <a:spcPts val="0"/>
                        </a:spcAft>
                      </a:pPr>
                      <a:r>
                        <a:rPr lang="en-US" sz="1600" dirty="0" err="1">
                          <a:latin typeface="Times New Roman"/>
                          <a:ea typeface="Times New Roman"/>
                          <a:cs typeface="Times New Roman"/>
                        </a:rPr>
                        <a:t>Sufiya</a:t>
                      </a:r>
                      <a:r>
                        <a:rPr lang="en-US" sz="1600" dirty="0">
                          <a:latin typeface="Times New Roman"/>
                          <a:ea typeface="Times New Roman"/>
                          <a:cs typeface="Times New Roman"/>
                        </a:rPr>
                        <a:t> S </a:t>
                      </a:r>
                      <a:r>
                        <a:rPr lang="en-US" sz="1600" dirty="0" err="1">
                          <a:latin typeface="Times New Roman"/>
                          <a:ea typeface="Times New Roman"/>
                          <a:cs typeface="Times New Roman"/>
                        </a:rPr>
                        <a:t>Kazi</a:t>
                      </a:r>
                      <a:r>
                        <a:rPr lang="en-US" sz="1600" dirty="0">
                          <a:latin typeface="Times New Roman"/>
                          <a:ea typeface="Times New Roman"/>
                          <a:cs typeface="Times New Roman"/>
                        </a:rPr>
                        <a:t>, </a:t>
                      </a:r>
                      <a:r>
                        <a:rPr lang="en-US" sz="1600" dirty="0" err="1">
                          <a:latin typeface="Times New Roman"/>
                          <a:ea typeface="Times New Roman"/>
                          <a:cs typeface="Times New Roman"/>
                        </a:rPr>
                        <a:t>Gayatri</a:t>
                      </a:r>
                      <a:r>
                        <a:rPr lang="en-US" sz="1600" dirty="0">
                          <a:latin typeface="Times New Roman"/>
                          <a:ea typeface="Times New Roman"/>
                          <a:cs typeface="Times New Roman"/>
                        </a:rPr>
                        <a:t> </a:t>
                      </a:r>
                      <a:r>
                        <a:rPr lang="en-US" sz="1600" dirty="0" err="1">
                          <a:latin typeface="Times New Roman"/>
                          <a:ea typeface="Times New Roman"/>
                          <a:cs typeface="Times New Roman"/>
                        </a:rPr>
                        <a:t>Bajantri</a:t>
                      </a:r>
                      <a:r>
                        <a:rPr lang="en-US" sz="1600" dirty="0">
                          <a:latin typeface="Times New Roman"/>
                          <a:ea typeface="Times New Roman"/>
                          <a:cs typeface="Times New Roman"/>
                        </a:rPr>
                        <a:t>, </a:t>
                      </a:r>
                      <a:r>
                        <a:rPr lang="en-US" sz="1600" dirty="0" err="1">
                          <a:latin typeface="Times New Roman"/>
                          <a:ea typeface="Times New Roman"/>
                          <a:cs typeface="Times New Roman"/>
                        </a:rPr>
                        <a:t>Trupti</a:t>
                      </a:r>
                      <a:r>
                        <a:rPr lang="en-US" sz="1600" dirty="0">
                          <a:latin typeface="Times New Roman"/>
                          <a:ea typeface="Times New Roman"/>
                          <a:cs typeface="Times New Roman"/>
                        </a:rPr>
                        <a:t> </a:t>
                      </a:r>
                      <a:r>
                        <a:rPr lang="en-US" sz="1600" dirty="0" err="1">
                          <a:latin typeface="Times New Roman"/>
                          <a:ea typeface="Times New Roman"/>
                          <a:cs typeface="Times New Roman"/>
                        </a:rPr>
                        <a:t>Thite</a:t>
                      </a:r>
                      <a:r>
                        <a:rPr lang="en-US" sz="1600"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The heart Diseases cause millions of death worldwide because of the increase in the aging population and the rising of healthcare costs. There is also a demand of quality healthcare from remote locations.</a:t>
                      </a:r>
                      <a:endParaRPr lang="en-US" sz="16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371600" y="1552861"/>
            <a:ext cx="6934200" cy="4590477"/>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Temperature sensor</a:t>
            </a:r>
            <a:endParaRPr lang="en-IN" dirty="0"/>
          </a:p>
        </p:txBody>
      </p:sp>
      <p:sp>
        <p:nvSpPr>
          <p:cNvPr id="3" name="Content Placeholder 2"/>
          <p:cNvSpPr>
            <a:spLocks noGrp="1"/>
          </p:cNvSpPr>
          <p:nvPr>
            <p:ph idx="1"/>
          </p:nvPr>
        </p:nvSpPr>
        <p:spPr/>
        <p:txBody>
          <a:bodyPr>
            <a:normAutofit/>
          </a:bodyPr>
          <a:lstStyle/>
          <a:p>
            <a:pPr algn="just">
              <a:lnSpc>
                <a:spcPct val="160000"/>
              </a:lnSpc>
            </a:pPr>
            <a:r>
              <a:rPr lang="en-IN" sz="2000" dirty="0" smtClean="0">
                <a:latin typeface="Times New Roman" pitchFamily="18" charset="0"/>
                <a:cs typeface="Times New Roman" pitchFamily="18" charset="0"/>
              </a:rPr>
              <a:t>LM35 is an integrated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temperature sensor whose electrical output is proportional to Degree Centigrade.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LM35 Sensor does not require any external calibration or trimming to provide typical accuracies.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LM35’s low output impedance, linear output, and precise inherent calibration make interfacing to readout or control circuitry especially easy.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715962"/>
          </a:xfrm>
        </p:spPr>
        <p:txBody>
          <a:bodyPr>
            <a:normAutofit fontScale="90000"/>
          </a:bodyPr>
          <a:lstStyle/>
          <a:p>
            <a:r>
              <a:rPr lang="en-IN" dirty="0" smtClean="0"/>
              <a:t>Node MCU</a:t>
            </a:r>
            <a:endParaRPr lang="en-IN"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60000"/>
              </a:lnSpc>
            </a:pPr>
            <a:r>
              <a:rPr lang="en-IN" sz="2000" dirty="0" smtClean="0">
                <a:latin typeface="Times New Roman" pitchFamily="18" charset="0"/>
                <a:cs typeface="Times New Roman" pitchFamily="18" charset="0"/>
              </a:rPr>
              <a:t>Node MCU is a low-cost open source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It initially included firmware which runs on the ESP8266 Wi-Fi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from Espressif Systems, and hardware which was based on the ESP-12 module. Later, support for the ESP32 32-bit MCU was added.</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prototyping hardware typically used is a circuit board functioning as a dual in-line package (DIP) which integrates a USB controller with a smaller surface-mounted board containing the MCU and antenna. </a:t>
            </a:r>
          </a:p>
          <a:p>
            <a:endParaRPr lang="en-IN"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IN" dirty="0" smtClean="0"/>
              <a:t>Heart beat sensor</a:t>
            </a:r>
            <a:endParaRPr lang="en-IN"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60000"/>
              </a:lnSpc>
            </a:pPr>
            <a:r>
              <a:rPr lang="en-IN" sz="2000" dirty="0" smtClean="0">
                <a:latin typeface="Times New Roman" pitchFamily="18" charset="0"/>
                <a:cs typeface="Times New Roman" pitchFamily="18" charset="0"/>
              </a:rPr>
              <a:t>Heartbeat Sensor is an electronic device that is used to measure the heart rate i.e. speed of the heartbeat. Monitoring body temperature, heart rate and blood pressure are the basic things that we do in order to keep us healthy.</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In order to measure the body temperature, we use thermometers and a sphygmomanometer to monitor the Arterial Pressure or Blood Pressure.</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Heart Rate can be monitored in two ways: one way is to manually check the pulse either at wrists or neck and the other way is to use a Heartbeat Sensor.</a:t>
            </a:r>
          </a:p>
          <a:p>
            <a:pPr algn="just">
              <a:lnSpc>
                <a:spcPct val="160000"/>
              </a:lnSpc>
              <a:buNone/>
            </a:pPr>
            <a:endParaRPr lang="en-IN"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LCD Display</a:t>
            </a:r>
            <a:endParaRPr lang="en-IN" dirty="0"/>
          </a:p>
        </p:txBody>
      </p:sp>
      <p:sp>
        <p:nvSpPr>
          <p:cNvPr id="3" name="Content Placeholder 2"/>
          <p:cNvSpPr>
            <a:spLocks noGrp="1"/>
          </p:cNvSpPr>
          <p:nvPr>
            <p:ph idx="1"/>
          </p:nvPr>
        </p:nvSpPr>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LCD (Liquid Crystal Display) is a type of flat panel display which uses liquid crystals in its primary form of operation.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LEDs have a large and varying set of use cases for consumers and businesses, as they can be commonly found in </a:t>
            </a:r>
            <a:r>
              <a:rPr lang="en-IN" dirty="0" err="1" smtClean="0">
                <a:latin typeface="Times New Roman" pitchFamily="18" charset="0"/>
                <a:cs typeface="Times New Roman" pitchFamily="18" charset="0"/>
              </a:rPr>
              <a:t>smartphones</a:t>
            </a:r>
            <a:r>
              <a:rPr lang="en-IN" dirty="0" smtClean="0">
                <a:latin typeface="Times New Roman" pitchFamily="18" charset="0"/>
                <a:cs typeface="Times New Roman" pitchFamily="18" charset="0"/>
              </a:rPr>
              <a:t>, televisions, computer monitors and instrument panels.</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LCDs were a big leap in terms of the technology they replaced, which include light-emitting diode (LED) and gas-plasma displays.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r>
              <a:rPr lang="en-US" sz="2400" dirty="0" smtClean="0">
                <a:latin typeface="Times New Roman" pitchFamily="18" charset="0"/>
                <a:cs typeface="Times New Roman" pitchFamily="18" charset="0"/>
              </a:rPr>
              <a:t>Operating System	: Windows 10</a:t>
            </a:r>
          </a:p>
          <a:p>
            <a:pPr lvl="0" algn="just">
              <a:lnSpc>
                <a:spcPct val="150000"/>
              </a:lnSpc>
            </a:pPr>
            <a:r>
              <a:rPr lang="en-US" sz="2400" dirty="0" smtClean="0">
                <a:latin typeface="Times New Roman" pitchFamily="18" charset="0"/>
                <a:cs typeface="Times New Roman" pitchFamily="18" charset="0"/>
              </a:rPr>
              <a:t>Platform	            : DOT NET TECHNOLOGY</a:t>
            </a:r>
          </a:p>
          <a:p>
            <a:pPr lvl="0" algn="just">
              <a:lnSpc>
                <a:spcPct val="150000"/>
              </a:lnSpc>
            </a:pPr>
            <a:r>
              <a:rPr lang="en-US" sz="2400" dirty="0" smtClean="0">
                <a:latin typeface="Times New Roman" pitchFamily="18" charset="0"/>
                <a:cs typeface="Times New Roman" pitchFamily="18" charset="0"/>
              </a:rPr>
              <a:t>Front End		: </a:t>
            </a:r>
            <a:r>
              <a:rPr lang="en-US" sz="2400" dirty="0" err="1" smtClean="0">
                <a:latin typeface="Times New Roman" pitchFamily="18" charset="0"/>
                <a:cs typeface="Times New Roman" pitchFamily="18" charset="0"/>
              </a:rPr>
              <a:t>ASP.Net</a:t>
            </a:r>
            <a:r>
              <a:rPr lang="en-US" sz="2400" dirty="0" smtClean="0">
                <a:latin typeface="Times New Roman" pitchFamily="18" charset="0"/>
                <a:cs typeface="Times New Roman" pitchFamily="18" charset="0"/>
              </a:rPr>
              <a:t> 4.0</a:t>
            </a:r>
          </a:p>
          <a:p>
            <a:pPr lvl="0" algn="just">
              <a:lnSpc>
                <a:spcPct val="150000"/>
              </a:lnSpc>
            </a:pPr>
            <a:r>
              <a:rPr lang="en-US" sz="2400" dirty="0" smtClean="0">
                <a:latin typeface="Times New Roman" pitchFamily="18" charset="0"/>
                <a:cs typeface="Times New Roman" pitchFamily="18" charset="0"/>
              </a:rPr>
              <a:t>Back End		: SQL SERVER 2014</a:t>
            </a:r>
          </a:p>
          <a:p>
            <a:pPr algn="just">
              <a:lnSpc>
                <a:spcPct val="150000"/>
              </a:lnSpc>
              <a:buNone/>
            </a:pPr>
            <a:endParaRPr lang="en-US" sz="24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r>
              <a:rPr lang="en-US" sz="2800" dirty="0" smtClean="0">
                <a:latin typeface="Times New Roman" pitchFamily="18" charset="0"/>
                <a:cs typeface="Times New Roman" pitchFamily="18" charset="0"/>
              </a:rPr>
              <a:t>Keyboard</a:t>
            </a:r>
          </a:p>
          <a:p>
            <a:pPr algn="just"/>
            <a:r>
              <a:rPr lang="en-US" sz="2800" dirty="0" smtClean="0">
                <a:latin typeface="Times New Roman" pitchFamily="18" charset="0"/>
                <a:cs typeface="Times New Roman" pitchFamily="18" charset="0"/>
              </a:rPr>
              <a:t>Mouse</a:t>
            </a:r>
          </a:p>
          <a:p>
            <a:pPr algn="just"/>
            <a:r>
              <a:rPr lang="en-US" sz="2800" dirty="0" smtClean="0">
                <a:latin typeface="Times New Roman" pitchFamily="18" charset="0"/>
                <a:cs typeface="Times New Roman" pitchFamily="18" charset="0"/>
              </a:rPr>
              <a:t>Hard disk 500GB</a:t>
            </a:r>
          </a:p>
          <a:p>
            <a:pPr algn="just"/>
            <a:r>
              <a:rPr lang="en-US" sz="2800" dirty="0" smtClean="0">
                <a:latin typeface="Times New Roman" pitchFamily="18" charset="0"/>
                <a:cs typeface="Times New Roman" pitchFamily="18" charset="0"/>
              </a:rPr>
              <a:t>Ram 4 </a:t>
            </a:r>
            <a:r>
              <a:rPr lang="en-US" sz="2800" dirty="0" err="1" smtClean="0">
                <a:latin typeface="Times New Roman" pitchFamily="18" charset="0"/>
                <a:cs typeface="Times New Roman" pitchFamily="18" charset="0"/>
              </a:rPr>
              <a:t>Gb</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a:t>
            </a:r>
            <a:r>
              <a:rPr lang="en-US" sz="1600" dirty="0" err="1" smtClean="0">
                <a:latin typeface="Times New Roman" pitchFamily="18" charset="0"/>
                <a:cs typeface="Times New Roman" pitchFamily="18" charset="0"/>
              </a:rPr>
              <a:t>Gowrishankar</a:t>
            </a:r>
            <a:r>
              <a:rPr lang="en-US" sz="1600" dirty="0" smtClean="0">
                <a:latin typeface="Times New Roman" pitchFamily="18" charset="0"/>
                <a:cs typeface="Times New Roman" pitchFamily="18" charset="0"/>
              </a:rPr>
              <a:t>, S., M. Y. </a:t>
            </a:r>
            <a:r>
              <a:rPr lang="en-US" sz="1600" dirty="0" err="1" smtClean="0">
                <a:latin typeface="Times New Roman" pitchFamily="18" charset="0"/>
                <a:cs typeface="Times New Roman" pitchFamily="18" charset="0"/>
              </a:rPr>
              <a:t>Prachita</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ArvindPrakash</a:t>
            </a:r>
            <a:r>
              <a:rPr lang="en-US" sz="1600" dirty="0" smtClean="0">
                <a:latin typeface="Times New Roman" pitchFamily="18" charset="0"/>
                <a:cs typeface="Times New Roman" pitchFamily="18" charset="0"/>
              </a:rPr>
              <a:t>. "IoT based Heart Attack Detection, Heart Rate </a:t>
            </a:r>
            <a:r>
              <a:rPr lang="en-US" sz="1600" dirty="0" err="1" smtClean="0">
                <a:latin typeface="Times New Roman" pitchFamily="18" charset="0"/>
                <a:cs typeface="Times New Roman" pitchFamily="18" charset="0"/>
              </a:rPr>
              <a:t>andTemperature</a:t>
            </a:r>
            <a:r>
              <a:rPr lang="en-US" sz="1600" dirty="0" smtClean="0">
                <a:latin typeface="Times New Roman" pitchFamily="18" charset="0"/>
                <a:cs typeface="Times New Roman" pitchFamily="18" charset="0"/>
              </a:rPr>
              <a:t> Monitor.“</a:t>
            </a:r>
          </a:p>
          <a:p>
            <a:pPr algn="just">
              <a:lnSpc>
                <a:spcPct val="160000"/>
              </a:lnSpc>
            </a:pPr>
            <a:r>
              <a:rPr lang="en-US" sz="1600" dirty="0" smtClean="0">
                <a:latin typeface="Times New Roman" pitchFamily="18" charset="0"/>
                <a:cs typeface="Times New Roman" pitchFamily="18" charset="0"/>
              </a:rPr>
              <a:t>[2]</a:t>
            </a:r>
            <a:r>
              <a:rPr lang="en-US" sz="1600" dirty="0" err="1" smtClean="0">
                <a:latin typeface="Times New Roman" pitchFamily="18" charset="0"/>
                <a:cs typeface="Times New Roman" pitchFamily="18" charset="0"/>
              </a:rPr>
              <a:t>Mallick</a:t>
            </a:r>
            <a:r>
              <a:rPr lang="en-US" sz="1600" dirty="0" smtClean="0">
                <a:latin typeface="Times New Roman" pitchFamily="18" charset="0"/>
                <a:cs typeface="Times New Roman" pitchFamily="18" charset="0"/>
              </a:rPr>
              <a:t>, Bandana, and </a:t>
            </a:r>
            <a:r>
              <a:rPr lang="en-US" sz="1600" dirty="0" err="1" smtClean="0">
                <a:latin typeface="Times New Roman" pitchFamily="18" charset="0"/>
                <a:cs typeface="Times New Roman" pitchFamily="18" charset="0"/>
              </a:rPr>
              <a:t>Ajit</a:t>
            </a:r>
            <a:r>
              <a:rPr lang="en-US" sz="1600" dirty="0" smtClean="0">
                <a:latin typeface="Times New Roman" pitchFamily="18" charset="0"/>
                <a:cs typeface="Times New Roman" pitchFamily="18" charset="0"/>
              </a:rPr>
              <a:t> Kumar </a:t>
            </a:r>
            <a:r>
              <a:rPr lang="en-US" sz="1600" dirty="0" err="1" smtClean="0">
                <a:latin typeface="Times New Roman" pitchFamily="18" charset="0"/>
                <a:cs typeface="Times New Roman" pitchFamily="18" charset="0"/>
              </a:rPr>
              <a:t>Patro</a:t>
            </a:r>
            <a:r>
              <a:rPr lang="en-US" sz="1600" dirty="0" smtClean="0">
                <a:latin typeface="Times New Roman" pitchFamily="18" charset="0"/>
                <a:cs typeface="Times New Roman" pitchFamily="18" charset="0"/>
              </a:rPr>
              <a:t>. "Heart rate monitoring system using finger tip through </a:t>
            </a:r>
            <a:r>
              <a:rPr lang="en-US" sz="1600" dirty="0" err="1" smtClean="0">
                <a:latin typeface="Times New Roman" pitchFamily="18" charset="0"/>
                <a:cs typeface="Times New Roman" pitchFamily="18" charset="0"/>
              </a:rPr>
              <a:t>arduino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andprocessing</a:t>
            </a:r>
            <a:r>
              <a:rPr lang="en-US" sz="1600" dirty="0" smtClean="0">
                <a:latin typeface="Times New Roman" pitchFamily="18" charset="0"/>
                <a:cs typeface="Times New Roman" pitchFamily="18" charset="0"/>
              </a:rPr>
              <a:t> software."International Journal of Science, </a:t>
            </a:r>
            <a:r>
              <a:rPr lang="en-US" sz="1600" dirty="0" err="1" smtClean="0">
                <a:latin typeface="Times New Roman" pitchFamily="18" charset="0"/>
                <a:cs typeface="Times New Roman" pitchFamily="18" charset="0"/>
              </a:rPr>
              <a:t>Engineeringand</a:t>
            </a:r>
            <a:r>
              <a:rPr lang="en-US" sz="1600" dirty="0" smtClean="0">
                <a:latin typeface="Times New Roman" pitchFamily="18" charset="0"/>
                <a:cs typeface="Times New Roman" pitchFamily="18" charset="0"/>
              </a:rPr>
              <a:t> Technology Research (IJSETR)5.1 (2016):84-89.</a:t>
            </a:r>
          </a:p>
          <a:p>
            <a:pPr algn="just">
              <a:lnSpc>
                <a:spcPct val="160000"/>
              </a:lnSpc>
            </a:pPr>
            <a:r>
              <a:rPr lang="en-US" sz="1600" dirty="0" smtClean="0">
                <a:latin typeface="Times New Roman" pitchFamily="18" charset="0"/>
                <a:cs typeface="Times New Roman" pitchFamily="18" charset="0"/>
              </a:rPr>
              <a:t>[3]Patel, </a:t>
            </a:r>
            <a:r>
              <a:rPr lang="en-US" sz="1600" dirty="0" err="1" smtClean="0">
                <a:latin typeface="Times New Roman" pitchFamily="18" charset="0"/>
                <a:cs typeface="Times New Roman" pitchFamily="18" charset="0"/>
              </a:rPr>
              <a:t>Shivam</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Yogesh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Chauhan</a:t>
            </a:r>
            <a:r>
              <a:rPr lang="en-US" sz="1600" dirty="0" smtClean="0">
                <a:latin typeface="Times New Roman" pitchFamily="18" charset="0"/>
                <a:cs typeface="Times New Roman" pitchFamily="18" charset="0"/>
              </a:rPr>
              <a:t>. "Heart attack detection and medical attention using motion sensing device-</a:t>
            </a:r>
            <a:r>
              <a:rPr lang="en-US" sz="1600" dirty="0" err="1" smtClean="0">
                <a:latin typeface="Times New Roman" pitchFamily="18" charset="0"/>
                <a:cs typeface="Times New Roman" pitchFamily="18" charset="0"/>
              </a:rPr>
              <a:t>kinect</a:t>
            </a:r>
            <a:r>
              <a:rPr lang="en-US" sz="1600" dirty="0" smtClean="0">
                <a:latin typeface="Times New Roman" pitchFamily="18" charset="0"/>
                <a:cs typeface="Times New Roman" pitchFamily="18" charset="0"/>
              </a:rPr>
              <a:t>."International Journal of Scientific and Research Publications4.1 (2014).</a:t>
            </a:r>
          </a:p>
          <a:p>
            <a:pPr algn="just">
              <a:lnSpc>
                <a:spcPct val="160000"/>
              </a:lnSpc>
            </a:pPr>
            <a:r>
              <a:rPr lang="en-US" sz="1600" dirty="0" smtClean="0">
                <a:latin typeface="Times New Roman" pitchFamily="18" charset="0"/>
                <a:cs typeface="Times New Roman" pitchFamily="18" charset="0"/>
              </a:rPr>
              <a:t>[4]</a:t>
            </a:r>
            <a:r>
              <a:rPr lang="en-US" sz="1600" dirty="0" err="1" smtClean="0">
                <a:latin typeface="Times New Roman" pitchFamily="18" charset="0"/>
                <a:cs typeface="Times New Roman" pitchFamily="18" charset="0"/>
              </a:rPr>
              <a:t>Aboobacker,Arith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Balamurugan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Deepak,Sathish“Heartbeat</a:t>
            </a:r>
            <a:r>
              <a:rPr lang="en-US" sz="1600" dirty="0" smtClean="0">
                <a:latin typeface="Times New Roman" pitchFamily="18" charset="0"/>
                <a:cs typeface="Times New Roman" pitchFamily="18" charset="0"/>
              </a:rPr>
              <a:t> Sensing and Heart Attack Detection using Internet </a:t>
            </a:r>
            <a:r>
              <a:rPr lang="en-US" sz="1600" dirty="0" err="1" smtClean="0">
                <a:latin typeface="Times New Roman" pitchFamily="18" charset="0"/>
                <a:cs typeface="Times New Roman" pitchFamily="18" charset="0"/>
              </a:rPr>
              <a:t>ofThings</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IoT”International</a:t>
            </a:r>
            <a:r>
              <a:rPr lang="en-US" sz="1600" dirty="0" smtClean="0">
                <a:latin typeface="Times New Roman" pitchFamily="18" charset="0"/>
                <a:cs typeface="Times New Roman" pitchFamily="18" charset="0"/>
              </a:rPr>
              <a:t> Journal of Engineering Science and Computing April 2017.</a:t>
            </a:r>
          </a:p>
          <a:p>
            <a:pPr algn="just">
              <a:lnSpc>
                <a:spcPct val="160000"/>
              </a:lnSpc>
            </a:pPr>
            <a:r>
              <a:rPr lang="en-US" sz="1600" dirty="0" smtClean="0">
                <a:latin typeface="Times New Roman" pitchFamily="18" charset="0"/>
                <a:cs typeface="Times New Roman" pitchFamily="18" charset="0"/>
              </a:rPr>
              <a:t>[5]</a:t>
            </a:r>
            <a:r>
              <a:rPr lang="en-US" sz="1600" dirty="0" err="1" smtClean="0">
                <a:latin typeface="Times New Roman" pitchFamily="18" charset="0"/>
                <a:cs typeface="Times New Roman" pitchFamily="18" charset="0"/>
              </a:rPr>
              <a:t>Ajitha</a:t>
            </a:r>
            <a:r>
              <a:rPr lang="en-US" sz="1600" dirty="0" smtClean="0">
                <a:latin typeface="Times New Roman" pitchFamily="18" charset="0"/>
                <a:cs typeface="Times New Roman" pitchFamily="18" charset="0"/>
              </a:rPr>
              <a:t>, U., et al. "IOT Based Heart Attack Detection and </a:t>
            </a:r>
            <a:r>
              <a:rPr lang="en-US" sz="1600" dirty="0" err="1" smtClean="0">
                <a:latin typeface="Times New Roman" pitchFamily="18" charset="0"/>
                <a:cs typeface="Times New Roman" pitchFamily="18" charset="0"/>
              </a:rPr>
              <a:t>AlertSystem</a:t>
            </a:r>
            <a:r>
              <a:rPr lang="en-US" sz="1600" dirty="0" smtClean="0">
                <a:latin typeface="Times New Roman" pitchFamily="18" charset="0"/>
                <a:cs typeface="Times New Roman" pitchFamily="18" charset="0"/>
              </a:rPr>
              <a:t>."International Journal of Engineering </a:t>
            </a:r>
            <a:r>
              <a:rPr lang="en-US" sz="1600" dirty="0" err="1" smtClean="0">
                <a:latin typeface="Times New Roman" pitchFamily="18" charset="0"/>
                <a:cs typeface="Times New Roman" pitchFamily="18" charset="0"/>
              </a:rPr>
              <a:t>andManagement</a:t>
            </a:r>
            <a:r>
              <a:rPr lang="en-US" sz="1600" dirty="0" smtClean="0">
                <a:latin typeface="Times New Roman" pitchFamily="18" charset="0"/>
                <a:cs typeface="Times New Roman" pitchFamily="18" charset="0"/>
              </a:rPr>
              <a:t> Research (IJEMR)7.2 (2017): 285-288.</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1600" dirty="0" smtClean="0">
                <a:latin typeface="Times New Roman" pitchFamily="18" charset="0"/>
                <a:cs typeface="Times New Roman" pitchFamily="18" charset="0"/>
              </a:rPr>
              <a:t>[6]</a:t>
            </a:r>
            <a:r>
              <a:rPr lang="en-US" sz="1600" dirty="0" err="1" smtClean="0">
                <a:latin typeface="Times New Roman" pitchFamily="18" charset="0"/>
                <a:cs typeface="Times New Roman" pitchFamily="18" charset="0"/>
              </a:rPr>
              <a:t>Manisha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Mamidi</a:t>
            </a:r>
            <a:r>
              <a:rPr lang="en-US" sz="1600" dirty="0" smtClean="0">
                <a:latin typeface="Times New Roman" pitchFamily="18" charset="0"/>
                <a:cs typeface="Times New Roman" pitchFamily="18" charset="0"/>
              </a:rPr>
              <a:t>, et al. "</a:t>
            </a:r>
            <a:r>
              <a:rPr lang="en-US" sz="1600" dirty="0" err="1" smtClean="0">
                <a:latin typeface="Times New Roman" pitchFamily="18" charset="0"/>
                <a:cs typeface="Times New Roman" pitchFamily="18" charset="0"/>
              </a:rPr>
              <a:t>Iot</a:t>
            </a:r>
            <a:r>
              <a:rPr lang="en-US" sz="1600" dirty="0" smtClean="0">
                <a:latin typeface="Times New Roman" pitchFamily="18" charset="0"/>
                <a:cs typeface="Times New Roman" pitchFamily="18" charset="0"/>
              </a:rPr>
              <a:t> on heart attack detection and heart rate monitoring."International Journal of </a:t>
            </a:r>
            <a:r>
              <a:rPr lang="en-US" sz="1600" dirty="0" err="1" smtClean="0">
                <a:latin typeface="Times New Roman" pitchFamily="18" charset="0"/>
                <a:cs typeface="Times New Roman" pitchFamily="18" charset="0"/>
              </a:rPr>
              <a:t>Innovationin</a:t>
            </a:r>
            <a:r>
              <a:rPr lang="en-US" sz="1600" dirty="0" smtClean="0">
                <a:latin typeface="Times New Roman" pitchFamily="18" charset="0"/>
                <a:cs typeface="Times New Roman" pitchFamily="18" charset="0"/>
              </a:rPr>
              <a:t> Engineering and Technology (IJIET).</a:t>
            </a:r>
          </a:p>
          <a:p>
            <a:pPr algn="just">
              <a:lnSpc>
                <a:spcPct val="170000"/>
              </a:lnSpc>
            </a:pPr>
            <a:r>
              <a:rPr lang="en-US" sz="1600" dirty="0" smtClean="0">
                <a:latin typeface="Times New Roman" pitchFamily="18" charset="0"/>
                <a:cs typeface="Times New Roman" pitchFamily="18" charset="0"/>
              </a:rPr>
              <a:t>[7]</a:t>
            </a:r>
            <a:r>
              <a:rPr lang="en-US" sz="1600" dirty="0" err="1" smtClean="0">
                <a:latin typeface="Times New Roman" pitchFamily="18" charset="0"/>
                <a:cs typeface="Times New Roman" pitchFamily="18" charset="0"/>
              </a:rPr>
              <a:t>Mayur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Suraj</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Shubham</a:t>
            </a:r>
            <a:r>
              <a:rPr lang="en-US" sz="1600" dirty="0" smtClean="0">
                <a:latin typeface="Times New Roman" pitchFamily="18" charset="0"/>
                <a:cs typeface="Times New Roman" pitchFamily="18" charset="0"/>
              </a:rPr>
              <a:t>, Nikhil “International Journal For Engineering Applications And Technology”.</a:t>
            </a:r>
          </a:p>
          <a:p>
            <a:pPr algn="just">
              <a:lnSpc>
                <a:spcPct val="170000"/>
              </a:lnSpc>
            </a:pPr>
            <a:r>
              <a:rPr lang="en-US" sz="1600" dirty="0" smtClean="0">
                <a:latin typeface="Times New Roman" pitchFamily="18" charset="0"/>
                <a:cs typeface="Times New Roman" pitchFamily="18" charset="0"/>
              </a:rPr>
              <a:t>[8]</a:t>
            </a:r>
            <a:r>
              <a:rPr lang="en-US" sz="1600" dirty="0" err="1" smtClean="0">
                <a:latin typeface="Times New Roman" pitchFamily="18" charset="0"/>
                <a:cs typeface="Times New Roman" pitchFamily="18" charset="0"/>
              </a:rPr>
              <a:t>Yadav</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Yashasavi</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Manasa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Gowda</a:t>
            </a:r>
            <a:r>
              <a:rPr lang="en-US" sz="1600" dirty="0" smtClean="0">
                <a:latin typeface="Times New Roman" pitchFamily="18" charset="0"/>
                <a:cs typeface="Times New Roman" pitchFamily="18" charset="0"/>
              </a:rPr>
              <a:t>. "Heart Rate Monitoring and Heart Attack Detection using </a:t>
            </a:r>
            <a:r>
              <a:rPr lang="en-US" sz="1600" dirty="0" err="1" smtClean="0">
                <a:latin typeface="Times New Roman" pitchFamily="18" charset="0"/>
                <a:cs typeface="Times New Roman" pitchFamily="18" charset="0"/>
              </a:rPr>
              <a:t>WearableDevice</a:t>
            </a:r>
            <a:r>
              <a:rPr lang="en-US" sz="1600" dirty="0" smtClean="0">
                <a:latin typeface="Times New Roman" pitchFamily="18" charset="0"/>
                <a:cs typeface="Times New Roman" pitchFamily="18" charset="0"/>
              </a:rPr>
              <a:t>."International Journal for technical </a:t>
            </a:r>
            <a:r>
              <a:rPr lang="en-US" sz="1600" dirty="0" err="1" smtClean="0">
                <a:latin typeface="Times New Roman" pitchFamily="18" charset="0"/>
                <a:cs typeface="Times New Roman" pitchFamily="18" charset="0"/>
              </a:rPr>
              <a:t>researchand</a:t>
            </a:r>
            <a:r>
              <a:rPr lang="en-US" sz="1600" dirty="0" smtClean="0">
                <a:latin typeface="Times New Roman" pitchFamily="18" charset="0"/>
                <a:cs typeface="Times New Roman" pitchFamily="18" charset="0"/>
              </a:rPr>
              <a:t> Application(2016).</a:t>
            </a:r>
          </a:p>
          <a:p>
            <a:pPr algn="just">
              <a:lnSpc>
                <a:spcPct val="170000"/>
              </a:lnSpc>
            </a:pPr>
            <a:r>
              <a:rPr lang="en-US" sz="1600" dirty="0" smtClean="0">
                <a:latin typeface="Times New Roman" pitchFamily="18" charset="0"/>
                <a:cs typeface="Times New Roman" pitchFamily="18" charset="0"/>
              </a:rPr>
              <a:t>[9]</a:t>
            </a:r>
            <a:r>
              <a:rPr lang="en-US" sz="1600" dirty="0" err="1" smtClean="0">
                <a:latin typeface="Times New Roman" pitchFamily="18" charset="0"/>
                <a:cs typeface="Times New Roman" pitchFamily="18" charset="0"/>
              </a:rPr>
              <a:t>Ashrafuzzaman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Md</a:t>
            </a:r>
            <a:r>
              <a:rPr lang="en-US" sz="1600" dirty="0" smtClean="0">
                <a:latin typeface="Times New Roman" pitchFamily="18" charset="0"/>
                <a:cs typeface="Times New Roman" pitchFamily="18" charset="0"/>
              </a:rPr>
              <a:t>, et al. "Heart attack detection using smart phone." International Journal Of </a:t>
            </a:r>
            <a:r>
              <a:rPr lang="en-US" sz="1600" dirty="0" err="1" smtClean="0">
                <a:latin typeface="Times New Roman" pitchFamily="18" charset="0"/>
                <a:cs typeface="Times New Roman" pitchFamily="18" charset="0"/>
              </a:rPr>
              <a:t>TechnologyEnhancements</a:t>
            </a:r>
            <a:r>
              <a:rPr lang="en-US" sz="1600" dirty="0" smtClean="0">
                <a:latin typeface="Times New Roman" pitchFamily="18" charset="0"/>
                <a:cs typeface="Times New Roman" pitchFamily="18" charset="0"/>
              </a:rPr>
              <a:t> And Emerging Engineering Research 1.2013 (2013): 23-27.</a:t>
            </a:r>
          </a:p>
          <a:p>
            <a:pPr algn="just">
              <a:lnSpc>
                <a:spcPct val="170000"/>
              </a:lnSpc>
            </a:pPr>
            <a:r>
              <a:rPr lang="en-US" sz="1600" dirty="0" smtClean="0">
                <a:latin typeface="Times New Roman" pitchFamily="18" charset="0"/>
                <a:cs typeface="Times New Roman" pitchFamily="18" charset="0"/>
              </a:rPr>
              <a:t>[10]https://store.arduino.cc/usa/arduino-uno-rev3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1181</TotalTime>
  <Words>1193</Words>
  <Application>Microsoft Office PowerPoint</Application>
  <PresentationFormat>On-screen Show (4:3)</PresentationFormat>
  <Paragraphs>91</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IoT-based Smart Heart Attack Detection and Heart Rate Monitor</vt:lpstr>
      <vt:lpstr>Abstract</vt:lpstr>
      <vt:lpstr>Existing System</vt:lpstr>
      <vt:lpstr>Disadvantage of Existing System</vt:lpstr>
      <vt:lpstr>PROPOSED SYSTEM :</vt:lpstr>
      <vt:lpstr>ADVANTAGE</vt:lpstr>
      <vt:lpstr>Slide 7</vt:lpstr>
      <vt:lpstr>Slide 8</vt:lpstr>
      <vt:lpstr>Architecture Diagram </vt:lpstr>
      <vt:lpstr>Temperature sensor</vt:lpstr>
      <vt:lpstr>Node MCU</vt:lpstr>
      <vt:lpstr>Heart beat sensor</vt:lpstr>
      <vt:lpstr>LCD Display</vt:lpstr>
      <vt:lpstr>SOFTWARE REQUIREMENTS:</vt:lpstr>
      <vt:lpstr>HARDWARE REQUIREMENTS:</vt:lpstr>
      <vt:lpstr>REFERENCE</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552</cp:revision>
  <dcterms:created xsi:type="dcterms:W3CDTF">2006-08-16T00:00:00Z</dcterms:created>
  <dcterms:modified xsi:type="dcterms:W3CDTF">2022-04-01T08:30:13Z</dcterms:modified>
</cp:coreProperties>
</file>