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33" r:id="rId15"/>
    <p:sldId id="323" r:id="rId16"/>
    <p:sldId id="329" r:id="rId17"/>
    <p:sldId id="332"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4/4/2022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4/4/2022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4/4/2022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4/4/2022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4/4/2022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IN" sz="4000" b="1" dirty="0" smtClean="0">
                <a:latin typeface="Times New Roman" pitchFamily="18" charset="0"/>
                <a:cs typeface="Times New Roman" pitchFamily="18" charset="0"/>
              </a:rPr>
              <a:t>IOT BASED COVID 19 PATIENT MONITORING SYSTEM FROM HOME</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Medical </a:t>
            </a:r>
            <a:r>
              <a:rPr lang="en-IN" sz="2000" dirty="0" smtClean="0">
                <a:latin typeface="Times New Roman" pitchFamily="18" charset="0"/>
                <a:cs typeface="Times New Roman" pitchFamily="18" charset="0"/>
              </a:rPr>
              <a:t>Surveillance Solutions are the most important in the brief developing country populace enhances demands for caretaking. Covid-19 is as a substitute contagious it is very important to quarantine covid-19 humans but at the equal time medical examiners need to check fitness of covid-19 sufferers moreover. With the boosting kind of instances it's miles turning into tough to preserve a tune on the health and well-being problems of several quarantined humans. Below the encouraged machine design of a </a:t>
            </a:r>
            <a:r>
              <a:rPr lang="en-IN" sz="2000" dirty="0" smtClean="0">
                <a:latin typeface="Times New Roman" pitchFamily="18" charset="0"/>
                <a:cs typeface="Times New Roman" pitchFamily="18" charset="0"/>
              </a:rPr>
              <a:t>Wi-Fi sensor </a:t>
            </a:r>
            <a:r>
              <a:rPr lang="en-IN" sz="2000" dirty="0" smtClean="0">
                <a:latin typeface="Times New Roman" pitchFamily="18" charset="0"/>
                <a:cs typeface="Times New Roman" pitchFamily="18" charset="0"/>
              </a:rPr>
              <a:t>network based upon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innovation. It is normally used for accumulating as well as moving the unique sensors tracking data regarding the human beings in healthcare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714488" cy="6400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software consists of Wireless primarily based network (Wi-Fi), having absolutely exceptional sensing gadgets related to the transmitter area the ones are Heart </a:t>
            </a:r>
            <a:r>
              <a:rPr lang="en-IN" sz="2000" dirty="0" smtClean="0">
                <a:latin typeface="Times New Roman" pitchFamily="18" charset="0"/>
                <a:cs typeface="Times New Roman" pitchFamily="18" charset="0"/>
              </a:rPr>
              <a:t>beat sensing </a:t>
            </a:r>
            <a:r>
              <a:rPr lang="en-IN" sz="2000" dirty="0" smtClean="0">
                <a:latin typeface="Times New Roman" pitchFamily="18" charset="0"/>
                <a:cs typeface="Times New Roman" pitchFamily="18" charset="0"/>
              </a:rPr>
              <a:t>unit, Temperature stage sensing unit blood pressure sensor and pulse </a:t>
            </a:r>
            <a:r>
              <a:rPr lang="en-IN" sz="2000" dirty="0" err="1" smtClean="0">
                <a:latin typeface="Times New Roman" pitchFamily="18" charset="0"/>
                <a:cs typeface="Times New Roman" pitchFamily="18" charset="0"/>
              </a:rPr>
              <a:t>oximeter</a:t>
            </a:r>
            <a:r>
              <a:rPr lang="en-IN" sz="2000" dirty="0" smtClean="0">
                <a:latin typeface="Times New Roman" pitchFamily="18" charset="0"/>
                <a:cs typeface="Times New Roman" pitchFamily="18" charset="0"/>
              </a:rPr>
              <a:t>. These sensors are straight away connected to the affected man or woman </a:t>
            </a:r>
            <a:r>
              <a:rPr lang="en-IN" sz="2000" dirty="0" smtClean="0">
                <a:latin typeface="Times New Roman" pitchFamily="18" charset="0"/>
                <a:cs typeface="Times New Roman" pitchFamily="18" charset="0"/>
              </a:rPr>
              <a:t>and accumulate </a:t>
            </a:r>
            <a:r>
              <a:rPr lang="en-IN" sz="2000" dirty="0" smtClean="0">
                <a:latin typeface="Times New Roman" pitchFamily="18" charset="0"/>
                <a:cs typeface="Times New Roman" pitchFamily="18" charset="0"/>
              </a:rPr>
              <a:t>the client issues by using way of the use of sensing devices. The same statistics is sending out wirelessly to the receiver location this is with the medical agent and by way of that receiver trouble he'll definitely reap all updates in their clients. And additionally it's going to genuinely deliver voice word to humans to take there </a:t>
            </a:r>
            <a:r>
              <a:rPr lang="en-IN" sz="2000" dirty="0" smtClean="0">
                <a:latin typeface="Times New Roman" pitchFamily="18" charset="0"/>
                <a:cs typeface="Times New Roman" pitchFamily="18" charset="0"/>
              </a:rPr>
              <a:t>medicines suitable </a:t>
            </a:r>
            <a:r>
              <a:rPr lang="en-IN" sz="2000" dirty="0" smtClean="0">
                <a:latin typeface="Times New Roman" pitchFamily="18" charset="0"/>
                <a:cs typeface="Times New Roman" pitchFamily="18" charset="0"/>
              </a:rPr>
              <a:t>time. And one sharp buzzer will in fact there at patient with a view to virtually advocate emergency state of affairs of clients</a:t>
            </a:r>
            <a:r>
              <a:rPr lang="en-IN" sz="2000" dirty="0" smtClean="0">
                <a:latin typeface="Times New Roman" pitchFamily="18" charset="0"/>
                <a:cs typeface="Times New Roman" pitchFamily="18" charset="0"/>
              </a:rPr>
              <a:t>. When </a:t>
            </a:r>
            <a:r>
              <a:rPr lang="en-IN" sz="2000" dirty="0" smtClean="0">
                <a:latin typeface="Times New Roman" pitchFamily="18" charset="0"/>
                <a:cs typeface="Times New Roman" pitchFamily="18" charset="0"/>
              </a:rPr>
              <a:t>patient will press emergency button then the buzzer will be ON.</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the state-of-the-art exchange of net which is the growing have a examine region mainly inside the fitness care.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Health care is offered the intense relevance now a-days through manner of each United States with the improvement of the specific corona virus.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a portable bodily checking shape is proven, that can often examine the customer's heartbeat, temperature in addition to exclusive simple specifications of the space</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609600"/>
            <a:ext cx="7498080" cy="5943600"/>
          </a:xfrm>
        </p:spPr>
        <p:txBody>
          <a:bodyPr>
            <a:noAutofit/>
          </a:bodyPr>
          <a:lstStyle/>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Iota framework is offered to check people' health and fitness problems as well as notify them to keep bodily distancing.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most of the agricultural regions, the medical middle might no longer be in a hand reap distance for the </a:t>
            </a:r>
            <a:r>
              <a:rPr lang="en-IN" sz="2000" dirty="0" smtClean="0">
                <a:latin typeface="Times New Roman" pitchFamily="18" charset="0"/>
                <a:cs typeface="Times New Roman" pitchFamily="18" charset="0"/>
              </a:rPr>
              <a:t>natives </a:t>
            </a:r>
            <a:r>
              <a:rPr lang="en-IN" sz="2000" dirty="0" smtClean="0">
                <a:latin typeface="Times New Roman" pitchFamily="18" charset="0"/>
                <a:cs typeface="Times New Roman" pitchFamily="18" charset="0"/>
              </a:rPr>
              <a:t>So commonly people forget any type of shape of teenybopper fitness problems that's displayed in onset via variant of vital components like frame temperature degree, heartbeat fee and many others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equal </a:t>
            </a:r>
            <a:r>
              <a:rPr lang="en-IN" sz="2000" dirty="0" smtClean="0">
                <a:latin typeface="Times New Roman" pitchFamily="18" charset="0"/>
                <a:cs typeface="Times New Roman" pitchFamily="18" charset="0"/>
              </a:rPr>
              <a:t>information is delivering out wirelessly to the receiver region which is with the clinical agent and additionally by </a:t>
            </a:r>
            <a:r>
              <a:rPr lang="en-IN" sz="2000" dirty="0" smtClean="0">
                <a:latin typeface="Times New Roman" pitchFamily="18" charset="0"/>
                <a:cs typeface="Times New Roman" pitchFamily="18" charset="0"/>
              </a:rPr>
              <a:t>using that </a:t>
            </a:r>
            <a:r>
              <a:rPr lang="en-IN" sz="2000" dirty="0" smtClean="0">
                <a:latin typeface="Times New Roman" pitchFamily="18" charset="0"/>
                <a:cs typeface="Times New Roman" pitchFamily="18" charset="0"/>
              </a:rPr>
              <a:t>receiver problem he's going to get all updates in their </a:t>
            </a:r>
            <a:r>
              <a:rPr lang="en-IN" sz="2000" dirty="0" smtClean="0">
                <a:latin typeface="Times New Roman" pitchFamily="18" charset="0"/>
                <a:cs typeface="Times New Roman" pitchFamily="18" charset="0"/>
              </a:rPr>
              <a:t>sufferers.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5626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COVID 19 centre monitoring and management system has been proposed and integration of different sensor network with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research and methodology was done related to COVID 19 centre management with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based architecture for monitoring patient health status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enables monitoring patients from their homes that save governmental cost and time through measuring the changes in patient's medical readings</a:t>
            </a:r>
            <a:r>
              <a:rPr lang="en-IN" sz="2000" dirty="0" smtClean="0">
                <a:latin typeface="Times New Roman" pitchFamily="18" charset="0"/>
                <a:cs typeface="Times New Roman" pitchFamily="18" charset="0"/>
              </a:rPr>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334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858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The modern technology used for farming which gives better performance in productivity and quality</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Intercommunication of security and other agencies makes efficient way of handling all the operations related to management of pandemic conditions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t </a:t>
            </a:r>
            <a:r>
              <a:rPr lang="en-IN" sz="2000" dirty="0" smtClean="0">
                <a:latin typeface="Times New Roman" pitchFamily="18" charset="0"/>
                <a:cs typeface="Times New Roman" pitchFamily="18" charset="0"/>
              </a:rPr>
              <a:t>is found that </a:t>
            </a:r>
            <a:r>
              <a:rPr lang="en-IN" sz="2000" dirty="0" err="1" smtClean="0">
                <a:latin typeface="Times New Roman" pitchFamily="18" charset="0"/>
                <a:cs typeface="Times New Roman" pitchFamily="18" charset="0"/>
              </a:rPr>
              <a:t>blynk</a:t>
            </a:r>
            <a:r>
              <a:rPr lang="en-IN" sz="2000" dirty="0" smtClean="0">
                <a:latin typeface="Times New Roman" pitchFamily="18" charset="0"/>
                <a:cs typeface="Times New Roman" pitchFamily="18" charset="0"/>
              </a:rPr>
              <a:t> based application has more advantages if widgets are appropriate for mobile devices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Data fusion means the process to reach higher efficiency results to deal with multiple and heterogeneous data sources. </a:t>
            </a:r>
            <a:endParaRPr lang="en-IN"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4012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IN" sz="2000" b="0" i="0" kern="1200" dirty="0" smtClean="0">
                          <a:solidFill>
                            <a:schemeClr val="dk1"/>
                          </a:solidFill>
                          <a:latin typeface="Times New Roman" pitchFamily="18" charset="0"/>
                          <a:ea typeface="+mn-ea"/>
                          <a:cs typeface="Times New Roman" pitchFamily="18" charset="0"/>
                        </a:rPr>
                        <a:t>Smart healthcare support for remote patient monitoring during covid-19 quarantine</a:t>
                      </a:r>
                      <a:endParaRPr lang="en-IN" sz="2000" dirty="0" smtClean="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err="1" smtClean="0">
                          <a:solidFill>
                            <a:schemeClr val="dk1"/>
                          </a:solidFill>
                          <a:latin typeface="Times New Roman" pitchFamily="18" charset="0"/>
                          <a:ea typeface="+mn-ea"/>
                          <a:cs typeface="Times New Roman" pitchFamily="18" charset="0"/>
                        </a:rPr>
                        <a:t>Olutosin</a:t>
                      </a:r>
                      <a:r>
                        <a:rPr kumimoji="0" lang="en-IN" sz="2000" b="0" i="0" kern="1200" dirty="0" smtClean="0">
                          <a:solidFill>
                            <a:schemeClr val="dk1"/>
                          </a:solidFill>
                          <a:latin typeface="Times New Roman" pitchFamily="18" charset="0"/>
                          <a:ea typeface="+mn-ea"/>
                          <a:cs typeface="Times New Roman" pitchFamily="18" charset="0"/>
                        </a:rPr>
                        <a:t> </a:t>
                      </a:r>
                      <a:r>
                        <a:rPr kumimoji="0" lang="en-IN" sz="2000" b="0" i="0" kern="1200" dirty="0" err="1" smtClean="0">
                          <a:solidFill>
                            <a:schemeClr val="dk1"/>
                          </a:solidFill>
                          <a:latin typeface="Times New Roman" pitchFamily="18" charset="0"/>
                          <a:ea typeface="+mn-ea"/>
                          <a:cs typeface="Times New Roman" pitchFamily="18" charset="0"/>
                        </a:rPr>
                        <a:t>Taiwoa</a:t>
                      </a:r>
                      <a:r>
                        <a:rPr kumimoji="0" lang="en-IN" sz="2000" b="0" i="0" kern="1200" dirty="0" smtClean="0">
                          <a:solidFill>
                            <a:schemeClr val="dk1"/>
                          </a:solidFill>
                          <a:latin typeface="Times New Roman" pitchFamily="18" charset="0"/>
                          <a:ea typeface="+mn-ea"/>
                          <a:cs typeface="Times New Roman" pitchFamily="18" charset="0"/>
                        </a:rPr>
                        <a:t>,, Absalom E. </a:t>
                      </a:r>
                      <a:r>
                        <a:rPr kumimoji="0" lang="en-IN" sz="2000" b="0" i="0" kern="1200" dirty="0" err="1" smtClean="0">
                          <a:solidFill>
                            <a:schemeClr val="dk1"/>
                          </a:solidFill>
                          <a:latin typeface="Times New Roman" pitchFamily="18" charset="0"/>
                          <a:ea typeface="+mn-ea"/>
                          <a:cs typeface="Times New Roman" pitchFamily="18" charset="0"/>
                        </a:rPr>
                        <a:t>Ezugwub</a:t>
                      </a:r>
                      <a:r>
                        <a:rPr kumimoji="0" lang="en-IN" sz="2000" b="0" i="0" kern="1200" dirty="0" smtClean="0">
                          <a:solidFill>
                            <a:schemeClr val="dk1"/>
                          </a:solidFill>
                          <a:latin typeface="Times New Roman" pitchFamily="18" charset="0"/>
                          <a:ea typeface="+mn-ea"/>
                          <a:cs typeface="Times New Roman" pitchFamily="18" charset="0"/>
                        </a:rPr>
                        <a:t>,</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Due to the full acceptance of the above control practices, frequent hospital contact visits are being discouraged.</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Smart health monitoring systems: an overview of design and modelling</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err="1" smtClean="0">
                          <a:solidFill>
                            <a:schemeClr val="dk1"/>
                          </a:solidFill>
                          <a:latin typeface="Times New Roman" pitchFamily="18" charset="0"/>
                          <a:ea typeface="+mn-ea"/>
                          <a:cs typeface="Times New Roman" pitchFamily="18" charset="0"/>
                        </a:rPr>
                        <a:t>Mirza</a:t>
                      </a:r>
                      <a:r>
                        <a:rPr kumimoji="0" lang="en-IN" sz="2000" b="0" i="0" kern="1200" dirty="0" smtClean="0">
                          <a:solidFill>
                            <a:schemeClr val="dk1"/>
                          </a:solidFill>
                          <a:latin typeface="Times New Roman" pitchFamily="18" charset="0"/>
                          <a:ea typeface="+mn-ea"/>
                          <a:cs typeface="Times New Roman" pitchFamily="18" charset="0"/>
                        </a:rPr>
                        <a:t> </a:t>
                      </a:r>
                      <a:r>
                        <a:rPr kumimoji="0" lang="en-IN" sz="2000" b="0" i="0" kern="1200" dirty="0" err="1" smtClean="0">
                          <a:solidFill>
                            <a:schemeClr val="dk1"/>
                          </a:solidFill>
                          <a:latin typeface="Times New Roman" pitchFamily="18" charset="0"/>
                          <a:ea typeface="+mn-ea"/>
                          <a:cs typeface="Times New Roman" pitchFamily="18" charset="0"/>
                        </a:rPr>
                        <a:t>Mansoor</a:t>
                      </a:r>
                      <a:r>
                        <a:rPr kumimoji="0" lang="en-IN" sz="2000" b="0" i="0" kern="1200" dirty="0" smtClean="0">
                          <a:solidFill>
                            <a:schemeClr val="dk1"/>
                          </a:solidFill>
                          <a:latin typeface="Times New Roman" pitchFamily="18" charset="0"/>
                          <a:ea typeface="+mn-ea"/>
                          <a:cs typeface="Times New Roman" pitchFamily="18" charset="0"/>
                        </a:rPr>
                        <a:t> </a:t>
                      </a:r>
                      <a:r>
                        <a:rPr kumimoji="0" lang="en-IN" sz="2000" b="0" i="0" kern="1200" dirty="0" err="1" smtClean="0">
                          <a:solidFill>
                            <a:schemeClr val="dk1"/>
                          </a:solidFill>
                          <a:latin typeface="Times New Roman" pitchFamily="18" charset="0"/>
                          <a:ea typeface="+mn-ea"/>
                          <a:cs typeface="Times New Roman" pitchFamily="18" charset="0"/>
                        </a:rPr>
                        <a:t>Baig</a:t>
                      </a:r>
                      <a:r>
                        <a:rPr kumimoji="0" lang="en-IN" sz="2000" b="0" i="0" kern="1200" dirty="0" smtClean="0">
                          <a:solidFill>
                            <a:schemeClr val="dk1"/>
                          </a:solidFill>
                          <a:latin typeface="Times New Roman" pitchFamily="18" charset="0"/>
                          <a:ea typeface="+mn-ea"/>
                          <a:cs typeface="Times New Roman" pitchFamily="18" charset="0"/>
                        </a:rPr>
                        <a:t>, </a:t>
                      </a:r>
                      <a:r>
                        <a:rPr kumimoji="0" lang="en-IN" sz="2000" b="0" i="0" kern="1200" dirty="0" err="1" smtClean="0">
                          <a:solidFill>
                            <a:schemeClr val="dk1"/>
                          </a:solidFill>
                          <a:latin typeface="Times New Roman" pitchFamily="18" charset="0"/>
                          <a:ea typeface="+mn-ea"/>
                          <a:cs typeface="Times New Roman" pitchFamily="18" charset="0"/>
                        </a:rPr>
                        <a:t>Hamid</a:t>
                      </a:r>
                      <a:r>
                        <a:rPr kumimoji="0" lang="en-IN" sz="2000" b="0" i="0" kern="1200" dirty="0" smtClean="0">
                          <a:solidFill>
                            <a:schemeClr val="dk1"/>
                          </a:solidFill>
                          <a:latin typeface="Times New Roman" pitchFamily="18" charset="0"/>
                          <a:ea typeface="+mn-ea"/>
                          <a:cs typeface="Times New Roman" pitchFamily="18" charset="0"/>
                        </a:rPr>
                        <a:t> </a:t>
                      </a:r>
                      <a:r>
                        <a:rPr kumimoji="0" lang="en-IN" sz="2000" b="0" i="0" kern="1200" dirty="0" err="1" smtClean="0">
                          <a:solidFill>
                            <a:schemeClr val="dk1"/>
                          </a:solidFill>
                          <a:latin typeface="Times New Roman" pitchFamily="18" charset="0"/>
                          <a:ea typeface="+mn-ea"/>
                          <a:cs typeface="Times New Roman" pitchFamily="18" charset="0"/>
                        </a:rPr>
                        <a:t>Gholamhosseini</a:t>
                      </a:r>
                      <a:r>
                        <a:rPr kumimoji="0" lang="en-IN" sz="2000" b="0" i="0" kern="1200" dirty="0" smtClean="0">
                          <a:solidFill>
                            <a:schemeClr val="dk1"/>
                          </a:solidFill>
                          <a:latin typeface="Times New Roman" pitchFamily="18" charset="0"/>
                          <a:ea typeface="+mn-ea"/>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Health monitoring systems have rapidly evolved during the past two decades and have the potential to change the way health care is currently delivered.</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73320"/>
        </p:xfrm>
        <a:graphic>
          <a:graphicData uri="http://schemas.openxmlformats.org/drawingml/2006/table">
            <a:tbl>
              <a:tblPr firstRow="1" bandRow="1">
                <a:tableStyleId>{5C22544A-7EE6-4342-B048-85BDC9FD1C3A}</a:tableStyleId>
              </a:tblPr>
              <a:tblGrid>
                <a:gridCol w="1981200"/>
                <a:gridCol w="2743200"/>
                <a:gridCol w="2990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Context-Driven personalized service discovery in pervasive environments</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Katharina </a:t>
                      </a:r>
                      <a:r>
                        <a:rPr kumimoji="0" lang="en-IN" sz="2000" b="0" i="0" kern="1200" dirty="0" err="1" smtClean="0">
                          <a:solidFill>
                            <a:schemeClr val="dk1"/>
                          </a:solidFill>
                          <a:latin typeface="Times New Roman" pitchFamily="18" charset="0"/>
                          <a:ea typeface="+mn-ea"/>
                          <a:cs typeface="Times New Roman" pitchFamily="18" charset="0"/>
                        </a:rPr>
                        <a:t>Rasch</a:t>
                      </a:r>
                      <a:r>
                        <a:rPr kumimoji="0" lang="en-IN" sz="2000" b="0" i="0" kern="1200" dirty="0" smtClean="0">
                          <a:solidFill>
                            <a:schemeClr val="dk1"/>
                          </a:solidFill>
                          <a:latin typeface="Times New Roman" pitchFamily="18" charset="0"/>
                          <a:ea typeface="+mn-ea"/>
                          <a:cs typeface="Times New Roman" pitchFamily="18" charset="0"/>
                        </a:rPr>
                        <a:t>, </a:t>
                      </a:r>
                      <a:r>
                        <a:rPr kumimoji="0" lang="en-IN" sz="2000" b="0" i="0" kern="1200" dirty="0" err="1" smtClean="0">
                          <a:solidFill>
                            <a:schemeClr val="dk1"/>
                          </a:solidFill>
                          <a:latin typeface="Times New Roman" pitchFamily="18" charset="0"/>
                          <a:ea typeface="+mn-ea"/>
                          <a:cs typeface="Times New Roman" pitchFamily="18" charset="0"/>
                        </a:rPr>
                        <a:t>Fei</a:t>
                      </a:r>
                      <a:r>
                        <a:rPr kumimoji="0" lang="en-IN" sz="2000" b="0" i="0" kern="1200" dirty="0" smtClean="0">
                          <a:solidFill>
                            <a:schemeClr val="dk1"/>
                          </a:solidFill>
                          <a:latin typeface="Times New Roman" pitchFamily="18" charset="0"/>
                          <a:ea typeface="+mn-ea"/>
                          <a:cs typeface="Times New Roman" pitchFamily="18" charset="0"/>
                        </a:rPr>
                        <a:t> Li, </a:t>
                      </a:r>
                      <a:r>
                        <a:rPr kumimoji="0" lang="en-IN" sz="2000" b="0" i="0" kern="1200" dirty="0" err="1" smtClean="0">
                          <a:solidFill>
                            <a:schemeClr val="dk1"/>
                          </a:solidFill>
                          <a:latin typeface="Times New Roman" pitchFamily="18" charset="0"/>
                          <a:ea typeface="+mn-ea"/>
                          <a:cs typeface="Times New Roman" pitchFamily="18" charset="0"/>
                        </a:rPr>
                        <a:t>Sanjin</a:t>
                      </a:r>
                      <a:r>
                        <a:rPr kumimoji="0" lang="en-IN" sz="2000" b="0" i="0" kern="1200" dirty="0" smtClean="0">
                          <a:solidFill>
                            <a:schemeClr val="dk1"/>
                          </a:solidFill>
                          <a:latin typeface="Times New Roman" pitchFamily="18" charset="0"/>
                          <a:ea typeface="+mn-ea"/>
                          <a:cs typeface="Times New Roman" pitchFamily="18" charset="0"/>
                        </a:rPr>
                        <a:t> </a:t>
                      </a:r>
                      <a:r>
                        <a:rPr kumimoji="0" lang="en-IN" sz="2000" b="0" i="0" kern="1200" dirty="0" err="1" smtClean="0">
                          <a:solidFill>
                            <a:schemeClr val="dk1"/>
                          </a:solidFill>
                          <a:latin typeface="Times New Roman" pitchFamily="18" charset="0"/>
                          <a:ea typeface="+mn-ea"/>
                          <a:cs typeface="Times New Roman" pitchFamily="18" charset="0"/>
                        </a:rPr>
                        <a:t>Sehic</a:t>
                      </a:r>
                      <a:r>
                        <a:rPr kumimoji="0" lang="en-IN" sz="2000" b="0" i="0" kern="1200" dirty="0" smtClean="0">
                          <a:solidFill>
                            <a:schemeClr val="dk1"/>
                          </a:solidFill>
                          <a:latin typeface="Times New Roman" pitchFamily="18" charset="0"/>
                          <a:ea typeface="+mn-ea"/>
                          <a:cs typeface="Times New Roman" pitchFamily="18" charset="0"/>
                        </a:rPr>
                        <a:t>, </a:t>
                      </a:r>
                      <a:r>
                        <a:rPr kumimoji="0" lang="en-IN" sz="2000" b="0" i="0" kern="1200" dirty="0" err="1" smtClean="0">
                          <a:solidFill>
                            <a:schemeClr val="dk1"/>
                          </a:solidFill>
                          <a:latin typeface="Times New Roman" pitchFamily="18" charset="0"/>
                          <a:ea typeface="+mn-ea"/>
                          <a:cs typeface="Times New Roman" pitchFamily="18" charset="0"/>
                        </a:rPr>
                        <a:t>Rassul</a:t>
                      </a:r>
                      <a:r>
                        <a:rPr kumimoji="0" lang="en-IN" sz="2000" b="0" i="0" kern="1200" dirty="0" smtClean="0">
                          <a:solidFill>
                            <a:schemeClr val="dk1"/>
                          </a:solidFill>
                          <a:latin typeface="Times New Roman" pitchFamily="18" charset="0"/>
                          <a:ea typeface="+mn-ea"/>
                          <a:cs typeface="Times New Roman" pitchFamily="18" charset="0"/>
                        </a:rPr>
                        <a:t> </a:t>
                      </a:r>
                      <a:r>
                        <a:rPr kumimoji="0" lang="en-IN" sz="2000" b="0" i="0" kern="1200" dirty="0" err="1" smtClean="0">
                          <a:solidFill>
                            <a:schemeClr val="dk1"/>
                          </a:solidFill>
                          <a:latin typeface="Times New Roman" pitchFamily="18" charset="0"/>
                          <a:ea typeface="+mn-ea"/>
                          <a:cs typeface="Times New Roman" pitchFamily="18" charset="0"/>
                        </a:rPr>
                        <a:t>Ayani</a:t>
                      </a:r>
                      <a:r>
                        <a:rPr kumimoji="0" lang="en-IN" sz="2000" b="0" i="0" kern="1200" dirty="0" smtClean="0">
                          <a:solidFill>
                            <a:schemeClr val="dk1"/>
                          </a:solidFill>
                          <a:latin typeface="Times New Roman" pitchFamily="18" charset="0"/>
                          <a:ea typeface="+mn-ea"/>
                          <a:cs typeface="Times New Roman" pitchFamily="18" charset="0"/>
                        </a:rPr>
                        <a:t> ,</a:t>
                      </a:r>
                      <a:r>
                        <a:rPr kumimoji="0" lang="en-IN" sz="2000" b="0" i="0" kern="1200" dirty="0" err="1" smtClean="0">
                          <a:solidFill>
                            <a:schemeClr val="dk1"/>
                          </a:solidFill>
                          <a:latin typeface="Times New Roman" pitchFamily="18" charset="0"/>
                          <a:ea typeface="+mn-ea"/>
                          <a:cs typeface="Times New Roman" pitchFamily="18" charset="0"/>
                        </a:rPr>
                        <a:t>Schahram</a:t>
                      </a:r>
                      <a:r>
                        <a:rPr kumimoji="0" lang="en-IN" sz="2000" b="0" i="0" kern="1200" dirty="0" smtClean="0">
                          <a:solidFill>
                            <a:schemeClr val="dk1"/>
                          </a:solidFill>
                          <a:latin typeface="Times New Roman" pitchFamily="18" charset="0"/>
                          <a:ea typeface="+mn-ea"/>
                          <a:cs typeface="Times New Roman" pitchFamily="18" charset="0"/>
                        </a:rPr>
                        <a:t> </a:t>
                      </a:r>
                      <a:r>
                        <a:rPr kumimoji="0" lang="en-IN" sz="2000" b="0" i="0" kern="1200" dirty="0" err="1" smtClean="0">
                          <a:solidFill>
                            <a:schemeClr val="dk1"/>
                          </a:solidFill>
                          <a:latin typeface="Times New Roman" pitchFamily="18" charset="0"/>
                          <a:ea typeface="+mn-ea"/>
                          <a:cs typeface="Times New Roman" pitchFamily="18" charset="0"/>
                        </a:rPr>
                        <a:t>Dustdar</a:t>
                      </a:r>
                      <a:r>
                        <a:rPr kumimoji="0" lang="en-IN" sz="2000" b="0" i="0" kern="1200" dirty="0" smtClean="0">
                          <a:solidFill>
                            <a:schemeClr val="dk1"/>
                          </a:solidFill>
                          <a:latin typeface="Times New Roman" pitchFamily="18" charset="0"/>
                          <a:ea typeface="+mn-ea"/>
                          <a:cs typeface="Times New Roman" pitchFamily="18" charset="0"/>
                        </a:rPr>
                        <a:t>, </a:t>
                      </a:r>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This paper proposes a proactive service discovery approach for pervasive environments addressing these implicit requests.</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E-health Monitoring System</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err="1" smtClean="0">
                          <a:solidFill>
                            <a:schemeClr val="dk1"/>
                          </a:solidFill>
                          <a:latin typeface="Times New Roman" pitchFamily="18" charset="0"/>
                          <a:ea typeface="+mn-ea"/>
                          <a:cs typeface="Times New Roman" pitchFamily="18" charset="0"/>
                        </a:rPr>
                        <a:t>Aleksandar</a:t>
                      </a:r>
                      <a:r>
                        <a:rPr kumimoji="0" lang="en-IN" sz="2000" b="0" i="0" kern="1200" dirty="0" smtClean="0">
                          <a:solidFill>
                            <a:schemeClr val="dk1"/>
                          </a:solidFill>
                          <a:latin typeface="Times New Roman" pitchFamily="18" charset="0"/>
                          <a:ea typeface="+mn-ea"/>
                          <a:cs typeface="Times New Roman" pitchFamily="18" charset="0"/>
                        </a:rPr>
                        <a:t> </a:t>
                      </a:r>
                      <a:r>
                        <a:rPr kumimoji="0" lang="en-IN" sz="2000" b="0" i="0" kern="1200" dirty="0" err="1" smtClean="0">
                          <a:solidFill>
                            <a:schemeClr val="dk1"/>
                          </a:solidFill>
                          <a:latin typeface="Times New Roman" pitchFamily="18" charset="0"/>
                          <a:ea typeface="+mn-ea"/>
                          <a:cs typeface="Times New Roman" pitchFamily="18" charset="0"/>
                        </a:rPr>
                        <a:t>Kotevski</a:t>
                      </a:r>
                      <a:r>
                        <a:rPr kumimoji="0" lang="en-IN" sz="2000" b="0" i="0" kern="1200" dirty="0" smtClean="0">
                          <a:solidFill>
                            <a:schemeClr val="dk1"/>
                          </a:solidFill>
                          <a:latin typeface="Times New Roman" pitchFamily="18" charset="0"/>
                          <a:ea typeface="+mn-ea"/>
                          <a:cs typeface="Times New Roman" pitchFamily="18" charset="0"/>
                        </a:rPr>
                        <a:t>, </a:t>
                      </a:r>
                      <a:r>
                        <a:rPr kumimoji="0" lang="en-IN" sz="2000" b="0" i="0" kern="1200" dirty="0" err="1" smtClean="0">
                          <a:solidFill>
                            <a:schemeClr val="dk1"/>
                          </a:solidFill>
                          <a:latin typeface="Times New Roman" pitchFamily="18" charset="0"/>
                          <a:ea typeface="+mn-ea"/>
                          <a:cs typeface="Times New Roman" pitchFamily="18" charset="0"/>
                        </a:rPr>
                        <a:t>Natasa</a:t>
                      </a:r>
                      <a:r>
                        <a:rPr kumimoji="0" lang="en-IN" sz="2000" b="0" i="0" kern="1200" dirty="0" smtClean="0">
                          <a:solidFill>
                            <a:schemeClr val="dk1"/>
                          </a:solidFill>
                          <a:latin typeface="Times New Roman" pitchFamily="18" charset="0"/>
                          <a:ea typeface="+mn-ea"/>
                          <a:cs typeface="Times New Roman" pitchFamily="18" charset="0"/>
                        </a:rPr>
                        <a:t> </a:t>
                      </a:r>
                      <a:r>
                        <a:rPr kumimoji="0" lang="en-IN" sz="2000" b="0" i="0" kern="1200" dirty="0" err="1" smtClean="0">
                          <a:solidFill>
                            <a:schemeClr val="dk1"/>
                          </a:solidFill>
                          <a:latin typeface="Times New Roman" pitchFamily="18" charset="0"/>
                          <a:ea typeface="+mn-ea"/>
                          <a:cs typeface="Times New Roman" pitchFamily="18" charset="0"/>
                        </a:rPr>
                        <a:t>Koceska</a:t>
                      </a:r>
                      <a:r>
                        <a:rPr kumimoji="0" lang="en-IN" sz="2000" b="0" i="0" kern="1200" dirty="0" smtClean="0">
                          <a:solidFill>
                            <a:schemeClr val="dk1"/>
                          </a:solidFill>
                          <a:latin typeface="Times New Roman" pitchFamily="18" charset="0"/>
                          <a:ea typeface="+mn-ea"/>
                          <a:cs typeface="Times New Roman" pitchFamily="18" charset="0"/>
                        </a:rPr>
                        <a:t>, </a:t>
                      </a:r>
                      <a:r>
                        <a:rPr kumimoji="0" lang="en-IN" sz="2000" b="0" i="0" kern="1200" dirty="0" err="1" smtClean="0">
                          <a:solidFill>
                            <a:schemeClr val="dk1"/>
                          </a:solidFill>
                          <a:latin typeface="Times New Roman" pitchFamily="18" charset="0"/>
                          <a:ea typeface="+mn-ea"/>
                          <a:cs typeface="Times New Roman" pitchFamily="18" charset="0"/>
                        </a:rPr>
                        <a:t>SasoKoceski</a:t>
                      </a:r>
                      <a:r>
                        <a:rPr kumimoji="0" lang="en-IN" sz="2000" b="0" i="0" kern="1200" dirty="0" smtClean="0">
                          <a:solidFill>
                            <a:schemeClr val="dk1"/>
                          </a:solidFill>
                          <a:latin typeface="Times New Roman" pitchFamily="18" charset="0"/>
                          <a:ea typeface="+mn-ea"/>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This kind of solutions are very useful especially when a treatment includes monitoring of some vital parameters for long period of time.</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8" name="Picture 4"/>
          <p:cNvPicPr>
            <a:picLocks noGrp="1" noChangeAspect="1" noChangeArrowheads="1"/>
          </p:cNvPicPr>
          <p:nvPr>
            <p:ph idx="1"/>
          </p:nvPr>
        </p:nvPicPr>
        <p:blipFill>
          <a:blip r:embed="rId2"/>
          <a:srcRect/>
          <a:stretch>
            <a:fillRect/>
          </a:stretch>
        </p:blipFill>
        <p:spPr bwMode="auto">
          <a:xfrm>
            <a:off x="1447800" y="1657350"/>
            <a:ext cx="7315199" cy="466725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914400"/>
          </a:xfrm>
        </p:spPr>
        <p:txBody>
          <a:bodyPr>
            <a:normAutofit/>
          </a:bodyPr>
          <a:lstStyle/>
          <a:p>
            <a:r>
              <a:rPr lang="en-US" b="1" dirty="0" smtClean="0"/>
              <a:t>CONCLUSION</a:t>
            </a:r>
            <a:endParaRPr lang="en-US" b="1" dirty="0"/>
          </a:p>
        </p:txBody>
      </p:sp>
      <p:sp>
        <p:nvSpPr>
          <p:cNvPr id="3" name="Content Placeholder 2"/>
          <p:cNvSpPr>
            <a:spLocks noGrp="1"/>
          </p:cNvSpPr>
          <p:nvPr>
            <p:ph idx="1"/>
          </p:nvPr>
        </p:nvSpPr>
        <p:spPr>
          <a:xfrm>
            <a:off x="1371600" y="1143000"/>
            <a:ext cx="7498080" cy="50292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challenge,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framework is offered to check people' health and fitness problems as well as notify them to keep bodily distancing. The suggested device incorporates a wearable Iota node with a cell phone software program, via which the Iota sensor node can collect someone's health standards, collectively with temperature stage and moreover blood oxygen saturation, and the cellular smart phone attaches to the network to ship out the statistics to the net server. The paper encouraged a Super high frequency distance-tracking method which runs every for interior as well as outside environments to alert individuals to maintain the physical distancing.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47800" y="457200"/>
            <a:ext cx="7498080" cy="5715000"/>
          </a:xfrm>
        </p:spPr>
        <p:txBody>
          <a:bodyPr>
            <a:noAutofit/>
          </a:bodyPr>
          <a:lstStyle/>
          <a:p>
            <a:pPr algn="just">
              <a:lnSpc>
                <a:spcPct val="170000"/>
              </a:lnSpc>
              <a:buNone/>
            </a:pPr>
            <a:r>
              <a:rPr lang="en-IN" sz="2000" dirty="0" smtClean="0">
                <a:latin typeface="Times New Roman" pitchFamily="18" charset="0"/>
                <a:cs typeface="Times New Roman" pitchFamily="18" charset="0"/>
              </a:rPr>
              <a:t>    Applying </a:t>
            </a:r>
            <a:r>
              <a:rPr lang="en-IN" sz="2000" dirty="0" smtClean="0">
                <a:latin typeface="Times New Roman" pitchFamily="18" charset="0"/>
                <a:cs typeface="Times New Roman" pitchFamily="18" charset="0"/>
              </a:rPr>
              <a:t>ML components on body specifications makes it viable to check player's' wellness situations and to alert people in real time. A voice coughing-detector always maintains track of the patron's voice and documents the variety and moreover severity of coughing. The fog-based totally server is carried out to process gotten information from an Iota node the usage of a cell community or wife hyperlink. In addition, regionally refining the facts makes it possible to make use of the Iota node inside the atmospheres without net connection or fog-based totally networks. The gadget can assist members in monitoring their regular obligations in addition to lessen the risk of publicity to the Corona virus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334962"/>
          </a:xfrm>
        </p:spPr>
        <p:txBody>
          <a:bodyPr>
            <a:normAutofit fontScale="90000"/>
          </a:bodyPr>
          <a:lstStyle/>
          <a:p>
            <a:r>
              <a:rPr lang="en-US" b="1" dirty="0" smtClean="0"/>
              <a:t>REFERENCE</a:t>
            </a:r>
            <a:endParaRPr lang="en-US" b="1" dirty="0"/>
          </a:p>
        </p:txBody>
      </p:sp>
      <p:sp>
        <p:nvSpPr>
          <p:cNvPr id="3" name="Content Placeholder 2"/>
          <p:cNvSpPr>
            <a:spLocks noGrp="1"/>
          </p:cNvSpPr>
          <p:nvPr>
            <p:ph idx="1"/>
          </p:nvPr>
        </p:nvSpPr>
        <p:spPr>
          <a:xfrm>
            <a:off x="1066800" y="609600"/>
            <a:ext cx="7790688" cy="6096000"/>
          </a:xfrm>
        </p:spPr>
        <p:txBody>
          <a:bodyPr>
            <a:noAutofit/>
          </a:bodyPr>
          <a:lstStyle/>
          <a:p>
            <a:pPr algn="just">
              <a:lnSpc>
                <a:spcPct val="160000"/>
              </a:lnSpc>
            </a:pPr>
            <a:r>
              <a:rPr lang="en-IN" sz="2000" dirty="0" smtClean="0">
                <a:latin typeface="Times New Roman" pitchFamily="18" charset="0"/>
                <a:cs typeface="Times New Roman" pitchFamily="18" charset="0"/>
              </a:rPr>
              <a:t>1.Olutosin </a:t>
            </a:r>
            <a:r>
              <a:rPr lang="en-IN" sz="2000" dirty="0" err="1" smtClean="0">
                <a:latin typeface="Times New Roman" pitchFamily="18" charset="0"/>
                <a:cs typeface="Times New Roman" pitchFamily="18" charset="0"/>
              </a:rPr>
              <a:t>Taiwoa</a:t>
            </a:r>
            <a:r>
              <a:rPr lang="en-IN" sz="2000" dirty="0" smtClean="0">
                <a:latin typeface="Times New Roman" pitchFamily="18" charset="0"/>
                <a:cs typeface="Times New Roman" pitchFamily="18" charset="0"/>
              </a:rPr>
              <a:t>,, Absalom E. </a:t>
            </a:r>
            <a:r>
              <a:rPr lang="en-IN" sz="2000" dirty="0" err="1" smtClean="0">
                <a:latin typeface="Times New Roman" pitchFamily="18" charset="0"/>
                <a:cs typeface="Times New Roman" pitchFamily="18" charset="0"/>
              </a:rPr>
              <a:t>Ezugwub,"Smart</a:t>
            </a:r>
            <a:r>
              <a:rPr lang="en-IN" sz="2000" dirty="0" smtClean="0">
                <a:latin typeface="Times New Roman" pitchFamily="18" charset="0"/>
                <a:cs typeface="Times New Roman" pitchFamily="18" charset="0"/>
              </a:rPr>
              <a:t> healthcare support for </a:t>
            </a:r>
            <a:r>
              <a:rPr lang="en-IN" sz="2000" dirty="0" err="1" smtClean="0">
                <a:latin typeface="Times New Roman" pitchFamily="18" charset="0"/>
                <a:cs typeface="Times New Roman" pitchFamily="18" charset="0"/>
              </a:rPr>
              <a:t>remotepatient</a:t>
            </a:r>
            <a:r>
              <a:rPr lang="en-IN" sz="2000" dirty="0" smtClean="0">
                <a:latin typeface="Times New Roman" pitchFamily="18" charset="0"/>
                <a:cs typeface="Times New Roman" pitchFamily="18" charset="0"/>
              </a:rPr>
              <a:t> monitoring during covid-19 quarantine", Information in Medicine Unlocked, volume.20,2020,pp.100428</a:t>
            </a:r>
            <a:r>
              <a:rPr lang="en-IN" sz="2000" dirty="0" smtClean="0">
                <a:latin typeface="Times New Roman" pitchFamily="18" charset="0"/>
                <a:cs typeface="Times New Roman" pitchFamily="18" charset="0"/>
              </a:rPr>
              <a:t>.</a:t>
            </a:r>
          </a:p>
          <a:p>
            <a:pPr algn="just">
              <a:lnSpc>
                <a:spcPct val="160000"/>
              </a:lnSpc>
            </a:pPr>
            <a:r>
              <a:rPr lang="en-IN" sz="2000" dirty="0" smtClean="0">
                <a:latin typeface="Times New Roman" pitchFamily="18" charset="0"/>
                <a:cs typeface="Times New Roman" pitchFamily="18" charset="0"/>
              </a:rPr>
              <a:t>2.Mirza </a:t>
            </a:r>
            <a:r>
              <a:rPr lang="en-IN" sz="2000" dirty="0" err="1" smtClean="0">
                <a:latin typeface="Times New Roman" pitchFamily="18" charset="0"/>
                <a:cs typeface="Times New Roman" pitchFamily="18" charset="0"/>
              </a:rPr>
              <a:t>Mansoor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Baig</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Hamid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Gholamhosseini</a:t>
            </a:r>
            <a:r>
              <a:rPr lang="en-IN" sz="2000" dirty="0" smtClean="0">
                <a:latin typeface="Times New Roman" pitchFamily="18" charset="0"/>
                <a:cs typeface="Times New Roman" pitchFamily="18" charset="0"/>
              </a:rPr>
              <a:t> “Smart health monitoring </a:t>
            </a:r>
            <a:r>
              <a:rPr lang="en-IN" sz="2000" dirty="0" err="1" smtClean="0">
                <a:latin typeface="Times New Roman" pitchFamily="18" charset="0"/>
                <a:cs typeface="Times New Roman" pitchFamily="18" charset="0"/>
              </a:rPr>
              <a:t>systems:an</a:t>
            </a:r>
            <a:r>
              <a:rPr lang="en-IN" sz="2000" dirty="0" smtClean="0">
                <a:latin typeface="Times New Roman" pitchFamily="18" charset="0"/>
                <a:cs typeface="Times New Roman" pitchFamily="18" charset="0"/>
              </a:rPr>
              <a:t> overview of design </a:t>
            </a:r>
            <a:r>
              <a:rPr lang="en-IN" sz="2000" dirty="0" err="1" smtClean="0">
                <a:latin typeface="Times New Roman" pitchFamily="18" charset="0"/>
                <a:cs typeface="Times New Roman" pitchFamily="18" charset="0"/>
              </a:rPr>
              <a:t>andmodelling</a:t>
            </a:r>
            <a:r>
              <a:rPr lang="en-IN" sz="2000" dirty="0" smtClean="0">
                <a:latin typeface="Times New Roman" pitchFamily="18" charset="0"/>
                <a:cs typeface="Times New Roman" pitchFamily="18" charset="0"/>
              </a:rPr>
              <a:t>”, j Med </a:t>
            </a:r>
            <a:r>
              <a:rPr lang="en-IN" sz="2000" dirty="0" err="1" smtClean="0">
                <a:latin typeface="Times New Roman" pitchFamily="18" charset="0"/>
                <a:cs typeface="Times New Roman" pitchFamily="18" charset="0"/>
              </a:rPr>
              <a:t>Syst</a:t>
            </a:r>
            <a:r>
              <a:rPr lang="en-IN" sz="2000" dirty="0" smtClean="0">
                <a:latin typeface="Times New Roman" pitchFamily="18" charset="0"/>
                <a:cs typeface="Times New Roman" pitchFamily="18" charset="0"/>
              </a:rPr>
              <a:t>, volume. 37,2013,pp.9898</a:t>
            </a:r>
            <a:r>
              <a:rPr lang="en-IN" sz="2000" dirty="0" smtClean="0">
                <a:latin typeface="Times New Roman" pitchFamily="18" charset="0"/>
                <a:cs typeface="Times New Roman" pitchFamily="18" charset="0"/>
              </a:rPr>
              <a:t>.</a:t>
            </a:r>
          </a:p>
          <a:p>
            <a:pPr algn="just">
              <a:lnSpc>
                <a:spcPct val="160000"/>
              </a:lnSpc>
            </a:pPr>
            <a:r>
              <a:rPr lang="en-IN" sz="2000" dirty="0" smtClean="0">
                <a:latin typeface="Times New Roman" pitchFamily="18" charset="0"/>
                <a:cs typeface="Times New Roman" pitchFamily="18" charset="0"/>
              </a:rPr>
              <a:t>3.Katharina </a:t>
            </a:r>
            <a:r>
              <a:rPr lang="en-IN" sz="2000" dirty="0" err="1" smtClean="0">
                <a:latin typeface="Times New Roman" pitchFamily="18" charset="0"/>
                <a:cs typeface="Times New Roman" pitchFamily="18" charset="0"/>
              </a:rPr>
              <a:t>Rasch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Fei</a:t>
            </a:r>
            <a:r>
              <a:rPr lang="en-IN" sz="2000" dirty="0" smtClean="0">
                <a:latin typeface="Times New Roman" pitchFamily="18" charset="0"/>
                <a:cs typeface="Times New Roman" pitchFamily="18" charset="0"/>
              </a:rPr>
              <a:t> Li, </a:t>
            </a:r>
            <a:r>
              <a:rPr lang="en-IN" sz="2000" dirty="0" err="1" smtClean="0">
                <a:latin typeface="Times New Roman" pitchFamily="18" charset="0"/>
                <a:cs typeface="Times New Roman" pitchFamily="18" charset="0"/>
              </a:rPr>
              <a:t>Sanjin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Sehic</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Rassul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Ayani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Schahram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Dustdar</a:t>
            </a:r>
            <a:r>
              <a:rPr lang="en-IN" sz="2000" dirty="0" smtClean="0">
                <a:latin typeface="Times New Roman" pitchFamily="18" charset="0"/>
                <a:cs typeface="Times New Roman" pitchFamily="18" charset="0"/>
              </a:rPr>
              <a:t>, “Context-</a:t>
            </a:r>
            <a:r>
              <a:rPr lang="en-IN" sz="2000" dirty="0" err="1" smtClean="0">
                <a:latin typeface="Times New Roman" pitchFamily="18" charset="0"/>
                <a:cs typeface="Times New Roman" pitchFamily="18" charset="0"/>
              </a:rPr>
              <a:t>Drivenpersonalized</a:t>
            </a:r>
            <a:r>
              <a:rPr lang="en-IN" sz="2000" dirty="0" smtClean="0">
                <a:latin typeface="Times New Roman" pitchFamily="18" charset="0"/>
                <a:cs typeface="Times New Roman" pitchFamily="18" charset="0"/>
              </a:rPr>
              <a:t> service discovery in pervasive environments”, world wide web, volume. 14(4), 2011,pp.295-319</a:t>
            </a:r>
            <a:r>
              <a:rPr lang="en-IN" sz="2000" dirty="0" smtClean="0">
                <a:latin typeface="Times New Roman" pitchFamily="18" charset="0"/>
                <a:cs typeface="Times New Roman" pitchFamily="18" charset="0"/>
              </a:rPr>
              <a:t>.</a:t>
            </a:r>
          </a:p>
          <a:p>
            <a:pPr algn="just">
              <a:lnSpc>
                <a:spcPct val="160000"/>
              </a:lnSpc>
            </a:pPr>
            <a:r>
              <a:rPr lang="en-IN" sz="2000" dirty="0" smtClean="0">
                <a:latin typeface="Times New Roman" pitchFamily="18" charset="0"/>
                <a:cs typeface="Times New Roman" pitchFamily="18" charset="0"/>
              </a:rPr>
              <a:t>4.Aleksandar </a:t>
            </a:r>
            <a:r>
              <a:rPr lang="en-IN" sz="2000" dirty="0" err="1" smtClean="0">
                <a:latin typeface="Times New Roman" pitchFamily="18" charset="0"/>
                <a:cs typeface="Times New Roman" pitchFamily="18" charset="0"/>
              </a:rPr>
              <a:t>Kotevski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Natasa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Koceska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SasoKoceski</a:t>
            </a:r>
            <a:r>
              <a:rPr lang="en-IN" sz="2000" dirty="0" smtClean="0">
                <a:latin typeface="Times New Roman" pitchFamily="18" charset="0"/>
                <a:cs typeface="Times New Roman" pitchFamily="18" charset="0"/>
              </a:rPr>
              <a:t>, “E-health Monitoring System”, International Conference on Applied Internet and Information Technologies ,2016,pp.259-265</a:t>
            </a:r>
            <a:r>
              <a:rPr lang="en-IN" sz="2000" dirty="0" smtClean="0">
                <a:latin typeface="Times New Roman" pitchFamily="18" charset="0"/>
                <a:cs typeface="Times New Roman" pitchFamily="18" charset="0"/>
              </a:rPr>
              <a: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838200"/>
            <a:ext cx="7650480" cy="5486400"/>
          </a:xfrm>
        </p:spPr>
        <p:txBody>
          <a:bodyPr>
            <a:noAutofit/>
          </a:bodyPr>
          <a:lstStyle/>
          <a:p>
            <a:pPr algn="just">
              <a:lnSpc>
                <a:spcPct val="170000"/>
              </a:lnSpc>
            </a:pPr>
            <a:r>
              <a:rPr lang="en-IN" sz="2000" dirty="0" smtClean="0">
                <a:latin typeface="Times New Roman" pitchFamily="18" charset="0"/>
                <a:cs typeface="Times New Roman" pitchFamily="18" charset="0"/>
              </a:rPr>
              <a:t>5.Sparsh </a:t>
            </a:r>
            <a:r>
              <a:rPr lang="en-IN" sz="2000" dirty="0" err="1" smtClean="0">
                <a:latin typeface="Times New Roman" pitchFamily="18" charset="0"/>
                <a:cs typeface="Times New Roman" pitchFamily="18" charset="0"/>
              </a:rPr>
              <a:t>Agarwal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Chiew</a:t>
            </a:r>
            <a:r>
              <a:rPr lang="en-IN" sz="2000" dirty="0" smtClean="0">
                <a:latin typeface="Times New Roman" pitchFamily="18" charset="0"/>
                <a:cs typeface="Times New Roman" pitchFamily="18" charset="0"/>
              </a:rPr>
              <a:t> Tong Lau, “Remote Health Monitoring Using Mobile phones and web services”, telemedicine and e-health journal, volume.16(5),2010,pp.603–607.</a:t>
            </a:r>
          </a:p>
          <a:p>
            <a:pPr algn="just">
              <a:lnSpc>
                <a:spcPct val="170000"/>
              </a:lnSpc>
            </a:pPr>
            <a:r>
              <a:rPr lang="en-IN" sz="2000" dirty="0" smtClean="0">
                <a:latin typeface="Times New Roman" pitchFamily="18" charset="0"/>
                <a:cs typeface="Times New Roman" pitchFamily="18" charset="0"/>
              </a:rPr>
              <a:t>6.Prosanta G., </a:t>
            </a:r>
            <a:r>
              <a:rPr lang="en-IN" sz="2000" dirty="0" err="1" smtClean="0">
                <a:latin typeface="Times New Roman" pitchFamily="18" charset="0"/>
                <a:cs typeface="Times New Roman" pitchFamily="18" charset="0"/>
              </a:rPr>
              <a:t>Tzonelih</a:t>
            </a:r>
            <a:r>
              <a:rPr lang="en-IN" sz="2000" dirty="0" smtClean="0">
                <a:latin typeface="Times New Roman" pitchFamily="18" charset="0"/>
                <a:cs typeface="Times New Roman" pitchFamily="18" charset="0"/>
              </a:rPr>
              <a:t> H.,“BSN-care: a secure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-based modern healthcare system using body sensor </a:t>
            </a:r>
            <a:r>
              <a:rPr lang="en-IN" sz="2000" dirty="0" err="1" smtClean="0">
                <a:latin typeface="Times New Roman" pitchFamily="18" charset="0"/>
                <a:cs typeface="Times New Roman" pitchFamily="18" charset="0"/>
              </a:rPr>
              <a:t>network”,IEEE</a:t>
            </a:r>
            <a:r>
              <a:rPr lang="en-IN" sz="2000" dirty="0" smtClean="0">
                <a:latin typeface="Times New Roman" pitchFamily="18" charset="0"/>
                <a:cs typeface="Times New Roman" pitchFamily="18" charset="0"/>
              </a:rPr>
              <a:t> Sensors journal volume. 16(5),2016,pp.1368–1376</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7.Minh </a:t>
            </a:r>
            <a:r>
              <a:rPr lang="en-IN" sz="2000" dirty="0" smtClean="0">
                <a:latin typeface="Times New Roman" pitchFamily="18" charset="0"/>
                <a:cs typeface="Times New Roman" pitchFamily="18" charset="0"/>
              </a:rPr>
              <a:t>P., </a:t>
            </a:r>
            <a:r>
              <a:rPr lang="en-IN" sz="2000" dirty="0" err="1" smtClean="0">
                <a:latin typeface="Times New Roman" pitchFamily="18" charset="0"/>
                <a:cs typeface="Times New Roman" pitchFamily="18" charset="0"/>
              </a:rPr>
              <a:t>Yehenew</a:t>
            </a:r>
            <a:r>
              <a:rPr lang="en-IN" sz="2000" dirty="0" smtClean="0">
                <a:latin typeface="Times New Roman" pitchFamily="18" charset="0"/>
                <a:cs typeface="Times New Roman" pitchFamily="18" charset="0"/>
              </a:rPr>
              <a:t> M., Ha D., </a:t>
            </a:r>
            <a:r>
              <a:rPr lang="en-IN" sz="2000" dirty="0" err="1" smtClean="0">
                <a:latin typeface="Times New Roman" pitchFamily="18" charset="0"/>
                <a:cs typeface="Times New Roman" pitchFamily="18" charset="0"/>
              </a:rPr>
              <a:t>Weihua</a:t>
            </a:r>
            <a:r>
              <a:rPr lang="en-IN" sz="2000" dirty="0" smtClean="0">
                <a:latin typeface="Times New Roman" pitchFamily="18" charset="0"/>
                <a:cs typeface="Times New Roman" pitchFamily="18" charset="0"/>
              </a:rPr>
              <a:t> S. “Delivering home healthcare through a cloud-based smart home </a:t>
            </a:r>
            <a:r>
              <a:rPr lang="en-IN" sz="2000" dirty="0" err="1" smtClean="0">
                <a:latin typeface="Times New Roman" pitchFamily="18" charset="0"/>
                <a:cs typeface="Times New Roman" pitchFamily="18" charset="0"/>
              </a:rPr>
              <a:t>invironment</a:t>
            </a:r>
            <a:r>
              <a:rPr lang="en-IN" sz="2000" dirty="0" smtClean="0">
                <a:latin typeface="Times New Roman" pitchFamily="18" charset="0"/>
                <a:cs typeface="Times New Roman" pitchFamily="18" charset="0"/>
              </a:rPr>
              <a:t>”, volume.81, 2018, </a:t>
            </a:r>
            <a:r>
              <a:rPr lang="en-IN" sz="2000" dirty="0" smtClean="0">
                <a:latin typeface="Times New Roman" pitchFamily="18" charset="0"/>
                <a:cs typeface="Times New Roman" pitchFamily="18" charset="0"/>
              </a:rPr>
              <a:t>pp.129–140.</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228600"/>
            <a:ext cx="7498080" cy="6400800"/>
          </a:xfrm>
        </p:spPr>
        <p:txBody>
          <a:bodyPr>
            <a:noAutofit/>
          </a:bodyPr>
          <a:lstStyle/>
          <a:p>
            <a:pPr algn="just">
              <a:lnSpc>
                <a:spcPct val="150000"/>
              </a:lnSpc>
            </a:pPr>
            <a:r>
              <a:rPr lang="en-IN" sz="2000" dirty="0" smtClean="0">
                <a:latin typeface="Times New Roman" pitchFamily="18" charset="0"/>
                <a:cs typeface="Times New Roman" pitchFamily="18" charset="0"/>
              </a:rPr>
              <a:t>8.Eren D., </a:t>
            </a:r>
            <a:r>
              <a:rPr lang="en-IN" sz="2000" dirty="0" err="1" smtClean="0">
                <a:latin typeface="Times New Roman" pitchFamily="18" charset="0"/>
                <a:cs typeface="Times New Roman" pitchFamily="18" charset="0"/>
              </a:rPr>
              <a:t>Erdem</a:t>
            </a:r>
            <a:r>
              <a:rPr lang="en-IN" sz="2000" dirty="0" smtClean="0">
                <a:latin typeface="Times New Roman" pitchFamily="18" charset="0"/>
                <a:cs typeface="Times New Roman" pitchFamily="18" charset="0"/>
              </a:rPr>
              <a:t> K., </a:t>
            </a:r>
            <a:r>
              <a:rPr lang="en-IN" sz="2000" dirty="0" err="1" smtClean="0">
                <a:latin typeface="Times New Roman" pitchFamily="18" charset="0"/>
                <a:cs typeface="Times New Roman" pitchFamily="18" charset="0"/>
              </a:rPr>
              <a:t>Radosveta</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Burhan</a:t>
            </a:r>
            <a:r>
              <a:rPr lang="en-IN" sz="2000" dirty="0" smtClean="0">
                <a:latin typeface="Times New Roman" pitchFamily="18" charset="0"/>
                <a:cs typeface="Times New Roman" pitchFamily="18" charset="0"/>
              </a:rPr>
              <a:t> Ş.“Smart home assistant for ambient </a:t>
            </a:r>
            <a:r>
              <a:rPr lang="en-IN" sz="2000" dirty="0" err="1" smtClean="0">
                <a:latin typeface="Times New Roman" pitchFamily="18" charset="0"/>
                <a:cs typeface="Times New Roman" pitchFamily="18" charset="0"/>
              </a:rPr>
              <a:t>assited</a:t>
            </a:r>
            <a:r>
              <a:rPr lang="en-IN" sz="2000" dirty="0" smtClean="0">
                <a:latin typeface="Times New Roman" pitchFamily="18" charset="0"/>
                <a:cs typeface="Times New Roman" pitchFamily="18" charset="0"/>
              </a:rPr>
              <a:t> living of elderly people with dementia”, International Workshop on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M2M and Healthcare (IMH2017), volume.113, 2017, pp. </a:t>
            </a:r>
            <a:r>
              <a:rPr lang="en-IN" sz="2000" dirty="0" smtClean="0">
                <a:latin typeface="Times New Roman" pitchFamily="18" charset="0"/>
                <a:cs typeface="Times New Roman" pitchFamily="18" charset="0"/>
              </a:rPr>
              <a:t>609-614</a:t>
            </a:r>
          </a:p>
          <a:p>
            <a:pPr algn="just">
              <a:lnSpc>
                <a:spcPct val="150000"/>
              </a:lnSpc>
            </a:pPr>
            <a:r>
              <a:rPr lang="en-IN" sz="2000" dirty="0" smtClean="0">
                <a:latin typeface="Times New Roman" pitchFamily="18" charset="0"/>
                <a:cs typeface="Times New Roman" pitchFamily="18" charset="0"/>
              </a:rPr>
              <a:t>9.Bilal </a:t>
            </a:r>
            <a:r>
              <a:rPr lang="en-IN" sz="2000" dirty="0" smtClean="0">
                <a:latin typeface="Times New Roman" pitchFamily="18" charset="0"/>
                <a:cs typeface="Times New Roman" pitchFamily="18" charset="0"/>
              </a:rPr>
              <a:t>Ghazal, </a:t>
            </a:r>
            <a:r>
              <a:rPr lang="en-IN" sz="2000" dirty="0" err="1" smtClean="0">
                <a:latin typeface="Times New Roman" pitchFamily="18" charset="0"/>
                <a:cs typeface="Times New Roman" pitchFamily="18" charset="0"/>
              </a:rPr>
              <a:t>Khaled</a:t>
            </a:r>
            <a:r>
              <a:rPr lang="en-IN" sz="2000" dirty="0" smtClean="0">
                <a:latin typeface="Times New Roman" pitchFamily="18" charset="0"/>
                <a:cs typeface="Times New Roman" pitchFamily="18" charset="0"/>
              </a:rPr>
              <a:t> A1-Khatib,“Smart home automation system for elderly and handicapped people using </a:t>
            </a:r>
            <a:r>
              <a:rPr lang="en-IN" sz="2000" dirty="0" err="1" smtClean="0">
                <a:latin typeface="Times New Roman" pitchFamily="18" charset="0"/>
                <a:cs typeface="Times New Roman" pitchFamily="18" charset="0"/>
              </a:rPr>
              <a:t>XBee</a:t>
            </a:r>
            <a:r>
              <a:rPr lang="en-IN" sz="2000" dirty="0" smtClean="0">
                <a:latin typeface="Times New Roman" pitchFamily="18" charset="0"/>
                <a:cs typeface="Times New Roman" pitchFamily="18" charset="0"/>
              </a:rPr>
              <a:t>”, International Journals of smart Home, volume.9(4), 2015, pp. 203-210</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10.Md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Raseduzzaman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Ruman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Amit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Barua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Waladur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Rahman</a:t>
            </a:r>
            <a:r>
              <a:rPr lang="en-IN" sz="2000" dirty="0" smtClean="0">
                <a:latin typeface="Times New Roman" pitchFamily="18" charset="0"/>
                <a:cs typeface="Times New Roman" pitchFamily="18" charset="0"/>
              </a:rPr>
              <a:t>, Khan </a:t>
            </a:r>
            <a:r>
              <a:rPr lang="en-IN" sz="2000" dirty="0" err="1" smtClean="0">
                <a:latin typeface="Times New Roman" pitchFamily="18" charset="0"/>
                <a:cs typeface="Times New Roman" pitchFamily="18" charset="0"/>
              </a:rPr>
              <a:t>Roushan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Jahan</a:t>
            </a:r>
            <a:r>
              <a:rPr lang="en-IN" sz="2000" dirty="0" smtClean="0">
                <a:latin typeface="Times New Roman" pitchFamily="18" charset="0"/>
                <a:cs typeface="Times New Roman" pitchFamily="18" charset="0"/>
              </a:rPr>
              <a:t>, Md. </a:t>
            </a:r>
            <a:r>
              <a:rPr lang="en-IN" sz="2000" dirty="0" err="1" smtClean="0">
                <a:latin typeface="Times New Roman" pitchFamily="18" charset="0"/>
                <a:cs typeface="Times New Roman" pitchFamily="18" charset="0"/>
              </a:rPr>
              <a:t>Jamil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Roni</a:t>
            </a:r>
            <a:r>
              <a:rPr lang="en-IN" sz="2000" dirty="0" smtClean="0">
                <a:latin typeface="Times New Roman" pitchFamily="18" charset="0"/>
                <a:cs typeface="Times New Roman" pitchFamily="18" charset="0"/>
              </a:rPr>
              <a:t>; Md. </a:t>
            </a:r>
            <a:r>
              <a:rPr lang="en-IN" sz="2000" dirty="0" err="1" smtClean="0">
                <a:latin typeface="Times New Roman" pitchFamily="18" charset="0"/>
                <a:cs typeface="Times New Roman" pitchFamily="18" charset="0"/>
              </a:rPr>
              <a:t>Foyjur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Rahman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Based Emergency Health Monitoring System”, International Conference on Industry 4.0 Technology (I4Tech)IEEE, 2020,pp.159-162</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1337</TotalTime>
  <Words>1353</Words>
  <Application>Microsoft Office PowerPoint</Application>
  <PresentationFormat>On-screen Show (4:3)</PresentationFormat>
  <Paragraphs>76</Paragraphs>
  <Slides>17</Slides>
  <Notes>2</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Solstice</vt:lpstr>
      <vt:lpstr>IOT BASED COVID 19 PATIENT MONITORING SYSTEM FROM HOME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Slide 14</vt:lpstr>
      <vt:lpstr>REFERENCE</vt:lpstr>
      <vt:lpstr>Slide 16</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601</cp:revision>
  <dcterms:created xsi:type="dcterms:W3CDTF">2006-08-16T00:00:00Z</dcterms:created>
  <dcterms:modified xsi:type="dcterms:W3CDTF">2022-04-04T10:50:49Z</dcterms:modified>
</cp:coreProperties>
</file>