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 id="33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168"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IN" b="1" dirty="0" smtClean="0">
                <a:latin typeface="Times New Roman" pitchFamily="18" charset="0"/>
                <a:cs typeface="Times New Roman" pitchFamily="18" charset="0"/>
              </a:rPr>
              <a:t>IDENTIFY-BASED DYNAMIC DATA AUDITING FOR BIG DATA STORAGE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lnSpc>
                <a:spcPct val="150000"/>
              </a:lnSpc>
              <a:buNone/>
            </a:pPr>
            <a:r>
              <a:rPr lang="en-IN" sz="2000" dirty="0" smtClean="0">
                <a:latin typeface="Times New Roman" pitchFamily="18" charset="0"/>
                <a:cs typeface="Times New Roman" pitchFamily="18" charset="0"/>
              </a:rPr>
              <a:t>    Identity-based remote data auditing schemes can verify data integrity and provide a simple identity authentication and management for multiple users. However, prior works on identity-based remote data auditing lack the support of dynamic operations. In these schemes, tag generation is linked to the index of data block, which is related to update operations such as modification, insertion and deletion. If users perform dynamic operations on a data block, the tags of all subsequent blocks need to be modified. It means that if users want to update data on a big data platform, they have to download the whole file, update the file and send the updated file to the big data platform. Such pattern will bring huge communication overhead.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this paper, we propose an identity-based dynamic data auditing scheme which supports dynamic data operations, including modification, insertion and deletion. As far as we know, there is still no other identity-based data auditing scheme that supports dynamic operations. In particular, to achieve efficient dynamic operations, we use the data structure of </a:t>
            </a:r>
            <a:r>
              <a:rPr lang="en-IN" sz="2000" dirty="0" err="1" smtClean="0">
                <a:latin typeface="Times New Roman" pitchFamily="18" charset="0"/>
                <a:cs typeface="Times New Roman" pitchFamily="18" charset="0"/>
              </a:rPr>
              <a:t>Merkle</a:t>
            </a:r>
            <a:r>
              <a:rPr lang="en-IN" sz="2000" dirty="0" smtClean="0">
                <a:latin typeface="Times New Roman" pitchFamily="18" charset="0"/>
                <a:cs typeface="Times New Roman" pitchFamily="18" charset="0"/>
              </a:rPr>
              <a:t> hash tree for block tag authentication, which helps update data with integrity assurance. Analyses of security and performance show that the proposed scheme is efficient and secure.</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181600"/>
          </a:xfrm>
        </p:spPr>
        <p:txBody>
          <a:bodyPr>
            <a:noAutofit/>
          </a:bodyPr>
          <a:lstStyle/>
          <a:p>
            <a:pPr algn="just">
              <a:lnSpc>
                <a:spcPct val="150000"/>
              </a:lnSpc>
            </a:pPr>
            <a:r>
              <a:rPr lang="en-IN" sz="2000" dirty="0" smtClean="0">
                <a:latin typeface="Times New Roman" pitchFamily="18" charset="0"/>
                <a:cs typeface="Times New Roman" pitchFamily="18" charset="0"/>
              </a:rPr>
              <a:t>In Existing system, users can store their data in the cloud to avoid the expenditure of local data storage and maintenance.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ensure the integrity of the data stored in the cloud, many data integrity auditing schemes have been proposed.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most, if not all, of the existing schemes, a user needs to employ his private key to generate the data authenticators for realizing the data integrity auditing.</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029200"/>
          </a:xfrm>
        </p:spPr>
        <p:txBody>
          <a:bodyPr>
            <a:noAutofit/>
          </a:bodyPr>
          <a:lstStyle/>
          <a:p>
            <a:pPr algn="just">
              <a:lnSpc>
                <a:spcPct val="150000"/>
              </a:lnSpc>
            </a:pPr>
            <a:r>
              <a:rPr lang="en-IN" sz="2000" dirty="0" smtClean="0">
                <a:latin typeface="Times New Roman" pitchFamily="18" charset="0"/>
                <a:cs typeface="Times New Roman" pitchFamily="18" charset="0"/>
              </a:rPr>
              <a:t>This scheme has a security issue that the server can use a valid response to answer all challenges.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Identity-based cryptography has been exploited by researchers in the public auditing protocols to avoid the potential key management problem.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 problem worthy of study that how to minimize the DO’s computational cost while ensuring the functions and security features.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620000" cy="6172200"/>
          </a:xfrm>
        </p:spPr>
        <p:txBody>
          <a:bodyPr>
            <a:noAutofit/>
          </a:bodyPr>
          <a:lstStyle/>
          <a:p>
            <a:pPr algn="just">
              <a:lnSpc>
                <a:spcPct val="150000"/>
              </a:lnSpc>
            </a:pPr>
            <a:r>
              <a:rPr lang="en-IN" sz="2000" dirty="0" smtClean="0">
                <a:latin typeface="Times New Roman" pitchFamily="18" charset="0"/>
                <a:cs typeface="Times New Roman" pitchFamily="18" charset="0"/>
              </a:rPr>
              <a:t>To deal with the data integrity issue, the concept of data integrity auditing has been proposed, which usually adopts a third party auditor to audit whether the service provider has stored the users’ data intact.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public data integrity auditing protocols have been proposed by researchers to achieve different security and functional features, such as privacy preserving, storage correctness, batch verification, and dynamic support.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there are many schemes have been proposed in the field of public auditing for cloud computing, there is room for further research in this field.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181600"/>
          </a:xfrm>
        </p:spPr>
        <p:txBody>
          <a:bodyPr>
            <a:normAutofit/>
          </a:bodyPr>
          <a:lstStyle/>
          <a:p>
            <a:pPr algn="just">
              <a:lnSpc>
                <a:spcPct val="150000"/>
              </a:lnSpc>
            </a:pPr>
            <a:r>
              <a:rPr lang="en-IN" sz="2000" dirty="0" smtClean="0">
                <a:latin typeface="Times New Roman" pitchFamily="18" charset="0"/>
                <a:cs typeface="Times New Roman" pitchFamily="18" charset="0"/>
              </a:rPr>
              <a:t>With this data structure, our scheme efficiently supports dynamic data operations, including modification, insertion and deletion.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SPDP scheme is based on symmetric key and has high efficiency, it does not support public verification.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Cloud storage, as it can provide users with efficient, secure and low-cost storage services without having to build a storage platform by themselves, has become a popular application along with the wide spread of cloud computing.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93052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Provable Data Possession at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Stores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G. </a:t>
                      </a:r>
                      <a:r>
                        <a:rPr lang="en-IN" sz="2000" dirty="0" err="1" smtClean="0">
                          <a:latin typeface="Times New Roman" pitchFamily="18" charset="0"/>
                          <a:cs typeface="Times New Roman" pitchFamily="18" charset="0"/>
                        </a:rPr>
                        <a:t>Ateniese</a:t>
                      </a:r>
                      <a:r>
                        <a:rPr lang="en-IN" sz="2000" dirty="0" smtClean="0">
                          <a:latin typeface="Times New Roman" pitchFamily="18" charset="0"/>
                          <a:cs typeface="Times New Roman" pitchFamily="18" charset="0"/>
                        </a:rPr>
                        <a:t>, R. Burns, R. </a:t>
                      </a:r>
                      <a:r>
                        <a:rPr lang="en-IN" sz="2000" dirty="0" err="1" smtClean="0">
                          <a:latin typeface="Times New Roman" pitchFamily="18" charset="0"/>
                          <a:cs typeface="Times New Roman" pitchFamily="18" charset="0"/>
                        </a:rPr>
                        <a:t>Curtmola</a:t>
                      </a:r>
                      <a:r>
                        <a:rPr lang="en-IN" sz="2000" dirty="0" smtClean="0">
                          <a:latin typeface="Times New Roman" pitchFamily="18" charset="0"/>
                          <a:cs typeface="Times New Roman" pitchFamily="18" charset="0"/>
                        </a:rPr>
                        <a:t>, J. Herring,</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particular, the overhead at the server is low (or even constant), as opposed to linear in the size of the data.</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it-IT" sz="2000" dirty="0" smtClean="0">
                          <a:latin typeface="Times New Roman" pitchFamily="18" charset="0"/>
                          <a:cs typeface="Times New Roman" pitchFamily="18" charset="0"/>
                        </a:rPr>
                        <a:t>Scalable and Efficient Provable Data Possession</a:t>
                      </a:r>
                      <a:endParaRPr lang="en-IN" sz="2000" dirty="0">
                        <a:latin typeface="Times New Roman" pitchFamily="18" charset="0"/>
                        <a:cs typeface="Times New Roman" pitchFamily="18" charset="0"/>
                      </a:endParaRPr>
                    </a:p>
                  </a:txBody>
                  <a:tcPr/>
                </a:tc>
                <a:tc>
                  <a:txBody>
                    <a:bodyPr/>
                    <a:lstStyle/>
                    <a:p>
                      <a:pPr algn="just">
                        <a:lnSpc>
                          <a:spcPct val="150000"/>
                        </a:lnSpc>
                      </a:pPr>
                      <a:r>
                        <a:rPr lang="it-IT" sz="2000" dirty="0" smtClean="0">
                          <a:latin typeface="Times New Roman" pitchFamily="18" charset="0"/>
                          <a:cs typeface="Times New Roman" pitchFamily="18" charset="0"/>
                        </a:rPr>
                        <a:t>G. Ateniese, R. D. Pietro, L. V. Mancini, Tsudik,</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main issue is how to frequently, efficiently and securely verify that a storage server is faithfully storing its client's (potentially very large) outsourced data.</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7332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PORS: Proofs of </a:t>
                      </a:r>
                      <a:r>
                        <a:rPr lang="en-IN" sz="2000" dirty="0" err="1" smtClean="0">
                          <a:latin typeface="Times New Roman" pitchFamily="18" charset="0"/>
                          <a:cs typeface="Times New Roman" pitchFamily="18" charset="0"/>
                        </a:rPr>
                        <a:t>Retrievability</a:t>
                      </a:r>
                      <a:r>
                        <a:rPr lang="en-IN" sz="2000" dirty="0" smtClean="0">
                          <a:latin typeface="Times New Roman" pitchFamily="18" charset="0"/>
                          <a:cs typeface="Times New Roman" pitchFamily="18" charset="0"/>
                        </a:rPr>
                        <a:t> for Large Files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Juels</a:t>
                      </a:r>
                      <a:r>
                        <a:rPr lang="en-IN" sz="2000" dirty="0" smtClean="0">
                          <a:latin typeface="Times New Roman" pitchFamily="18" charset="0"/>
                          <a:cs typeface="Times New Roman" pitchFamily="18" charset="0"/>
                        </a:rPr>
                        <a:t>, B. S. </a:t>
                      </a:r>
                      <a:r>
                        <a:rPr lang="en-IN" sz="2000" dirty="0" err="1" smtClean="0">
                          <a:latin typeface="Times New Roman" pitchFamily="18" charset="0"/>
                          <a:cs typeface="Times New Roman" pitchFamily="18" charset="0"/>
                        </a:rPr>
                        <a:t>Kaliski</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Energy and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costs as well as computing-system complexity are militating toward the centralized administration of hardware.</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Compact proofs of </a:t>
                      </a:r>
                      <a:r>
                        <a:rPr lang="en-IN" sz="2000" dirty="0" err="1" smtClean="0">
                          <a:latin typeface="Times New Roman" pitchFamily="18" charset="0"/>
                          <a:cs typeface="Times New Roman" pitchFamily="18" charset="0"/>
                        </a:rPr>
                        <a:t>Retrievability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H. </a:t>
                      </a:r>
                      <a:r>
                        <a:rPr lang="en-IN" sz="2000" dirty="0" err="1" smtClean="0">
                          <a:latin typeface="Times New Roman" pitchFamily="18" charset="0"/>
                          <a:cs typeface="Times New Roman" pitchFamily="18" charset="0"/>
                        </a:rPr>
                        <a:t>Shacham</a:t>
                      </a:r>
                      <a:r>
                        <a:rPr lang="en-IN" sz="2000" dirty="0" smtClean="0">
                          <a:latin typeface="Times New Roman" pitchFamily="18" charset="0"/>
                          <a:cs typeface="Times New Roman" pitchFamily="18" charset="0"/>
                        </a:rPr>
                        <a:t>, B. Waters,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a proof-of-</a:t>
                      </a:r>
                      <a:r>
                        <a:rPr kumimoji="0" lang="en-IN" sz="2000" b="0" i="0" kern="1200" dirty="0" err="1" smtClean="0">
                          <a:solidFill>
                            <a:schemeClr val="dk1"/>
                          </a:solidFill>
                          <a:latin typeface="Times New Roman" pitchFamily="18" charset="0"/>
                          <a:ea typeface="+mn-ea"/>
                          <a:cs typeface="Times New Roman" pitchFamily="18" charset="0"/>
                        </a:rPr>
                        <a:t>retrievability</a:t>
                      </a:r>
                      <a:r>
                        <a:rPr kumimoji="0" lang="en-IN" sz="2000" b="0" i="0" kern="1200" dirty="0" smtClean="0">
                          <a:solidFill>
                            <a:schemeClr val="dk1"/>
                          </a:solidFill>
                          <a:latin typeface="Times New Roman" pitchFamily="18" charset="0"/>
                          <a:ea typeface="+mn-ea"/>
                          <a:cs typeface="Times New Roman" pitchFamily="18" charset="0"/>
                        </a:rPr>
                        <a:t> system, a data storage </a:t>
                      </a:r>
                      <a:r>
                        <a:rPr kumimoji="0" lang="en-IN" sz="2000" b="0" i="0" kern="1200" dirty="0" err="1" smtClean="0">
                          <a:solidFill>
                            <a:schemeClr val="dk1"/>
                          </a:solidFill>
                          <a:latin typeface="Times New Roman" pitchFamily="18" charset="0"/>
                          <a:ea typeface="+mn-ea"/>
                          <a:cs typeface="Times New Roman" pitchFamily="18" charset="0"/>
                        </a:rPr>
                        <a:t>center</a:t>
                      </a:r>
                      <a:r>
                        <a:rPr kumimoji="0" lang="en-IN" sz="2000" b="0" i="0" kern="1200" dirty="0" smtClean="0">
                          <a:solidFill>
                            <a:schemeClr val="dk1"/>
                          </a:solidFill>
                          <a:latin typeface="Times New Roman" pitchFamily="18" charset="0"/>
                          <a:ea typeface="+mn-ea"/>
                          <a:cs typeface="Times New Roman" pitchFamily="18" charset="0"/>
                        </a:rPr>
                        <a:t> convinces a verifier that he is actually storing all of a client’s data.</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524000"/>
            <a:ext cx="67818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1435608" y="1447800"/>
            <a:ext cx="7498080" cy="5105400"/>
          </a:xfrm>
        </p:spPr>
        <p:txBody>
          <a:bodyPr>
            <a:noAutofit/>
          </a:bodyPr>
          <a:lstStyle/>
          <a:p>
            <a:pPr algn="just">
              <a:lnSpc>
                <a:spcPct val="150000"/>
              </a:lnSpc>
              <a:buNone/>
            </a:pPr>
            <a:r>
              <a:rPr lang="en-IN" sz="2000" dirty="0" smtClean="0">
                <a:latin typeface="Times New Roman" pitchFamily="18" charset="0"/>
                <a:cs typeface="Times New Roman" pitchFamily="18" charset="0"/>
              </a:rPr>
              <a:t>    In this paper, we proposed an identity-based dynamic data auditing scheme, which enables KGC to generate respective private keys according to different users’ identities, thus greatly reducing the cost of key management. Our scheme uses MHT for block tag authentication, which ensures that the scheme can support dynamic operations such as modification, insertion and deletion. Security analysis indicates that the scheme can defend against impersonation attack of TPA and tampering attack of SP, which ensures that SP can store DO’s data correctly. Meanwhile, performance analysis demonstrates that the computation cost of the scheme is low and the scheme is efficient.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70000"/>
              </a:lnSpc>
              <a:buNone/>
            </a:pPr>
            <a:r>
              <a:rPr lang="en-IN" sz="2000" dirty="0" smtClean="0">
                <a:latin typeface="Times New Roman" pitchFamily="18" charset="0"/>
                <a:cs typeface="Times New Roman" pitchFamily="18" charset="0"/>
              </a:rPr>
              <a:t>   The proposed scheme can be used in big data platforms to check the integrity of data stored by individuals and institutions. Meanwhile, it can be found that the </a:t>
            </a:r>
            <a:r>
              <a:rPr lang="en-IN" sz="2000" dirty="0" err="1" smtClean="0">
                <a:latin typeface="Times New Roman" pitchFamily="18" charset="0"/>
                <a:cs typeface="Times New Roman" pitchFamily="18" charset="0"/>
              </a:rPr>
              <a:t>TagGen</a:t>
            </a:r>
            <a:r>
              <a:rPr lang="en-IN" sz="2000" dirty="0" smtClean="0">
                <a:latin typeface="Times New Roman" pitchFamily="18" charset="0"/>
                <a:cs typeface="Times New Roman" pitchFamily="18" charset="0"/>
              </a:rPr>
              <a:t> algorithm is expensive in term of computation cost. In addition, the scheme assumes that TPA is honest. So even if the scheme can defend against attacks by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third parties, it cannot defend against attacks by TPA. As a part of future work, we will improve the </a:t>
            </a:r>
            <a:r>
              <a:rPr lang="en-IN" sz="2000" dirty="0" err="1" smtClean="0">
                <a:latin typeface="Times New Roman" pitchFamily="18" charset="0"/>
                <a:cs typeface="Times New Roman" pitchFamily="18" charset="0"/>
              </a:rPr>
              <a:t>TagGen</a:t>
            </a:r>
            <a:r>
              <a:rPr lang="en-IN" sz="2000" dirty="0" smtClean="0">
                <a:latin typeface="Times New Roman" pitchFamily="18" charset="0"/>
                <a:cs typeface="Times New Roman" pitchFamily="18" charset="0"/>
              </a:rPr>
              <a:t> algorithm to make the scheme more efficient and improve the scheme to defend against attacks by TPA. </a:t>
            </a:r>
            <a:endParaRPr lang="en-US" sz="2000" dirty="0" smtClean="0">
              <a:latin typeface="Times New Roman" pitchFamily="18" charset="0"/>
              <a:cs typeface="Times New Roman" pitchFamily="18" charset="0"/>
            </a:endParaRPr>
          </a:p>
          <a:p>
            <a:pPr algn="just">
              <a:lnSpc>
                <a:spcPct val="170000"/>
              </a:lnSpc>
            </a:pP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182562"/>
          </a:xfrm>
        </p:spPr>
        <p:txBody>
          <a:bodyPr>
            <a:noAutofit/>
          </a:bodyPr>
          <a:lstStyle/>
          <a:p>
            <a:r>
              <a:rPr lang="en-US" sz="3200" dirty="0" smtClean="0"/>
              <a:t>REFERENCE</a:t>
            </a:r>
            <a:endParaRPr lang="en-US" sz="3200" dirty="0"/>
          </a:p>
        </p:txBody>
      </p:sp>
      <p:sp>
        <p:nvSpPr>
          <p:cNvPr id="3" name="Content Placeholder 2"/>
          <p:cNvSpPr>
            <a:spLocks noGrp="1"/>
          </p:cNvSpPr>
          <p:nvPr>
            <p:ph idx="1"/>
          </p:nvPr>
        </p:nvSpPr>
        <p:spPr>
          <a:xfrm>
            <a:off x="1143000" y="228600"/>
            <a:ext cx="7790688" cy="6629400"/>
          </a:xfrm>
        </p:spPr>
        <p:txBody>
          <a:bodyPr>
            <a:noAutofit/>
          </a:bodyPr>
          <a:lstStyle/>
          <a:p>
            <a:pPr algn="just">
              <a:lnSpc>
                <a:spcPct val="160000"/>
              </a:lnSpc>
            </a:pPr>
            <a:r>
              <a:rPr lang="en-IN" sz="2000" dirty="0" smtClean="0">
                <a:latin typeface="Times New Roman" pitchFamily="18" charset="0"/>
                <a:cs typeface="Times New Roman" pitchFamily="18" charset="0"/>
              </a:rPr>
              <a:t>[1] G. </a:t>
            </a:r>
            <a:r>
              <a:rPr lang="en-IN" sz="2000" dirty="0" err="1" smtClean="0">
                <a:latin typeface="Times New Roman" pitchFamily="18" charset="0"/>
                <a:cs typeface="Times New Roman" pitchFamily="18" charset="0"/>
              </a:rPr>
              <a:t>Ateniese</a:t>
            </a:r>
            <a:r>
              <a:rPr lang="en-IN" sz="2000" dirty="0" smtClean="0">
                <a:latin typeface="Times New Roman" pitchFamily="18" charset="0"/>
                <a:cs typeface="Times New Roman" pitchFamily="18" charset="0"/>
              </a:rPr>
              <a:t>, R. Burns, R. </a:t>
            </a:r>
            <a:r>
              <a:rPr lang="en-IN" sz="2000" dirty="0" err="1" smtClean="0">
                <a:latin typeface="Times New Roman" pitchFamily="18" charset="0"/>
                <a:cs typeface="Times New Roman" pitchFamily="18" charset="0"/>
              </a:rPr>
              <a:t>Curtmola</a:t>
            </a:r>
            <a:r>
              <a:rPr lang="en-IN" sz="2000" dirty="0" smtClean="0">
                <a:latin typeface="Times New Roman" pitchFamily="18" charset="0"/>
                <a:cs typeface="Times New Roman" pitchFamily="18" charset="0"/>
              </a:rPr>
              <a:t>, J. Herring, “Provable Data Possession at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Stores,” In Proc. 14th International Conference on Computer and Communications Security Conference, pp. 598-609, 2007. </a:t>
            </a:r>
          </a:p>
          <a:p>
            <a:pPr algn="just">
              <a:lnSpc>
                <a:spcPct val="160000"/>
              </a:lnSpc>
            </a:pPr>
            <a:r>
              <a:rPr lang="en-IN" sz="2000" dirty="0" smtClean="0">
                <a:latin typeface="Times New Roman" pitchFamily="18" charset="0"/>
                <a:cs typeface="Times New Roman" pitchFamily="18" charset="0"/>
              </a:rPr>
              <a:t>[2] G. </a:t>
            </a:r>
            <a:r>
              <a:rPr lang="en-IN" sz="2000" dirty="0" err="1" smtClean="0">
                <a:latin typeface="Times New Roman" pitchFamily="18" charset="0"/>
                <a:cs typeface="Times New Roman" pitchFamily="18" charset="0"/>
              </a:rPr>
              <a:t>Ateniese</a:t>
            </a:r>
            <a:r>
              <a:rPr lang="en-IN" sz="2000" dirty="0" smtClean="0">
                <a:latin typeface="Times New Roman" pitchFamily="18" charset="0"/>
                <a:cs typeface="Times New Roman" pitchFamily="18" charset="0"/>
              </a:rPr>
              <a:t>, R. D. </a:t>
            </a:r>
            <a:r>
              <a:rPr lang="en-IN" sz="2000" dirty="0" err="1" smtClean="0">
                <a:latin typeface="Times New Roman" pitchFamily="18" charset="0"/>
                <a:cs typeface="Times New Roman" pitchFamily="18" charset="0"/>
              </a:rPr>
              <a:t>Pietro</a:t>
            </a:r>
            <a:r>
              <a:rPr lang="en-IN" sz="2000" dirty="0" smtClean="0">
                <a:latin typeface="Times New Roman" pitchFamily="18" charset="0"/>
                <a:cs typeface="Times New Roman" pitchFamily="18" charset="0"/>
              </a:rPr>
              <a:t>, L. V. Mancini, </a:t>
            </a:r>
            <a:r>
              <a:rPr lang="en-IN" sz="2000" dirty="0" err="1" smtClean="0">
                <a:latin typeface="Times New Roman" pitchFamily="18" charset="0"/>
                <a:cs typeface="Times New Roman" pitchFamily="18" charset="0"/>
              </a:rPr>
              <a:t>Tsudik</a:t>
            </a:r>
            <a:r>
              <a:rPr lang="en-IN" sz="2000" dirty="0" smtClean="0">
                <a:latin typeface="Times New Roman" pitchFamily="18" charset="0"/>
                <a:cs typeface="Times New Roman" pitchFamily="18" charset="0"/>
              </a:rPr>
              <a:t>, “Scalable and Efficient Provable Data Possession,” In Proc. 4th Communication Networks Conference on Security and Privacy, 2008. </a:t>
            </a:r>
          </a:p>
          <a:p>
            <a:pPr algn="just">
              <a:lnSpc>
                <a:spcPct val="160000"/>
              </a:lnSpc>
            </a:pPr>
            <a:r>
              <a:rPr lang="en-IN" sz="2000" dirty="0" smtClean="0">
                <a:latin typeface="Times New Roman" pitchFamily="18" charset="0"/>
                <a:cs typeface="Times New Roman" pitchFamily="18" charset="0"/>
              </a:rPr>
              <a:t>[3] A. </a:t>
            </a:r>
            <a:r>
              <a:rPr lang="en-IN" sz="2000" dirty="0" err="1" smtClean="0">
                <a:latin typeface="Times New Roman" pitchFamily="18" charset="0"/>
                <a:cs typeface="Times New Roman" pitchFamily="18" charset="0"/>
              </a:rPr>
              <a:t>Juels</a:t>
            </a:r>
            <a:r>
              <a:rPr lang="en-IN" sz="2000" dirty="0" smtClean="0">
                <a:latin typeface="Times New Roman" pitchFamily="18" charset="0"/>
                <a:cs typeface="Times New Roman" pitchFamily="18" charset="0"/>
              </a:rPr>
              <a:t>, B. S. </a:t>
            </a:r>
            <a:r>
              <a:rPr lang="en-IN" sz="2000" dirty="0" err="1" smtClean="0">
                <a:latin typeface="Times New Roman" pitchFamily="18" charset="0"/>
                <a:cs typeface="Times New Roman" pitchFamily="18" charset="0"/>
              </a:rPr>
              <a:t>Kaliski</a:t>
            </a:r>
            <a:r>
              <a:rPr lang="en-IN" sz="2000" dirty="0" smtClean="0">
                <a:latin typeface="Times New Roman" pitchFamily="18" charset="0"/>
                <a:cs typeface="Times New Roman" pitchFamily="18" charset="0"/>
              </a:rPr>
              <a:t>, “PORS: Proofs of </a:t>
            </a:r>
            <a:r>
              <a:rPr lang="en-IN" sz="2000" dirty="0" err="1" smtClean="0">
                <a:latin typeface="Times New Roman" pitchFamily="18" charset="0"/>
                <a:cs typeface="Times New Roman" pitchFamily="18" charset="0"/>
              </a:rPr>
              <a:t>Retrievability</a:t>
            </a:r>
            <a:r>
              <a:rPr lang="en-IN" sz="2000" dirty="0" smtClean="0">
                <a:latin typeface="Times New Roman" pitchFamily="18" charset="0"/>
                <a:cs typeface="Times New Roman" pitchFamily="18" charset="0"/>
              </a:rPr>
              <a:t> for Large Files,” In Proc. 14th International Conference on Computer Communication Security, pp. 584-597, 2007. </a:t>
            </a:r>
          </a:p>
          <a:p>
            <a:pPr algn="just">
              <a:lnSpc>
                <a:spcPct val="160000"/>
              </a:lnSpc>
            </a:pPr>
            <a:r>
              <a:rPr lang="en-IN" sz="2000" dirty="0" smtClean="0">
                <a:latin typeface="Times New Roman" pitchFamily="18" charset="0"/>
                <a:cs typeface="Times New Roman" pitchFamily="18" charset="0"/>
              </a:rPr>
              <a:t>[4] H. </a:t>
            </a:r>
            <a:r>
              <a:rPr lang="en-IN" sz="2000" dirty="0" err="1" smtClean="0">
                <a:latin typeface="Times New Roman" pitchFamily="18" charset="0"/>
                <a:cs typeface="Times New Roman" pitchFamily="18" charset="0"/>
              </a:rPr>
              <a:t>Shacham</a:t>
            </a:r>
            <a:r>
              <a:rPr lang="en-IN" sz="2000" dirty="0" smtClean="0">
                <a:latin typeface="Times New Roman" pitchFamily="18" charset="0"/>
                <a:cs typeface="Times New Roman" pitchFamily="18" charset="0"/>
              </a:rPr>
              <a:t>, B. Waters, “Compact proofs of </a:t>
            </a:r>
            <a:r>
              <a:rPr lang="en-IN" sz="2000" dirty="0" err="1" smtClean="0">
                <a:latin typeface="Times New Roman" pitchFamily="18" charset="0"/>
                <a:cs typeface="Times New Roman" pitchFamily="18" charset="0"/>
              </a:rPr>
              <a:t>Retrievability</a:t>
            </a:r>
            <a:r>
              <a:rPr lang="en-IN" sz="2000" dirty="0" smtClean="0">
                <a:latin typeface="Times New Roman" pitchFamily="18" charset="0"/>
                <a:cs typeface="Times New Roman" pitchFamily="18" charset="0"/>
              </a:rPr>
              <a:t>,” In Proc. International Conference on Theory and Application of Cryptology and Information Security, pp. 90-107, 2008. </a:t>
            </a:r>
          </a:p>
          <a:p>
            <a:pPr algn="just">
              <a:lnSpc>
                <a:spcPct val="16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C. </a:t>
            </a:r>
            <a:r>
              <a:rPr lang="en-IN" sz="2000" dirty="0" err="1" smtClean="0">
                <a:latin typeface="Times New Roman" pitchFamily="18" charset="0"/>
                <a:cs typeface="Times New Roman" pitchFamily="18" charset="0"/>
              </a:rPr>
              <a:t>Erway</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Kupcu</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Papamanthou</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Tamassia</a:t>
            </a:r>
            <a:r>
              <a:rPr lang="en-IN" sz="2000" dirty="0" smtClean="0">
                <a:latin typeface="Times New Roman" pitchFamily="18" charset="0"/>
                <a:cs typeface="Times New Roman" pitchFamily="18" charset="0"/>
              </a:rPr>
              <a:t>, “Dynamic Provable Data Possession,” In Proc. 14th International Conference on Computer Communication Security, pp. 213-222, 2009.</a:t>
            </a:r>
            <a:endParaRPr lang="en-US"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Q. Wang, C. Wang, J. Li, K. </a:t>
            </a:r>
            <a:r>
              <a:rPr lang="en-IN" sz="2000" dirty="0" err="1" smtClean="0">
                <a:latin typeface="Times New Roman" pitchFamily="18" charset="0"/>
                <a:cs typeface="Times New Roman" pitchFamily="18" charset="0"/>
              </a:rPr>
              <a:t>Ren</a:t>
            </a:r>
            <a:r>
              <a:rPr lang="en-IN" sz="2000" dirty="0" smtClean="0">
                <a:latin typeface="Times New Roman" pitchFamily="18" charset="0"/>
                <a:cs typeface="Times New Roman" pitchFamily="18" charset="0"/>
              </a:rPr>
              <a:t>, W. Lou, “Enabling Public Verifiability and Data Dynamics for Storage Security in Cloud Computing,” In Proc. International Conference on Computer Security Symposium, pp. 355-370, 2009. </a:t>
            </a:r>
          </a:p>
          <a:p>
            <a:pPr algn="just">
              <a:lnSpc>
                <a:spcPct val="170000"/>
              </a:lnSpc>
            </a:pPr>
            <a:r>
              <a:rPr lang="en-IN" sz="2000" dirty="0" smtClean="0">
                <a:latin typeface="Times New Roman" pitchFamily="18" charset="0"/>
                <a:cs typeface="Times New Roman" pitchFamily="18" charset="0"/>
              </a:rPr>
              <a:t>[7] C. Wang, Q. Wang, K. </a:t>
            </a:r>
            <a:r>
              <a:rPr lang="en-IN" sz="2000" dirty="0" err="1" smtClean="0">
                <a:latin typeface="Times New Roman" pitchFamily="18" charset="0"/>
                <a:cs typeface="Times New Roman" pitchFamily="18" charset="0"/>
              </a:rPr>
              <a:t>Ren</a:t>
            </a:r>
            <a:r>
              <a:rPr lang="en-IN" sz="2000" dirty="0" smtClean="0">
                <a:latin typeface="Times New Roman" pitchFamily="18" charset="0"/>
                <a:cs typeface="Times New Roman" pitchFamily="18" charset="0"/>
              </a:rPr>
              <a:t>, W. Lou, “Privacy-preserving Public Auditing for Data Storage Security in Cloud Computing,” In Proc. International Conference on Computer Communications, pp. 1-9, 2010.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fontScale="62500" lnSpcReduction="20000"/>
          </a:bodyPr>
          <a:lstStyle/>
          <a:p>
            <a:pPr algn="just">
              <a:lnSpc>
                <a:spcPct val="170000"/>
              </a:lnSpc>
            </a:pPr>
            <a:r>
              <a:rPr lang="en-IN" dirty="0" smtClean="0">
                <a:latin typeface="Times New Roman" pitchFamily="18" charset="0"/>
                <a:cs typeface="Times New Roman" pitchFamily="18" charset="0"/>
              </a:rPr>
              <a:t>[8] Q. Wang, C. Wang, K. </a:t>
            </a:r>
            <a:r>
              <a:rPr lang="en-IN" dirty="0" err="1" smtClean="0">
                <a:latin typeface="Times New Roman" pitchFamily="18" charset="0"/>
                <a:cs typeface="Times New Roman" pitchFamily="18" charset="0"/>
              </a:rPr>
              <a:t>Ren</a:t>
            </a:r>
            <a:r>
              <a:rPr lang="en-IN" dirty="0" smtClean="0">
                <a:latin typeface="Times New Roman" pitchFamily="18" charset="0"/>
                <a:cs typeface="Times New Roman" pitchFamily="18" charset="0"/>
              </a:rPr>
              <a:t>, W. Lou and J. Li, “Enabling Public </a:t>
            </a:r>
            <a:r>
              <a:rPr lang="en-IN" dirty="0" err="1" smtClean="0">
                <a:latin typeface="Times New Roman" pitchFamily="18" charset="0"/>
                <a:cs typeface="Times New Roman" pitchFamily="18" charset="0"/>
              </a:rPr>
              <a:t>Auditability</a:t>
            </a:r>
            <a:r>
              <a:rPr lang="en-IN" dirty="0" smtClean="0">
                <a:latin typeface="Times New Roman" pitchFamily="18" charset="0"/>
                <a:cs typeface="Times New Roman" pitchFamily="18" charset="0"/>
              </a:rPr>
              <a:t> and Data Dynamics for Storage Security in Cloud Computing,” IEEE Transactions on Parallel and Distributed Systems, vol. 22, no. 5, pp. 847-859, 2011. </a:t>
            </a:r>
          </a:p>
          <a:p>
            <a:pPr algn="just">
              <a:lnSpc>
                <a:spcPct val="170000"/>
              </a:lnSpc>
            </a:pPr>
            <a:r>
              <a:rPr lang="en-IN" dirty="0" smtClean="0">
                <a:latin typeface="Times New Roman" pitchFamily="18" charset="0"/>
                <a:cs typeface="Times New Roman" pitchFamily="18" charset="0"/>
              </a:rPr>
              <a:t>[9] Y. Zhu, H. </a:t>
            </a:r>
            <a:r>
              <a:rPr lang="en-IN" dirty="0" err="1" smtClean="0">
                <a:latin typeface="Times New Roman" pitchFamily="18" charset="0"/>
                <a:cs typeface="Times New Roman" pitchFamily="18" charset="0"/>
              </a:rPr>
              <a:t>Hu</a:t>
            </a:r>
            <a:r>
              <a:rPr lang="en-IN" dirty="0" smtClean="0">
                <a:latin typeface="Times New Roman" pitchFamily="18" charset="0"/>
                <a:cs typeface="Times New Roman" pitchFamily="18" charset="0"/>
              </a:rPr>
              <a:t>, G. </a:t>
            </a:r>
            <a:r>
              <a:rPr lang="en-IN" dirty="0" err="1" smtClean="0">
                <a:latin typeface="Times New Roman" pitchFamily="18" charset="0"/>
                <a:cs typeface="Times New Roman" pitchFamily="18" charset="0"/>
              </a:rPr>
              <a:t>Ahn</a:t>
            </a:r>
            <a:r>
              <a:rPr lang="en-IN" dirty="0" smtClean="0">
                <a:latin typeface="Times New Roman" pitchFamily="18" charset="0"/>
                <a:cs typeface="Times New Roman" pitchFamily="18" charset="0"/>
              </a:rPr>
              <a:t> and M. Yu, “Cooperative Provable Data Possession for Integrity Verification in </a:t>
            </a:r>
            <a:r>
              <a:rPr lang="en-IN" dirty="0" err="1" smtClean="0">
                <a:latin typeface="Times New Roman" pitchFamily="18" charset="0"/>
                <a:cs typeface="Times New Roman" pitchFamily="18" charset="0"/>
              </a:rPr>
              <a:t>Multicloud</a:t>
            </a:r>
            <a:r>
              <a:rPr lang="en-IN" dirty="0" smtClean="0">
                <a:latin typeface="Times New Roman" pitchFamily="18" charset="0"/>
                <a:cs typeface="Times New Roman" pitchFamily="18" charset="0"/>
              </a:rPr>
              <a:t> Storage,” IEEE Transactions on Parallel and Distributed Systems, vol. 23, no. 12, pp. 2231-2244, 2012. </a:t>
            </a:r>
          </a:p>
          <a:p>
            <a:pPr algn="just">
              <a:lnSpc>
                <a:spcPct val="170000"/>
              </a:lnSpc>
            </a:pPr>
            <a:r>
              <a:rPr lang="en-IN" dirty="0" smtClean="0">
                <a:latin typeface="Times New Roman" pitchFamily="18" charset="0"/>
                <a:cs typeface="Times New Roman" pitchFamily="18" charset="0"/>
              </a:rPr>
              <a:t>[10] Y. Zhu, G. </a:t>
            </a:r>
            <a:r>
              <a:rPr lang="en-IN" dirty="0" err="1" smtClean="0">
                <a:latin typeface="Times New Roman" pitchFamily="18" charset="0"/>
                <a:cs typeface="Times New Roman" pitchFamily="18" charset="0"/>
              </a:rPr>
              <a:t>Ahn</a:t>
            </a:r>
            <a:r>
              <a:rPr lang="en-IN" dirty="0" smtClean="0">
                <a:latin typeface="Times New Roman" pitchFamily="18" charset="0"/>
                <a:cs typeface="Times New Roman" pitchFamily="18" charset="0"/>
              </a:rPr>
              <a:t>, H. </a:t>
            </a:r>
            <a:r>
              <a:rPr lang="en-IN" dirty="0" err="1" smtClean="0">
                <a:latin typeface="Times New Roman" pitchFamily="18" charset="0"/>
                <a:cs typeface="Times New Roman" pitchFamily="18" charset="0"/>
              </a:rPr>
              <a:t>Hu</a:t>
            </a:r>
            <a:r>
              <a:rPr lang="en-IN" dirty="0" smtClean="0">
                <a:latin typeface="Times New Roman" pitchFamily="18" charset="0"/>
                <a:cs typeface="Times New Roman" pitchFamily="18" charset="0"/>
              </a:rPr>
              <a:t>, S. </a:t>
            </a:r>
            <a:r>
              <a:rPr lang="en-IN" dirty="0" err="1" smtClean="0">
                <a:latin typeface="Times New Roman" pitchFamily="18" charset="0"/>
                <a:cs typeface="Times New Roman" pitchFamily="18" charset="0"/>
              </a:rPr>
              <a:t>Yau</a:t>
            </a:r>
            <a:r>
              <a:rPr lang="en-IN" dirty="0" smtClean="0">
                <a:latin typeface="Times New Roman" pitchFamily="18" charset="0"/>
                <a:cs typeface="Times New Roman" pitchFamily="18" charset="0"/>
              </a:rPr>
              <a:t>, H. An and C. </a:t>
            </a:r>
            <a:r>
              <a:rPr lang="en-IN" dirty="0" err="1" smtClean="0">
                <a:latin typeface="Times New Roman" pitchFamily="18" charset="0"/>
                <a:cs typeface="Times New Roman" pitchFamily="18" charset="0"/>
              </a:rPr>
              <a:t>Hu</a:t>
            </a:r>
            <a:r>
              <a:rPr lang="en-IN" dirty="0" smtClean="0">
                <a:latin typeface="Times New Roman" pitchFamily="18" charset="0"/>
                <a:cs typeface="Times New Roman" pitchFamily="18" charset="0"/>
              </a:rPr>
              <a:t>, “Dynamic Audit Services for Outsourced Storages in Clouds,” IEEE Transactions on Services Computing, vol. 6, no. 2, pp. 227-238, 2013.</a:t>
            </a:r>
          </a:p>
          <a:p>
            <a:endParaRPr lang="en-IN"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1457</Words>
  <Application>Microsoft Office PowerPoint</Application>
  <PresentationFormat>On-screen Show (4:3)</PresentationFormat>
  <Paragraphs>74</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IDENTIFY-BASED DYNAMIC DATA AUDITING FOR BIG DATA STORAGE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2022-04-06T08:44:08Z</dcterms:modified>
</cp:coreProperties>
</file>