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2"/>
  </p:notesMasterIdLst>
  <p:sldIdLst>
    <p:sldId id="322" r:id="rId2"/>
    <p:sldId id="336" r:id="rId3"/>
    <p:sldId id="325" r:id="rId4"/>
    <p:sldId id="328" r:id="rId5"/>
    <p:sldId id="332" r:id="rId6"/>
    <p:sldId id="260" r:id="rId7"/>
    <p:sldId id="262" r:id="rId8"/>
    <p:sldId id="263" r:id="rId9"/>
    <p:sldId id="294" r:id="rId10"/>
    <p:sldId id="337" r:id="rId11"/>
    <p:sldId id="326" r:id="rId12"/>
    <p:sldId id="330" r:id="rId13"/>
    <p:sldId id="296" r:id="rId14"/>
    <p:sldId id="295" r:id="rId15"/>
    <p:sldId id="331" r:id="rId16"/>
    <p:sldId id="333" r:id="rId17"/>
    <p:sldId id="323" r:id="rId18"/>
    <p:sldId id="334" r:id="rId19"/>
    <p:sldId id="329" r:id="rId20"/>
    <p:sldId id="335" r:id="rId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3/16/2022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6</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17</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3/16/2022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3/16/2022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3/16/2022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3/16/2022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3/16/2022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3/16/2022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3/16/2022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3/16/2022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3/16/2022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3/16/2022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3/16/2022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3/16/2022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029200"/>
          </a:xfrm>
        </p:spPr>
        <p:txBody>
          <a:bodyPr>
            <a:normAutofit/>
          </a:bodyPr>
          <a:lstStyle/>
          <a:p>
            <a:pPr algn="ctr"/>
            <a:r>
              <a:rPr lang="en-IN" b="1" dirty="0" smtClean="0">
                <a:latin typeface="Times New Roman" pitchFamily="18" charset="0"/>
                <a:cs typeface="Times New Roman" pitchFamily="18" charset="0"/>
              </a:rPr>
              <a:t>EAD-NET:A </a:t>
            </a:r>
            <a:r>
              <a:rPr lang="en-IN" b="1" dirty="0" smtClean="0">
                <a:latin typeface="Times New Roman" pitchFamily="18" charset="0"/>
                <a:cs typeface="Times New Roman" pitchFamily="18" charset="0"/>
              </a:rPr>
              <a:t>NOVEL LESION SEGMENTATION METHOD IN DIABETIC RETINOPATHY USING NEURAL NETWORKS </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87362"/>
          </a:xfrm>
        </p:spPr>
        <p:txBody>
          <a:bodyPr>
            <a:normAutofit fontScale="90000"/>
          </a:bodyPr>
          <a:lstStyle/>
          <a:p>
            <a:r>
              <a:rPr lang="en-IN" b="1" dirty="0" smtClean="0"/>
              <a:t>Synopsis</a:t>
            </a:r>
            <a:endParaRPr lang="en-IN" b="1" dirty="0"/>
          </a:p>
        </p:txBody>
      </p:sp>
      <p:sp>
        <p:nvSpPr>
          <p:cNvPr id="3" name="Content Placeholder 2"/>
          <p:cNvSpPr>
            <a:spLocks noGrp="1"/>
          </p:cNvSpPr>
          <p:nvPr>
            <p:ph idx="1"/>
          </p:nvPr>
        </p:nvSpPr>
        <p:spPr>
          <a:xfrm>
            <a:off x="1371600" y="914400"/>
            <a:ext cx="7498080" cy="5791200"/>
          </a:xfrm>
        </p:spPr>
        <p:txBody>
          <a:bodyPr>
            <a:noAutofit/>
          </a:bodyPr>
          <a:lstStyle/>
          <a:p>
            <a:pPr algn="just">
              <a:lnSpc>
                <a:spcPct val="150000"/>
              </a:lnSpc>
            </a:pPr>
            <a:r>
              <a:rPr lang="en-IN" sz="2000" dirty="0" smtClean="0">
                <a:latin typeface="Times New Roman" pitchFamily="18" charset="0"/>
                <a:cs typeface="Times New Roman" pitchFamily="18" charset="0"/>
              </a:rPr>
              <a:t>Abstract</a:t>
            </a:r>
          </a:p>
          <a:p>
            <a:pPr algn="just">
              <a:lnSpc>
                <a:spcPct val="150000"/>
              </a:lnSpc>
            </a:pPr>
            <a:r>
              <a:rPr lang="en-IN" sz="2000" dirty="0" smtClean="0">
                <a:latin typeface="Times New Roman" pitchFamily="18" charset="0"/>
                <a:cs typeface="Times New Roman" pitchFamily="18" charset="0"/>
              </a:rPr>
              <a:t>Existing system</a:t>
            </a:r>
          </a:p>
          <a:p>
            <a:pPr algn="just">
              <a:lnSpc>
                <a:spcPct val="150000"/>
              </a:lnSpc>
            </a:pPr>
            <a:r>
              <a:rPr lang="en-IN" sz="2000" dirty="0" smtClean="0">
                <a:latin typeface="Times New Roman" pitchFamily="18" charset="0"/>
                <a:cs typeface="Times New Roman" pitchFamily="18" charset="0"/>
              </a:rPr>
              <a:t>Disadvantages of existing system</a:t>
            </a:r>
          </a:p>
          <a:p>
            <a:pPr algn="just">
              <a:lnSpc>
                <a:spcPct val="150000"/>
              </a:lnSpc>
            </a:pPr>
            <a:r>
              <a:rPr lang="en-IN" sz="2000" dirty="0" smtClean="0">
                <a:latin typeface="Times New Roman" pitchFamily="18" charset="0"/>
                <a:cs typeface="Times New Roman" pitchFamily="18" charset="0"/>
              </a:rPr>
              <a:t>Proposed system</a:t>
            </a:r>
          </a:p>
          <a:p>
            <a:pPr algn="just">
              <a:lnSpc>
                <a:spcPct val="150000"/>
              </a:lnSpc>
            </a:pPr>
            <a:r>
              <a:rPr lang="en-IN" sz="2000" dirty="0" smtClean="0">
                <a:latin typeface="Times New Roman" pitchFamily="18" charset="0"/>
                <a:cs typeface="Times New Roman" pitchFamily="18" charset="0"/>
              </a:rPr>
              <a:t>Advantages</a:t>
            </a:r>
          </a:p>
          <a:p>
            <a:pPr algn="just">
              <a:lnSpc>
                <a:spcPct val="150000"/>
              </a:lnSpc>
            </a:pPr>
            <a:r>
              <a:rPr lang="en-IN" sz="2000" dirty="0" smtClean="0">
                <a:latin typeface="Times New Roman" pitchFamily="18" charset="0"/>
                <a:cs typeface="Times New Roman" pitchFamily="18" charset="0"/>
              </a:rPr>
              <a:t>Literature review</a:t>
            </a:r>
          </a:p>
          <a:p>
            <a:pPr algn="just">
              <a:lnSpc>
                <a:spcPct val="150000"/>
              </a:lnSpc>
            </a:pPr>
            <a:r>
              <a:rPr lang="en-IN" sz="2000" dirty="0" smtClean="0">
                <a:latin typeface="Times New Roman" pitchFamily="18" charset="0"/>
                <a:cs typeface="Times New Roman" pitchFamily="18" charset="0"/>
              </a:rPr>
              <a:t>Block diagram</a:t>
            </a:r>
          </a:p>
          <a:p>
            <a:pPr algn="just">
              <a:lnSpc>
                <a:spcPct val="150000"/>
              </a:lnSpc>
            </a:pPr>
            <a:r>
              <a:rPr lang="en-IN" sz="2000" dirty="0" smtClean="0">
                <a:latin typeface="Times New Roman" pitchFamily="18" charset="0"/>
                <a:cs typeface="Times New Roman" pitchFamily="18" charset="0"/>
              </a:rPr>
              <a:t>Software requirements</a:t>
            </a:r>
          </a:p>
          <a:p>
            <a:pPr algn="just">
              <a:lnSpc>
                <a:spcPct val="150000"/>
              </a:lnSpc>
            </a:pPr>
            <a:r>
              <a:rPr lang="en-IN" sz="2000" dirty="0" smtClean="0">
                <a:latin typeface="Times New Roman" pitchFamily="18" charset="0"/>
                <a:cs typeface="Times New Roman" pitchFamily="18" charset="0"/>
              </a:rPr>
              <a:t>Hardware requirements</a:t>
            </a:r>
          </a:p>
          <a:p>
            <a:pPr algn="just">
              <a:lnSpc>
                <a:spcPct val="150000"/>
              </a:lnSpc>
            </a:pPr>
            <a:r>
              <a:rPr lang="en-IN" sz="2000" dirty="0" smtClean="0">
                <a:latin typeface="Times New Roman" pitchFamily="18" charset="0"/>
                <a:cs typeface="Times New Roman" pitchFamily="18" charset="0"/>
              </a:rPr>
              <a:t>Conclusion </a:t>
            </a:r>
          </a:p>
          <a:p>
            <a:pPr algn="just">
              <a:lnSpc>
                <a:spcPct val="150000"/>
              </a:lnSpc>
            </a:pPr>
            <a:r>
              <a:rPr lang="en-IN" sz="2000" dirty="0" smtClean="0">
                <a:latin typeface="Times New Roman" pitchFamily="18" charset="0"/>
                <a:cs typeface="Times New Roman" pitchFamily="18" charset="0"/>
              </a:rPr>
              <a:t>References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838200"/>
          </a:xfrm>
        </p:spPr>
        <p:txBody>
          <a:bodyPr>
            <a:normAutofit/>
          </a:bodyPr>
          <a:lstStyle/>
          <a:p>
            <a:r>
              <a:rPr lang="en-US" b="1" dirty="0" smtClean="0"/>
              <a:t>Abstract</a:t>
            </a:r>
            <a:endParaRPr lang="en-IN" dirty="0"/>
          </a:p>
        </p:txBody>
      </p:sp>
      <p:sp>
        <p:nvSpPr>
          <p:cNvPr id="3" name="Content Placeholder 2"/>
          <p:cNvSpPr>
            <a:spLocks noGrp="1"/>
          </p:cNvSpPr>
          <p:nvPr>
            <p:ph idx="1"/>
          </p:nvPr>
        </p:nvSpPr>
        <p:spPr>
          <a:xfrm>
            <a:off x="1447800" y="914400"/>
            <a:ext cx="7498080" cy="5791200"/>
          </a:xfrm>
        </p:spPr>
        <p:txBody>
          <a:bodyPr>
            <a:noAutofit/>
          </a:bodyPr>
          <a:lstStyle/>
          <a:p>
            <a:pPr algn="just">
              <a:lnSpc>
                <a:spcPct val="150000"/>
              </a:lnSpc>
            </a:pPr>
            <a:r>
              <a:rPr lang="en-IN" sz="2000" dirty="0" smtClean="0">
                <a:latin typeface="Times New Roman" pitchFamily="18" charset="0"/>
                <a:cs typeface="Times New Roman" pitchFamily="18" charset="0"/>
              </a:rPr>
              <a:t>Diabetic retinopathy (DR) is a common chronic </a:t>
            </a:r>
            <a:r>
              <a:rPr lang="en-IN" sz="2000" dirty="0" err="1" smtClean="0">
                <a:latin typeface="Times New Roman" pitchFamily="18" charset="0"/>
                <a:cs typeface="Times New Roman" pitchFamily="18" charset="0"/>
              </a:rPr>
              <a:t>fundus</a:t>
            </a:r>
            <a:r>
              <a:rPr lang="en-IN" sz="2000" dirty="0" smtClean="0">
                <a:latin typeface="Times New Roman" pitchFamily="18" charset="0"/>
                <a:cs typeface="Times New Roman" pitchFamily="18" charset="0"/>
              </a:rPr>
              <a:t> disease, which has four different kinds of </a:t>
            </a:r>
            <a:r>
              <a:rPr lang="en-IN" sz="2000" dirty="0" err="1" smtClean="0">
                <a:latin typeface="Times New Roman" pitchFamily="18" charset="0"/>
                <a:cs typeface="Times New Roman" pitchFamily="18" charset="0"/>
              </a:rPr>
              <a:t>microvessel</a:t>
            </a:r>
            <a:r>
              <a:rPr lang="en-IN" sz="2000" dirty="0" smtClean="0">
                <a:latin typeface="Times New Roman" pitchFamily="18" charset="0"/>
                <a:cs typeface="Times New Roman" pitchFamily="18" charset="0"/>
              </a:rPr>
              <a:t> structure and </a:t>
            </a:r>
            <a:r>
              <a:rPr lang="en-IN" sz="2000" dirty="0" err="1" smtClean="0">
                <a:latin typeface="Times New Roman" pitchFamily="18" charset="0"/>
                <a:cs typeface="Times New Roman" pitchFamily="18" charset="0"/>
              </a:rPr>
              <a:t>microvascular</a:t>
            </a:r>
            <a:r>
              <a:rPr lang="en-IN" sz="2000" dirty="0" smtClean="0">
                <a:latin typeface="Times New Roman" pitchFamily="18" charset="0"/>
                <a:cs typeface="Times New Roman" pitchFamily="18" charset="0"/>
              </a:rPr>
              <a:t> lesions: </a:t>
            </a:r>
            <a:r>
              <a:rPr lang="en-IN" sz="2000" dirty="0" err="1" smtClean="0">
                <a:latin typeface="Times New Roman" pitchFamily="18" charset="0"/>
                <a:cs typeface="Times New Roman" pitchFamily="18" charset="0"/>
              </a:rPr>
              <a:t>microaneurysms</a:t>
            </a:r>
            <a:r>
              <a:rPr lang="en-IN" sz="2000" dirty="0" smtClean="0">
                <a:latin typeface="Times New Roman" pitchFamily="18" charset="0"/>
                <a:cs typeface="Times New Roman" pitchFamily="18" charset="0"/>
              </a:rPr>
              <a:t> (MAs), </a:t>
            </a:r>
            <a:r>
              <a:rPr lang="en-IN" sz="2000" dirty="0" err="1" smtClean="0">
                <a:latin typeface="Times New Roman" pitchFamily="18" charset="0"/>
                <a:cs typeface="Times New Roman" pitchFamily="18" charset="0"/>
              </a:rPr>
              <a:t>hemorrhages</a:t>
            </a:r>
            <a:r>
              <a:rPr lang="en-IN" sz="2000" dirty="0" smtClean="0">
                <a:latin typeface="Times New Roman" pitchFamily="18" charset="0"/>
                <a:cs typeface="Times New Roman" pitchFamily="18" charset="0"/>
              </a:rPr>
              <a:t> (HEs), hard exudates, and soft exudates.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Accurate </a:t>
            </a:r>
            <a:r>
              <a:rPr lang="en-IN" sz="2000" dirty="0" smtClean="0">
                <a:latin typeface="Times New Roman" pitchFamily="18" charset="0"/>
                <a:cs typeface="Times New Roman" pitchFamily="18" charset="0"/>
              </a:rPr>
              <a:t>detection and counting of them are a basic but important </a:t>
            </a:r>
            <a:r>
              <a:rPr lang="en-IN" sz="2000" dirty="0" smtClean="0">
                <a:latin typeface="Times New Roman" pitchFamily="18" charset="0"/>
                <a:cs typeface="Times New Roman" pitchFamily="18" charset="0"/>
              </a:rPr>
              <a:t>work. The </a:t>
            </a:r>
            <a:r>
              <a:rPr lang="en-IN" sz="2000" dirty="0" smtClean="0">
                <a:latin typeface="Times New Roman" pitchFamily="18" charset="0"/>
                <a:cs typeface="Times New Roman" pitchFamily="18" charset="0"/>
              </a:rPr>
              <a:t>manual annotation of these lesions is a </a:t>
            </a:r>
            <a:r>
              <a:rPr lang="en-IN" sz="2000" dirty="0" err="1" smtClean="0">
                <a:latin typeface="Times New Roman" pitchFamily="18" charset="0"/>
                <a:cs typeface="Times New Roman" pitchFamily="18" charset="0"/>
              </a:rPr>
              <a:t>labor</a:t>
            </a:r>
            <a:r>
              <a:rPr lang="en-IN" sz="2000" dirty="0" smtClean="0">
                <a:latin typeface="Times New Roman" pitchFamily="18" charset="0"/>
                <a:cs typeface="Times New Roman" pitchFamily="18" charset="0"/>
              </a:rPr>
              <a:t>-intensive task in clinical analysis. </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solve the problem, we proposed a novel segmentation method for different lesions in DR. </a:t>
            </a:r>
            <a:endParaRPr lang="en-IN"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228600"/>
            <a:ext cx="7714488" cy="6248400"/>
          </a:xfrm>
        </p:spPr>
        <p:txBody>
          <a:bodyPr>
            <a:noAutofit/>
          </a:bodyPr>
          <a:lstStyle/>
          <a:p>
            <a:pPr algn="just">
              <a:lnSpc>
                <a:spcPct val="150000"/>
              </a:lnSpc>
            </a:pPr>
            <a:r>
              <a:rPr lang="en-IN" sz="2000" dirty="0" smtClean="0">
                <a:latin typeface="Times New Roman" pitchFamily="18" charset="0"/>
                <a:cs typeface="Times New Roman" pitchFamily="18" charset="0"/>
              </a:rPr>
              <a:t>Our method is based on a </a:t>
            </a:r>
            <a:r>
              <a:rPr lang="en-IN" sz="2000" dirty="0" err="1" smtClean="0">
                <a:latin typeface="Times New Roman" pitchFamily="18" charset="0"/>
                <a:cs typeface="Times New Roman" pitchFamily="18" charset="0"/>
              </a:rPr>
              <a:t>convolutional</a:t>
            </a:r>
            <a:r>
              <a:rPr lang="en-IN" sz="2000" dirty="0" smtClean="0">
                <a:latin typeface="Times New Roman" pitchFamily="18" charset="0"/>
                <a:cs typeface="Times New Roman" pitchFamily="18" charset="0"/>
              </a:rPr>
              <a:t> neural network and can be divided into encoder module, attention module, and decoder module, so we refer it as EAD-Net. </a:t>
            </a:r>
            <a:endParaRPr lang="en-US"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After </a:t>
            </a:r>
            <a:r>
              <a:rPr lang="en-IN" sz="2000" dirty="0" smtClean="0">
                <a:latin typeface="Times New Roman" pitchFamily="18" charset="0"/>
                <a:cs typeface="Times New Roman" pitchFamily="18" charset="0"/>
              </a:rPr>
              <a:t>normalization and augmentation, the </a:t>
            </a:r>
            <a:r>
              <a:rPr lang="en-IN" sz="2000" dirty="0" err="1" smtClean="0">
                <a:latin typeface="Times New Roman" pitchFamily="18" charset="0"/>
                <a:cs typeface="Times New Roman" pitchFamily="18" charset="0"/>
              </a:rPr>
              <a:t>fundus</a:t>
            </a:r>
            <a:r>
              <a:rPr lang="en-IN" sz="2000" dirty="0" smtClean="0">
                <a:latin typeface="Times New Roman" pitchFamily="18" charset="0"/>
                <a:cs typeface="Times New Roman" pitchFamily="18" charset="0"/>
              </a:rPr>
              <a:t> images were sent to the EAD-Net for automated feature extraction and pixel-wise label prediction.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Given </a:t>
            </a:r>
            <a:r>
              <a:rPr lang="en-IN" sz="2000" dirty="0" smtClean="0">
                <a:latin typeface="Times New Roman" pitchFamily="18" charset="0"/>
                <a:cs typeface="Times New Roman" pitchFamily="18" charset="0"/>
              </a:rPr>
              <a:t>the evaluation metrics based on the matching degree between detected candidates and ground truth lesions, our method achieved sensitivity of 92.77%, specificity of 99.98%, and accuracy of 99.97% on the </a:t>
            </a:r>
            <a:r>
              <a:rPr lang="en-IN" sz="2000" dirty="0" err="1" smtClean="0">
                <a:latin typeface="Times New Roman" pitchFamily="18" charset="0"/>
                <a:cs typeface="Times New Roman" pitchFamily="18" charset="0"/>
              </a:rPr>
              <a:t>e_ophtha_EX</a:t>
            </a:r>
            <a:r>
              <a:rPr lang="en-IN" sz="2000" dirty="0" smtClean="0">
                <a:latin typeface="Times New Roman" pitchFamily="18" charset="0"/>
                <a:cs typeface="Times New Roman" pitchFamily="18" charset="0"/>
              </a:rPr>
              <a:t> dataset and comparable AUPR (Area under Precision-Recall curve) scores on </a:t>
            </a:r>
            <a:r>
              <a:rPr lang="en-IN" sz="2000" dirty="0" err="1" smtClean="0">
                <a:latin typeface="Times New Roman" pitchFamily="18" charset="0"/>
                <a:cs typeface="Times New Roman" pitchFamily="18" charset="0"/>
              </a:rPr>
              <a:t>IDRiD</a:t>
            </a:r>
            <a:r>
              <a:rPr lang="en-IN" sz="2000" dirty="0" smtClean="0">
                <a:latin typeface="Times New Roman" pitchFamily="18" charset="0"/>
                <a:cs typeface="Times New Roman" pitchFamily="18" charset="0"/>
              </a:rPr>
              <a:t> dataset. </a:t>
            </a:r>
            <a:endParaRPr lang="en-IN"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457200"/>
            <a:ext cx="7498080" cy="5791200"/>
          </a:xfrm>
        </p:spPr>
        <p:txBody>
          <a:bodyPr>
            <a:normAutofit fontScale="62500" lnSpcReduction="20000"/>
          </a:bodyPr>
          <a:lstStyle/>
          <a:p>
            <a:pPr algn="just">
              <a:lnSpc>
                <a:spcPct val="170000"/>
              </a:lnSpc>
            </a:pPr>
            <a:r>
              <a:rPr lang="en-IN" dirty="0" smtClean="0">
                <a:latin typeface="Times New Roman" pitchFamily="18" charset="0"/>
                <a:cs typeface="Times New Roman" pitchFamily="18" charset="0"/>
              </a:rPr>
              <a:t>Moreover, the results on the local dataset also show that our EAD-Net has better performance than original U-net in most metrics, especially in the sensitivity and F1-score, with nearly ten percent improvement. </a:t>
            </a:r>
          </a:p>
          <a:p>
            <a:pPr algn="just">
              <a:lnSpc>
                <a:spcPct val="170000"/>
              </a:lnSpc>
              <a:buNone/>
            </a:pPr>
            <a:endParaRPr lang="en-IN" dirty="0" smtClean="0">
              <a:latin typeface="Times New Roman" pitchFamily="18" charset="0"/>
              <a:cs typeface="Times New Roman" pitchFamily="18" charset="0"/>
            </a:endParaRPr>
          </a:p>
          <a:p>
            <a:pPr algn="just">
              <a:lnSpc>
                <a:spcPct val="170000"/>
              </a:lnSpc>
            </a:pPr>
            <a:r>
              <a:rPr lang="en-IN" dirty="0" smtClean="0">
                <a:latin typeface="Times New Roman" pitchFamily="18" charset="0"/>
                <a:cs typeface="Times New Roman" pitchFamily="18" charset="0"/>
              </a:rPr>
              <a:t>The </a:t>
            </a:r>
            <a:r>
              <a:rPr lang="en-IN" dirty="0" smtClean="0">
                <a:latin typeface="Times New Roman" pitchFamily="18" charset="0"/>
                <a:cs typeface="Times New Roman" pitchFamily="18" charset="0"/>
              </a:rPr>
              <a:t>proposed EAD-Net is a novel method based on clinical DR diagnosis. It has satisfactory results on the segmentation of four different kinds of lesions. </a:t>
            </a:r>
          </a:p>
          <a:p>
            <a:pPr algn="just">
              <a:lnSpc>
                <a:spcPct val="170000"/>
              </a:lnSpc>
              <a:buNone/>
            </a:pPr>
            <a:endParaRPr lang="en-IN" dirty="0" smtClean="0">
              <a:latin typeface="Times New Roman" pitchFamily="18" charset="0"/>
              <a:cs typeface="Times New Roman" pitchFamily="18" charset="0"/>
            </a:endParaRPr>
          </a:p>
          <a:p>
            <a:pPr algn="just">
              <a:lnSpc>
                <a:spcPct val="170000"/>
              </a:lnSpc>
            </a:pPr>
            <a:r>
              <a:rPr lang="en-IN" dirty="0" smtClean="0">
                <a:latin typeface="Times New Roman" pitchFamily="18" charset="0"/>
                <a:cs typeface="Times New Roman" pitchFamily="18" charset="0"/>
              </a:rPr>
              <a:t>These effective segmentations have important clinical significance in the monitoring and diagnosis of DR</a:t>
            </a:r>
            <a:r>
              <a:rPr lang="en-IN" dirty="0" smtClean="0">
                <a:latin typeface="Times New Roman" pitchFamily="18" charset="0"/>
                <a:cs typeface="Times New Roman" pitchFamily="18" charset="0"/>
              </a:rPr>
              <a:t>.</a:t>
            </a:r>
            <a:endParaRPr lang="en-US"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2954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They </a:t>
            </a:r>
            <a:r>
              <a:rPr lang="en-IN" sz="2000" dirty="0" smtClean="0">
                <a:latin typeface="Times New Roman" pitchFamily="18" charset="0"/>
                <a:cs typeface="Times New Roman" pitchFamily="18" charset="0"/>
              </a:rPr>
              <a:t>differ in </a:t>
            </a:r>
            <a:r>
              <a:rPr lang="en-IN" sz="2000" dirty="0" smtClean="0">
                <a:latin typeface="Times New Roman" pitchFamily="18" charset="0"/>
                <a:cs typeface="Times New Roman" pitchFamily="18" charset="0"/>
              </a:rPr>
              <a:t>the number of studies that built their own CNN structure, and </a:t>
            </a:r>
            <a:r>
              <a:rPr lang="en-IN" sz="2000" dirty="0" smtClean="0">
                <a:latin typeface="Times New Roman" pitchFamily="18" charset="0"/>
                <a:cs typeface="Times New Roman" pitchFamily="18" charset="0"/>
              </a:rPr>
              <a:t>those who </a:t>
            </a:r>
            <a:r>
              <a:rPr lang="en-IN" sz="2000" dirty="0" smtClean="0">
                <a:latin typeface="Times New Roman" pitchFamily="18" charset="0"/>
                <a:cs typeface="Times New Roman" pitchFamily="18" charset="0"/>
              </a:rPr>
              <a:t>preferred to use the existing structures, such as VGG, </a:t>
            </a:r>
            <a:r>
              <a:rPr lang="en-IN" sz="2000" dirty="0" err="1" smtClean="0">
                <a:latin typeface="Times New Roman" pitchFamily="18" charset="0"/>
                <a:cs typeface="Times New Roman" pitchFamily="18" charset="0"/>
              </a:rPr>
              <a:t>ResNet</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or </a:t>
            </a:r>
            <a:r>
              <a:rPr lang="en-IN" sz="2000" dirty="0" err="1" smtClean="0">
                <a:latin typeface="Times New Roman" pitchFamily="18" charset="0"/>
                <a:cs typeface="Times New Roman" pitchFamily="18" charset="0"/>
              </a:rPr>
              <a:t>AlexNet</a:t>
            </a:r>
            <a:r>
              <a:rPr lang="en-IN" sz="2000" dirty="0" smtClean="0">
                <a:latin typeface="Times New Roman" pitchFamily="18" charset="0"/>
                <a:cs typeface="Times New Roman" pitchFamily="18" charset="0"/>
              </a:rPr>
              <a:t>, with transfer learning is slightly small.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a:t>
            </a:r>
            <a:r>
              <a:rPr lang="en-IN" sz="2000" dirty="0" smtClean="0">
                <a:latin typeface="Times New Roman" pitchFamily="18" charset="0"/>
                <a:cs typeface="Times New Roman" pitchFamily="18" charset="0"/>
              </a:rPr>
              <a:t>t is notable </a:t>
            </a:r>
            <a:r>
              <a:rPr lang="en-IN" sz="2000" dirty="0" smtClean="0">
                <a:latin typeface="Times New Roman" pitchFamily="18" charset="0"/>
                <a:cs typeface="Times New Roman" pitchFamily="18" charset="0"/>
              </a:rPr>
              <a:t>that the accuracy of the system which built their own </a:t>
            </a:r>
            <a:r>
              <a:rPr lang="en-IN" sz="2000" dirty="0" smtClean="0">
                <a:latin typeface="Times New Roman" pitchFamily="18" charset="0"/>
                <a:cs typeface="Times New Roman" pitchFamily="18" charset="0"/>
              </a:rPr>
              <a:t>CNN structure </a:t>
            </a:r>
            <a:r>
              <a:rPr lang="en-IN" sz="2000" dirty="0" smtClean="0">
                <a:latin typeface="Times New Roman" pitchFamily="18" charset="0"/>
                <a:cs typeface="Times New Roman" pitchFamily="18" charset="0"/>
              </a:rPr>
              <a:t>is higher than those using the existing structures</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existence of a reliable DR </a:t>
            </a:r>
            <a:r>
              <a:rPr lang="en-IN" sz="2000" dirty="0" smtClean="0">
                <a:latin typeface="Times New Roman" pitchFamily="18" charset="0"/>
                <a:cs typeface="Times New Roman" pitchFamily="18" charset="0"/>
              </a:rPr>
              <a:t>screening system </a:t>
            </a:r>
            <a:r>
              <a:rPr lang="en-IN" sz="2000" dirty="0" smtClean="0">
                <a:latin typeface="Times New Roman" pitchFamily="18" charset="0"/>
                <a:cs typeface="Times New Roman" pitchFamily="18" charset="0"/>
              </a:rPr>
              <a:t>capable of detecting different lesions types and DR stages leads </a:t>
            </a:r>
            <a:r>
              <a:rPr lang="en-IN" sz="2000" dirty="0" smtClean="0">
                <a:latin typeface="Times New Roman" pitchFamily="18" charset="0"/>
                <a:cs typeface="Times New Roman" pitchFamily="18" charset="0"/>
              </a:rPr>
              <a:t>to an </a:t>
            </a:r>
            <a:r>
              <a:rPr lang="en-IN" sz="2000" dirty="0" smtClean="0">
                <a:latin typeface="Times New Roman" pitchFamily="18" charset="0"/>
                <a:cs typeface="Times New Roman" pitchFamily="18" charset="0"/>
              </a:rPr>
              <a:t>effective follow up system for DR patients, which averted the </a:t>
            </a:r>
            <a:r>
              <a:rPr lang="en-IN" sz="2000" dirty="0" smtClean="0">
                <a:latin typeface="Times New Roman" pitchFamily="18" charset="0"/>
                <a:cs typeface="Times New Roman" pitchFamily="18" charset="0"/>
              </a:rPr>
              <a:t>danger of </a:t>
            </a:r>
            <a:r>
              <a:rPr lang="en-IN" sz="2000" dirty="0" smtClean="0">
                <a:latin typeface="Times New Roman" pitchFamily="18" charset="0"/>
                <a:cs typeface="Times New Roman" pitchFamily="18" charset="0"/>
              </a:rPr>
              <a:t>losing sight.</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257800"/>
          </a:xfrm>
        </p:spPr>
        <p:txBody>
          <a:bodyPr>
            <a:noAutofit/>
          </a:bodyPr>
          <a:lstStyle/>
          <a:p>
            <a:pPr algn="just">
              <a:lnSpc>
                <a:spcPct val="150000"/>
              </a:lnSpc>
            </a:pPr>
            <a:r>
              <a:rPr lang="en-IN" sz="2000" dirty="0" smtClean="0">
                <a:latin typeface="Times New Roman" pitchFamily="18" charset="0"/>
                <a:cs typeface="Times New Roman" pitchFamily="18" charset="0"/>
              </a:rPr>
              <a:t>It is a global public health problem related to microcirculation disorders which seriously affects human health</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With the residual structure, the gradient can propagate directly through the skip connection from later layers to the earlier layers, so the vanishing gradient problem can be inhibited</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 </a:t>
            </a:r>
            <a:r>
              <a:rPr lang="en-IN" sz="2000" dirty="0" smtClean="0">
                <a:latin typeface="Times New Roman" pitchFamily="18" charset="0"/>
                <a:cs typeface="Times New Roman" pitchFamily="18" charset="0"/>
              </a:rPr>
              <a:t>exist many small or fuzzy lesions and too many pooling layers might lead too much semantic information loss, we only use the max pooling layer once to avoid this problem.</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4572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457200"/>
            <a:ext cx="7498080" cy="6248400"/>
          </a:xfrm>
        </p:spPr>
        <p:txBody>
          <a:bodyPr>
            <a:noAutofit/>
          </a:bodyPr>
          <a:lstStyle/>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propose a novel local structure feature called a ring gradient descriptor (RGD) to describe the structural differences between an object and its surrounding area</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make up for the lack of traditional features, a novel local structure feature called ring gradient descriptor (RGD) is proposed, which scans the background around the target in an annular way to find the region most similar to the target and calculates the similarity between the region and the target</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accomplish this, we propose a novel candidate extraction algorithm based on dual-gray threshold segmentation and morphological processing.</a:t>
            </a:r>
            <a:endParaRPr lang="en-US" sz="2000" dirty="0" smtClean="0">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5486400"/>
          </a:xfrm>
        </p:spPr>
        <p:txBody>
          <a:bodyPr>
            <a:normAutofit/>
          </a:bodyPr>
          <a:lstStyle/>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a certain degree, the performance of our method on </a:t>
            </a:r>
            <a:r>
              <a:rPr lang="en-IN" sz="2000" dirty="0" err="1" smtClean="0">
                <a:latin typeface="Times New Roman" pitchFamily="18" charset="0"/>
                <a:cs typeface="Times New Roman" pitchFamily="18" charset="0"/>
              </a:rPr>
              <a:t>e_ophtha_EX</a:t>
            </a:r>
            <a:r>
              <a:rPr lang="en-IN" sz="2000" dirty="0" smtClean="0">
                <a:latin typeface="Times New Roman" pitchFamily="18" charset="0"/>
                <a:cs typeface="Times New Roman" pitchFamily="18" charset="0"/>
              </a:rPr>
              <a:t> dataset can demonstrate its robustness to normal samples</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candidate pixels belonging to red lesions and blood vessels are separated from a reconstructed retinal image with modified coefficients, and then, the full </a:t>
            </a:r>
            <a:r>
              <a:rPr lang="en-IN" sz="2000" dirty="0" err="1" smtClean="0">
                <a:latin typeface="Times New Roman" pitchFamily="18" charset="0"/>
                <a:cs typeface="Times New Roman" pitchFamily="18" charset="0"/>
              </a:rPr>
              <a:t>curvelet</a:t>
            </a:r>
            <a:r>
              <a:rPr lang="en-IN" sz="2000" dirty="0" smtClean="0">
                <a:latin typeface="Times New Roman" pitchFamily="18" charset="0"/>
                <a:cs typeface="Times New Roman" pitchFamily="18" charset="0"/>
              </a:rPr>
              <a:t>-based blood vessels are removed, leaving the remaining part as detected red lesions</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contrast, our study used a single network structure and only a few changes are needed for the </a:t>
            </a:r>
            <a:r>
              <a:rPr lang="en-IN" sz="2000" dirty="0" smtClean="0">
                <a:latin typeface="Times New Roman" pitchFamily="18" charset="0"/>
                <a:cs typeface="Times New Roman" pitchFamily="18" charset="0"/>
              </a:rPr>
              <a:t>hyper parameter </a:t>
            </a:r>
            <a:r>
              <a:rPr lang="en-IN" sz="2000" dirty="0" smtClean="0">
                <a:latin typeface="Times New Roman" pitchFamily="18" charset="0"/>
                <a:cs typeface="Times New Roman" pitchFamily="18" charset="0"/>
              </a:rPr>
              <a:t>settings. </a:t>
            </a:r>
            <a:endParaRPr lang="en-US" sz="2000" dirty="0" smtClean="0">
              <a:latin typeface="Times New Roman" pitchFamily="18" charset="0"/>
              <a:cs typeface="Times New Roman"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228600"/>
            <a:ext cx="7498080" cy="334962"/>
          </a:xfrm>
        </p:spPr>
        <p:txBody>
          <a:bodyPr>
            <a:normAutofit fontScale="90000"/>
          </a:bodyPr>
          <a:lstStyle/>
          <a:p>
            <a:r>
              <a:rPr lang="en-IN" b="1" dirty="0" smtClean="0"/>
              <a:t>Literature review</a:t>
            </a:r>
            <a:endParaRPr lang="en-IN" b="1" dirty="0"/>
          </a:p>
        </p:txBody>
      </p:sp>
      <p:graphicFrame>
        <p:nvGraphicFramePr>
          <p:cNvPr id="4" name="Content Placeholder 3"/>
          <p:cNvGraphicFramePr>
            <a:graphicFrameLocks noGrp="1"/>
          </p:cNvGraphicFramePr>
          <p:nvPr>
            <p:ph idx="1"/>
          </p:nvPr>
        </p:nvGraphicFramePr>
        <p:xfrm>
          <a:off x="1143000" y="724280"/>
          <a:ext cx="7772400" cy="5925440"/>
        </p:xfrm>
        <a:graphic>
          <a:graphicData uri="http://schemas.openxmlformats.org/drawingml/2006/table">
            <a:tbl>
              <a:tblPr firstRow="1" bandRow="1">
                <a:tableStyleId>{5C22544A-7EE6-4342-B048-85BDC9FD1C3A}</a:tableStyleId>
              </a:tblPr>
              <a:tblGrid>
                <a:gridCol w="2590800"/>
                <a:gridCol w="1831769"/>
                <a:gridCol w="3349831"/>
              </a:tblGrid>
              <a:tr h="358728">
                <a:tc>
                  <a:txBody>
                    <a:bodyPr/>
                    <a:lstStyle/>
                    <a:p>
                      <a:pPr algn="ctr"/>
                      <a:r>
                        <a:rPr lang="en-US" dirty="0" smtClean="0"/>
                        <a:t>TITLE</a:t>
                      </a:r>
                      <a:endParaRPr lang="en-IN" dirty="0"/>
                    </a:p>
                  </a:txBody>
                  <a:tcPr/>
                </a:tc>
                <a:tc>
                  <a:txBody>
                    <a:bodyPr/>
                    <a:lstStyle/>
                    <a:p>
                      <a:pPr algn="ctr"/>
                      <a:r>
                        <a:rPr lang="en-US" dirty="0" smtClean="0"/>
                        <a:t>AUTHOR</a:t>
                      </a:r>
                      <a:endParaRPr lang="en-IN" dirty="0"/>
                    </a:p>
                  </a:txBody>
                  <a:tcPr/>
                </a:tc>
                <a:tc>
                  <a:txBody>
                    <a:bodyPr/>
                    <a:lstStyle/>
                    <a:p>
                      <a:pPr algn="ctr"/>
                      <a:r>
                        <a:rPr lang="en-US" dirty="0" smtClean="0"/>
                        <a:t>DESCRIPTION</a:t>
                      </a:r>
                      <a:endParaRPr lang="en-IN" dirty="0"/>
                    </a:p>
                  </a:txBody>
                  <a:tcPr/>
                </a:tc>
              </a:tr>
              <a:tr h="2726396">
                <a:tc>
                  <a:txBody>
                    <a:bodyPr/>
                    <a:lstStyle/>
                    <a:p>
                      <a:pPr algn="just">
                        <a:lnSpc>
                          <a:spcPct val="150000"/>
                        </a:lnSpc>
                      </a:pPr>
                      <a:r>
                        <a:rPr lang="en-IN" sz="2000" dirty="0" smtClean="0">
                          <a:latin typeface="Times New Roman" pitchFamily="18" charset="0"/>
                          <a:cs typeface="Times New Roman" pitchFamily="18" charset="0"/>
                        </a:rPr>
                        <a:t>Indian Diabetic Retinopathy Image Dataset (</a:t>
                      </a:r>
                      <a:r>
                        <a:rPr lang="en-IN" sz="2000" dirty="0" err="1" smtClean="0">
                          <a:latin typeface="Times New Roman" pitchFamily="18" charset="0"/>
                          <a:cs typeface="Times New Roman" pitchFamily="18" charset="0"/>
                        </a:rPr>
                        <a:t>IDRiD</a:t>
                      </a:r>
                      <a:r>
                        <a:rPr lang="en-IN" sz="2000" dirty="0" smtClean="0">
                          <a:latin typeface="Times New Roman" pitchFamily="18" charset="0"/>
                          <a:cs typeface="Times New Roman" pitchFamily="18" charset="0"/>
                        </a:rPr>
                        <a:t>): a database for diabetic retinopathy screening research</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smtClean="0">
                          <a:latin typeface="Times New Roman" pitchFamily="18" charset="0"/>
                          <a:cs typeface="Times New Roman" pitchFamily="18" charset="0"/>
                        </a:rPr>
                        <a:t>P. </a:t>
                      </a:r>
                      <a:r>
                        <a:rPr lang="en-IN" sz="2000" dirty="0" err="1" smtClean="0">
                          <a:latin typeface="Times New Roman" pitchFamily="18" charset="0"/>
                          <a:cs typeface="Times New Roman" pitchFamily="18" charset="0"/>
                        </a:rPr>
                        <a:t>Porwal</a:t>
                      </a:r>
                      <a:r>
                        <a:rPr lang="en-IN" sz="2000" dirty="0" smtClean="0">
                          <a:latin typeface="Times New Roman" pitchFamily="18" charset="0"/>
                          <a:cs typeface="Times New Roman" pitchFamily="18" charset="0"/>
                        </a:rPr>
                        <a:t> and S. </a:t>
                      </a:r>
                      <a:r>
                        <a:rPr lang="en-IN" sz="2000" dirty="0" err="1" smtClean="0">
                          <a:latin typeface="Times New Roman" pitchFamily="18" charset="0"/>
                          <a:cs typeface="Times New Roman" pitchFamily="18" charset="0"/>
                        </a:rPr>
                        <a:t>Pachade</a:t>
                      </a:r>
                      <a:r>
                        <a:rPr lang="en-IN" sz="2000" dirty="0" smtClean="0">
                          <a:latin typeface="Times New Roman" pitchFamily="18" charset="0"/>
                          <a:cs typeface="Times New Roman" pitchFamily="18" charset="0"/>
                        </a:rPr>
                        <a:t>, </a:t>
                      </a:r>
                      <a:endParaRPr lang="en-IN" sz="2000" dirty="0">
                        <a:latin typeface="Times New Roman" pitchFamily="18" charset="0"/>
                        <a:cs typeface="Times New Roman" pitchFamily="18" charset="0"/>
                      </a:endParaRPr>
                    </a:p>
                  </a:txBody>
                  <a:tcPr/>
                </a:tc>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Diverse and representative retinal image sets are essential for developing and testing digital screening programs and the automated algorithms at their core. </a:t>
                      </a:r>
                      <a:endParaRPr lang="en-IN" sz="2000" dirty="0">
                        <a:latin typeface="Times New Roman" pitchFamily="18" charset="0"/>
                        <a:cs typeface="Times New Roman" pitchFamily="18" charset="0"/>
                      </a:endParaRPr>
                    </a:p>
                  </a:txBody>
                  <a:tcPr/>
                </a:tc>
              </a:tr>
              <a:tr h="2726396">
                <a:tc>
                  <a:txBody>
                    <a:bodyPr/>
                    <a:lstStyle/>
                    <a:p>
                      <a:pPr algn="just">
                        <a:lnSpc>
                          <a:spcPct val="150000"/>
                        </a:lnSpc>
                      </a:pPr>
                      <a:r>
                        <a:rPr lang="en-IN" sz="2000" dirty="0" smtClean="0">
                          <a:latin typeface="Times New Roman" pitchFamily="18" charset="0"/>
                          <a:cs typeface="Times New Roman" pitchFamily="18" charset="0"/>
                        </a:rPr>
                        <a:t>The DIARETDB1 diabetic retinopathy database and evaluation protocol</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smtClean="0">
                          <a:latin typeface="Times New Roman" pitchFamily="18" charset="0"/>
                          <a:cs typeface="Times New Roman" pitchFamily="18" charset="0"/>
                        </a:rPr>
                        <a:t>T. </a:t>
                      </a:r>
                      <a:r>
                        <a:rPr lang="en-IN" sz="2000" dirty="0" err="1" smtClean="0">
                          <a:latin typeface="Times New Roman" pitchFamily="18" charset="0"/>
                          <a:cs typeface="Times New Roman" pitchFamily="18" charset="0"/>
                        </a:rPr>
                        <a:t>Kauppi</a:t>
                      </a:r>
                      <a:r>
                        <a:rPr lang="en-IN" sz="2000" dirty="0" smtClean="0">
                          <a:latin typeface="Times New Roman" pitchFamily="18" charset="0"/>
                          <a:cs typeface="Times New Roman" pitchFamily="18" charset="0"/>
                        </a:rPr>
                        <a:t>, V. </a:t>
                      </a:r>
                      <a:r>
                        <a:rPr lang="en-IN" sz="2000" dirty="0" err="1" smtClean="0">
                          <a:latin typeface="Times New Roman" pitchFamily="18" charset="0"/>
                          <a:cs typeface="Times New Roman" pitchFamily="18" charset="0"/>
                        </a:rPr>
                        <a:t>Kalesnykiene</a:t>
                      </a:r>
                      <a:r>
                        <a:rPr lang="en-IN" sz="2000" dirty="0" smtClean="0">
                          <a:latin typeface="Times New Roman" pitchFamily="18" charset="0"/>
                          <a:cs typeface="Times New Roman" pitchFamily="18" charset="0"/>
                        </a:rPr>
                        <a:t>, J. </a:t>
                      </a:r>
                      <a:r>
                        <a:rPr lang="en-IN" sz="2000" dirty="0" err="1" smtClean="0">
                          <a:latin typeface="Times New Roman" pitchFamily="18" charset="0"/>
                          <a:cs typeface="Times New Roman" pitchFamily="18" charset="0"/>
                        </a:rPr>
                        <a:t>Kamarainen</a:t>
                      </a:r>
                      <a:r>
                        <a:rPr lang="en-IN" sz="2000" dirty="0" smtClean="0">
                          <a:latin typeface="Times New Roman" pitchFamily="18" charset="0"/>
                          <a:cs typeface="Times New Roman" pitchFamily="18" charset="0"/>
                        </a:rPr>
                        <a:t> et al., </a:t>
                      </a:r>
                      <a:endParaRPr lang="en-IN" sz="2000" dirty="0">
                        <a:latin typeface="Times New Roman" pitchFamily="18" charset="0"/>
                        <a:cs typeface="Times New Roman" pitchFamily="18" charset="0"/>
                      </a:endParaRPr>
                    </a:p>
                  </a:txBody>
                  <a:tcPr/>
                </a:tc>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The research interest is justified by the excellent potential for new products in the medical industry and significant reductions in health care costs. </a:t>
                      </a:r>
                      <a:endParaRPr lang="en-IN" sz="2000" dirty="0">
                        <a:latin typeface="Times New Roman" pitchFamily="18" charset="0"/>
                        <a:cs typeface="Times New Roman" pitchFamily="18" charset="0"/>
                      </a:endParaRPr>
                    </a:p>
                  </a:txBody>
                  <a:tcPr/>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152400"/>
          <a:ext cx="7715250" cy="6442520"/>
        </p:xfrm>
        <a:graphic>
          <a:graphicData uri="http://schemas.openxmlformats.org/drawingml/2006/table">
            <a:tbl>
              <a:tblPr firstRow="1" bandRow="1">
                <a:tableStyleId>{5C22544A-7EE6-4342-B048-85BDC9FD1C3A}</a:tableStyleId>
              </a:tblPr>
              <a:tblGrid>
                <a:gridCol w="2667000"/>
                <a:gridCol w="1600200"/>
                <a:gridCol w="34480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2600960">
                <a:tc>
                  <a:txBody>
                    <a:bodyPr/>
                    <a:lstStyle/>
                    <a:p>
                      <a:pPr algn="just">
                        <a:lnSpc>
                          <a:spcPct val="150000"/>
                        </a:lnSpc>
                      </a:pPr>
                      <a:r>
                        <a:rPr lang="en-IN" sz="2000" dirty="0" smtClean="0">
                          <a:latin typeface="Times New Roman" pitchFamily="18" charset="0"/>
                          <a:cs typeface="Times New Roman" pitchFamily="18" charset="0"/>
                        </a:rPr>
                        <a:t>Automatic detection of </a:t>
                      </a:r>
                      <a:r>
                        <a:rPr lang="en-IN" sz="2000" dirty="0" err="1" smtClean="0">
                          <a:latin typeface="Times New Roman" pitchFamily="18" charset="0"/>
                          <a:cs typeface="Times New Roman" pitchFamily="18" charset="0"/>
                        </a:rPr>
                        <a:t>microaneurysms</a:t>
                      </a:r>
                      <a:r>
                        <a:rPr lang="en-IN" sz="2000" dirty="0" smtClean="0">
                          <a:latin typeface="Times New Roman" pitchFamily="18" charset="0"/>
                          <a:cs typeface="Times New Roman" pitchFamily="18" charset="0"/>
                        </a:rPr>
                        <a:t> in retinopathy </a:t>
                      </a:r>
                      <a:r>
                        <a:rPr lang="en-IN" sz="2000" dirty="0" err="1" smtClean="0">
                          <a:latin typeface="Times New Roman" pitchFamily="18" charset="0"/>
                          <a:cs typeface="Times New Roman" pitchFamily="18" charset="0"/>
                        </a:rPr>
                        <a:t>fluoro</a:t>
                      </a:r>
                      <a:r>
                        <a:rPr lang="en-IN" sz="2000" dirty="0" smtClean="0">
                          <a:latin typeface="Times New Roman" pitchFamily="18" charset="0"/>
                          <a:cs typeface="Times New Roman" pitchFamily="18" charset="0"/>
                        </a:rPr>
                        <a:t>-angiogram</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smtClean="0">
                          <a:latin typeface="Times New Roman" pitchFamily="18" charset="0"/>
                          <a:cs typeface="Times New Roman" pitchFamily="18" charset="0"/>
                        </a:rPr>
                        <a:t>B. Lay, C. </a:t>
                      </a:r>
                      <a:r>
                        <a:rPr lang="en-IN" sz="2000" dirty="0" err="1" smtClean="0">
                          <a:latin typeface="Times New Roman" pitchFamily="18" charset="0"/>
                          <a:cs typeface="Times New Roman" pitchFamily="18" charset="0"/>
                        </a:rPr>
                        <a:t>Baudoin</a:t>
                      </a:r>
                      <a:r>
                        <a:rPr lang="en-IN" sz="2000" dirty="0" smtClean="0">
                          <a:latin typeface="Times New Roman" pitchFamily="18" charset="0"/>
                          <a:cs typeface="Times New Roman" pitchFamily="18" charset="0"/>
                        </a:rPr>
                        <a:t>, and J. C. Klein, </a:t>
                      </a:r>
                      <a:endParaRPr lang="en-IN" sz="2000" dirty="0">
                        <a:latin typeface="Times New Roman" pitchFamily="18" charset="0"/>
                        <a:cs typeface="Times New Roman" pitchFamily="18" charset="0"/>
                      </a:endParaRPr>
                    </a:p>
                  </a:txBody>
                  <a:tcPr/>
                </a:tc>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The micro aneurysms are extracted using a shape criterion which selects almost circular particles among stretched particles in one direction.</a:t>
                      </a:r>
                      <a:endParaRPr lang="en-IN" sz="2000" dirty="0">
                        <a:latin typeface="Times New Roman" pitchFamily="18" charset="0"/>
                        <a:cs typeface="Times New Roman" pitchFamily="18" charset="0"/>
                      </a:endParaRPr>
                    </a:p>
                  </a:txBody>
                  <a:tcPr/>
                </a:tc>
              </a:tr>
              <a:tr h="370840">
                <a:tc>
                  <a:txBody>
                    <a:bodyPr/>
                    <a:lstStyle/>
                    <a:p>
                      <a:pPr algn="just">
                        <a:lnSpc>
                          <a:spcPct val="150000"/>
                        </a:lnSpc>
                      </a:pPr>
                      <a:r>
                        <a:rPr lang="en-IN" sz="2000" dirty="0" smtClean="0">
                          <a:latin typeface="Times New Roman" pitchFamily="18" charset="0"/>
                          <a:cs typeface="Times New Roman" pitchFamily="18" charset="0"/>
                        </a:rPr>
                        <a:t>An automated </a:t>
                      </a:r>
                      <a:r>
                        <a:rPr lang="en-IN" sz="2000" dirty="0" err="1" smtClean="0">
                          <a:latin typeface="Times New Roman" pitchFamily="18" charset="0"/>
                          <a:cs typeface="Times New Roman" pitchFamily="18" charset="0"/>
                        </a:rPr>
                        <a:t>microaneurysm</a:t>
                      </a:r>
                      <a:r>
                        <a:rPr lang="en-IN" sz="2000" dirty="0" smtClean="0">
                          <a:latin typeface="Times New Roman" pitchFamily="18" charset="0"/>
                          <a:cs typeface="Times New Roman" pitchFamily="18" charset="0"/>
                        </a:rPr>
                        <a:t> detector as a tool for identification of diabetic retinopathy in rural optometric practice</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smtClean="0">
                          <a:latin typeface="Times New Roman" pitchFamily="18" charset="0"/>
                          <a:cs typeface="Times New Roman" pitchFamily="18" charset="0"/>
                        </a:rPr>
                        <a:t>H. </a:t>
                      </a:r>
                      <a:r>
                        <a:rPr lang="en-IN" sz="2000" dirty="0" err="1" smtClean="0">
                          <a:latin typeface="Times New Roman" pitchFamily="18" charset="0"/>
                          <a:cs typeface="Times New Roman" pitchFamily="18" charset="0"/>
                        </a:rPr>
                        <a:t>Jelinek</a:t>
                      </a:r>
                      <a:r>
                        <a:rPr lang="en-IN" sz="2000" dirty="0" smtClean="0">
                          <a:latin typeface="Times New Roman" pitchFamily="18" charset="0"/>
                          <a:cs typeface="Times New Roman" pitchFamily="18" charset="0"/>
                        </a:rPr>
                        <a:t>, M. J. Cree, D. R. </a:t>
                      </a:r>
                      <a:r>
                        <a:rPr lang="en-IN" sz="2000" dirty="0" err="1" smtClean="0">
                          <a:latin typeface="Times New Roman" pitchFamily="18" charset="0"/>
                          <a:cs typeface="Times New Roman" pitchFamily="18" charset="0"/>
                        </a:rPr>
                        <a:t>Worsley</a:t>
                      </a:r>
                      <a:r>
                        <a:rPr lang="en-IN" sz="2000" dirty="0" smtClean="0">
                          <a:latin typeface="Times New Roman" pitchFamily="18" charset="0"/>
                          <a:cs typeface="Times New Roman" pitchFamily="18" charset="0"/>
                        </a:rPr>
                        <a:t>, A. </a:t>
                      </a:r>
                      <a:r>
                        <a:rPr lang="en-IN" sz="2000" dirty="0" err="1" smtClean="0">
                          <a:latin typeface="Times New Roman" pitchFamily="18" charset="0"/>
                          <a:cs typeface="Times New Roman" pitchFamily="18" charset="0"/>
                        </a:rPr>
                        <a:t>Luckie</a:t>
                      </a:r>
                      <a:r>
                        <a:rPr lang="en-IN" sz="2000" dirty="0" smtClean="0">
                          <a:latin typeface="Times New Roman" pitchFamily="18" charset="0"/>
                          <a:cs typeface="Times New Roman" pitchFamily="18" charset="0"/>
                        </a:rPr>
                        <a:t>, and P. Nixon, </a:t>
                      </a:r>
                      <a:endParaRPr lang="en-IN" sz="2000" dirty="0">
                        <a:latin typeface="Times New Roman" pitchFamily="18" charset="0"/>
                        <a:cs typeface="Times New Roman" pitchFamily="18" charset="0"/>
                      </a:endParaRPr>
                    </a:p>
                  </a:txBody>
                  <a:tcPr/>
                </a:tc>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This study aimed to assess whether automated identification of diabetic retinopathy based on the presence of </a:t>
                      </a:r>
                      <a:r>
                        <a:rPr kumimoji="0" lang="en-IN" sz="2000" b="0" i="0" kern="1200" dirty="0" err="1" smtClean="0">
                          <a:solidFill>
                            <a:schemeClr val="dk1"/>
                          </a:solidFill>
                          <a:latin typeface="Times New Roman" pitchFamily="18" charset="0"/>
                          <a:ea typeface="+mn-ea"/>
                          <a:cs typeface="Times New Roman" pitchFamily="18" charset="0"/>
                        </a:rPr>
                        <a:t>microaneurysms</a:t>
                      </a:r>
                      <a:r>
                        <a:rPr kumimoji="0" lang="en-IN" sz="2000" b="0" i="0" kern="1200" dirty="0" smtClean="0">
                          <a:solidFill>
                            <a:schemeClr val="dk1"/>
                          </a:solidFill>
                          <a:latin typeface="Times New Roman" pitchFamily="18" charset="0"/>
                          <a:ea typeface="+mn-ea"/>
                          <a:cs typeface="Times New Roman" pitchFamily="18" charset="0"/>
                        </a:rPr>
                        <a:t> is an effective tool in clinical practice.</a:t>
                      </a:r>
                      <a:endParaRPr lang="en-IN" sz="2000" dirty="0">
                        <a:latin typeface="Times New Roman" pitchFamily="18" charset="0"/>
                        <a:cs typeface="Times New Roman" pitchFamily="18" charset="0"/>
                      </a:endParaRPr>
                    </a:p>
                  </a:txBody>
                  <a:tcPr/>
                </a:tc>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435100" y="1447800"/>
            <a:ext cx="7499350" cy="4724400"/>
          </a:xfrm>
          <a:prstGeom prst="rect">
            <a:avLst/>
          </a:prstGeom>
          <a:noFill/>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228600"/>
            <a:ext cx="7498080" cy="4873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371600" y="685800"/>
            <a:ext cx="7498080" cy="6019800"/>
          </a:xfrm>
        </p:spPr>
        <p:txBody>
          <a:bodyPr>
            <a:noAutofit/>
          </a:bodyPr>
          <a:lstStyle/>
          <a:p>
            <a:pPr algn="just">
              <a:lnSpc>
                <a:spcPct val="170000"/>
              </a:lnSpc>
            </a:pPr>
            <a:r>
              <a:rPr lang="en-IN" sz="2000" dirty="0" smtClean="0">
                <a:latin typeface="Times New Roman" pitchFamily="18" charset="0"/>
                <a:cs typeface="Times New Roman" pitchFamily="18" charset="0"/>
              </a:rPr>
              <a:t>The DR-AI research based directly on lesions is in line with clinical diagnostic thinking of ophthalmology.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this paper, we propose a </a:t>
            </a:r>
            <a:r>
              <a:rPr lang="en-IN" sz="2000" dirty="0" err="1" smtClean="0">
                <a:latin typeface="Times New Roman" pitchFamily="18" charset="0"/>
                <a:cs typeface="Times New Roman" pitchFamily="18" charset="0"/>
              </a:rPr>
              <a:t>convolutional</a:t>
            </a:r>
            <a:r>
              <a:rPr lang="en-IN" sz="2000" dirty="0" smtClean="0">
                <a:latin typeface="Times New Roman" pitchFamily="18" charset="0"/>
                <a:cs typeface="Times New Roman" pitchFamily="18" charset="0"/>
              </a:rPr>
              <a:t> neural network architecture EAD-Net for the lesion segmentation task. </a:t>
            </a:r>
            <a:endParaRPr lang="en-IN" sz="2000" dirty="0" smtClean="0">
              <a:latin typeface="Times New Roman" pitchFamily="18" charset="0"/>
              <a:cs typeface="Times New Roman" pitchFamily="18" charset="0"/>
            </a:endParaRPr>
          </a:p>
          <a:p>
            <a:pPr algn="just">
              <a:lnSpc>
                <a:spcPct val="170000"/>
              </a:lnSpc>
              <a:buNone/>
            </a:pP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architecture can be divided into three parts: encoder module, dual attention module, and decoder module. </a:t>
            </a:r>
            <a:endParaRPr lang="en-IN" sz="2000" dirty="0" smtClean="0">
              <a:latin typeface="Times New Roman" pitchFamily="18" charset="0"/>
              <a:cs typeface="Times New Roman" pitchFamily="18" charset="0"/>
            </a:endParaRPr>
          </a:p>
          <a:p>
            <a:pPr algn="just">
              <a:lnSpc>
                <a:spcPct val="170000"/>
              </a:lnSpc>
              <a:buNone/>
            </a:pP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On </a:t>
            </a:r>
            <a:r>
              <a:rPr lang="en-IN" sz="2000" dirty="0" smtClean="0">
                <a:latin typeface="Times New Roman" pitchFamily="18" charset="0"/>
                <a:cs typeface="Times New Roman" pitchFamily="18" charset="0"/>
              </a:rPr>
              <a:t>both public and local datasets, we compare the performance of the EAD-Net with other state-of-the-art methods and prove its superiority.</a:t>
            </a:r>
            <a:endParaRPr lang="en-US" sz="2000" dirty="0">
              <a:latin typeface="Times New Roman" pitchFamily="18" charset="0"/>
              <a:cs typeface="Times New Roman"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685800"/>
            <a:ext cx="7498080" cy="5562600"/>
          </a:xfrm>
        </p:spPr>
        <p:txBody>
          <a:bodyPr>
            <a:normAutofit/>
          </a:bodyPr>
          <a:lstStyle/>
          <a:p>
            <a:pPr algn="just">
              <a:lnSpc>
                <a:spcPct val="150000"/>
              </a:lnSpc>
            </a:pPr>
            <a:r>
              <a:rPr lang="en-IN" sz="2000" dirty="0" smtClean="0">
                <a:latin typeface="Times New Roman" pitchFamily="18" charset="0"/>
                <a:cs typeface="Times New Roman" pitchFamily="18" charset="0"/>
              </a:rPr>
              <a:t>Experimental </a:t>
            </a:r>
            <a:r>
              <a:rPr lang="en-IN" sz="2000" dirty="0" smtClean="0">
                <a:latin typeface="Times New Roman" pitchFamily="18" charset="0"/>
                <a:cs typeface="Times New Roman" pitchFamily="18" charset="0"/>
              </a:rPr>
              <a:t>results show that our network has satisfactory results on the segmentation of four different kinds of lesions.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These </a:t>
            </a:r>
            <a:r>
              <a:rPr lang="en-IN" sz="2000" dirty="0" smtClean="0">
                <a:latin typeface="Times New Roman" pitchFamily="18" charset="0"/>
                <a:cs typeface="Times New Roman" pitchFamily="18" charset="0"/>
              </a:rPr>
              <a:t>effective segmentation results have important clinical significance in the screening and diagnosis of DR.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With </a:t>
            </a:r>
            <a:r>
              <a:rPr lang="en-IN" sz="2000" dirty="0" smtClean="0">
                <a:latin typeface="Times New Roman" pitchFamily="18" charset="0"/>
                <a:cs typeface="Times New Roman" pitchFamily="18" charset="0"/>
              </a:rPr>
              <a:t>more accurate performance and appropriate diagnostic rules based on the lesions, the proposed method will be more suitable for the clinical application</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3349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533400"/>
            <a:ext cx="7790688" cy="6172200"/>
          </a:xfrm>
        </p:spPr>
        <p:txBody>
          <a:bodyPr>
            <a:noAutofit/>
          </a:bodyPr>
          <a:lstStyle/>
          <a:p>
            <a:pPr algn="just">
              <a:lnSpc>
                <a:spcPct val="160000"/>
              </a:lnSpc>
            </a:pPr>
            <a:r>
              <a:rPr lang="en-IN" sz="1900" dirty="0" smtClean="0">
                <a:latin typeface="Times New Roman" pitchFamily="18" charset="0"/>
                <a:cs typeface="Times New Roman" pitchFamily="18" charset="0"/>
              </a:rPr>
              <a:t>[1] P. </a:t>
            </a:r>
            <a:r>
              <a:rPr lang="en-IN" sz="1900" dirty="0" err="1" smtClean="0">
                <a:latin typeface="Times New Roman" pitchFamily="18" charset="0"/>
                <a:cs typeface="Times New Roman" pitchFamily="18" charset="0"/>
              </a:rPr>
              <a:t>Porwal</a:t>
            </a:r>
            <a:r>
              <a:rPr lang="en-IN" sz="1900" dirty="0" smtClean="0">
                <a:latin typeface="Times New Roman" pitchFamily="18" charset="0"/>
                <a:cs typeface="Times New Roman" pitchFamily="18" charset="0"/>
              </a:rPr>
              <a:t> and S. </a:t>
            </a:r>
            <a:r>
              <a:rPr lang="en-IN" sz="1900" dirty="0" err="1" smtClean="0">
                <a:latin typeface="Times New Roman" pitchFamily="18" charset="0"/>
                <a:cs typeface="Times New Roman" pitchFamily="18" charset="0"/>
              </a:rPr>
              <a:t>Pachade</a:t>
            </a:r>
            <a:r>
              <a:rPr lang="en-IN" sz="1900" dirty="0" smtClean="0">
                <a:latin typeface="Times New Roman" pitchFamily="18" charset="0"/>
                <a:cs typeface="Times New Roman" pitchFamily="18" charset="0"/>
              </a:rPr>
              <a:t>, “Indian Diabetic Retinopathy Image Dataset (</a:t>
            </a:r>
            <a:r>
              <a:rPr lang="en-IN" sz="1900" dirty="0" err="1" smtClean="0">
                <a:latin typeface="Times New Roman" pitchFamily="18" charset="0"/>
                <a:cs typeface="Times New Roman" pitchFamily="18" charset="0"/>
              </a:rPr>
              <a:t>IDRiD</a:t>
            </a:r>
            <a:r>
              <a:rPr lang="en-IN" sz="1900" dirty="0" smtClean="0">
                <a:latin typeface="Times New Roman" pitchFamily="18" charset="0"/>
                <a:cs typeface="Times New Roman" pitchFamily="18" charset="0"/>
              </a:rPr>
              <a:t>): a database for diabetic retinopathy screening research,” Data, vol. 3, no. 3, p. 25, 2018. </a:t>
            </a:r>
            <a:endParaRPr lang="en-IN" sz="1900" dirty="0" smtClean="0">
              <a:latin typeface="Times New Roman" pitchFamily="18" charset="0"/>
              <a:cs typeface="Times New Roman" pitchFamily="18" charset="0"/>
            </a:endParaRPr>
          </a:p>
          <a:p>
            <a:pPr algn="just">
              <a:lnSpc>
                <a:spcPct val="160000"/>
              </a:lnSpc>
              <a:buNone/>
            </a:pPr>
            <a:endParaRPr lang="en-IN" sz="1900" dirty="0" smtClean="0">
              <a:latin typeface="Times New Roman" pitchFamily="18" charset="0"/>
              <a:cs typeface="Times New Roman" pitchFamily="18" charset="0"/>
            </a:endParaRPr>
          </a:p>
          <a:p>
            <a:pPr algn="just">
              <a:lnSpc>
                <a:spcPct val="160000"/>
              </a:lnSpc>
            </a:pPr>
            <a:r>
              <a:rPr lang="en-IN" sz="1900" dirty="0" smtClean="0">
                <a:latin typeface="Times New Roman" pitchFamily="18" charset="0"/>
                <a:cs typeface="Times New Roman" pitchFamily="18" charset="0"/>
              </a:rPr>
              <a:t>[</a:t>
            </a:r>
            <a:r>
              <a:rPr lang="en-IN" sz="1900" dirty="0" smtClean="0">
                <a:latin typeface="Times New Roman" pitchFamily="18" charset="0"/>
                <a:cs typeface="Times New Roman" pitchFamily="18" charset="0"/>
              </a:rPr>
              <a:t>2] T. </a:t>
            </a:r>
            <a:r>
              <a:rPr lang="en-IN" sz="1900" dirty="0" err="1" smtClean="0">
                <a:latin typeface="Times New Roman" pitchFamily="18" charset="0"/>
                <a:cs typeface="Times New Roman" pitchFamily="18" charset="0"/>
              </a:rPr>
              <a:t>Kauppi</a:t>
            </a:r>
            <a:r>
              <a:rPr lang="en-IN" sz="1900" dirty="0" smtClean="0">
                <a:latin typeface="Times New Roman" pitchFamily="18" charset="0"/>
                <a:cs typeface="Times New Roman" pitchFamily="18" charset="0"/>
              </a:rPr>
              <a:t>, V. </a:t>
            </a:r>
            <a:r>
              <a:rPr lang="en-IN" sz="1900" dirty="0" err="1" smtClean="0">
                <a:latin typeface="Times New Roman" pitchFamily="18" charset="0"/>
                <a:cs typeface="Times New Roman" pitchFamily="18" charset="0"/>
              </a:rPr>
              <a:t>Kalesnykiene</a:t>
            </a:r>
            <a:r>
              <a:rPr lang="en-IN" sz="1900" dirty="0" smtClean="0">
                <a:latin typeface="Times New Roman" pitchFamily="18" charset="0"/>
                <a:cs typeface="Times New Roman" pitchFamily="18" charset="0"/>
              </a:rPr>
              <a:t>, J. </a:t>
            </a:r>
            <a:r>
              <a:rPr lang="en-IN" sz="1900" dirty="0" err="1" smtClean="0">
                <a:latin typeface="Times New Roman" pitchFamily="18" charset="0"/>
                <a:cs typeface="Times New Roman" pitchFamily="18" charset="0"/>
              </a:rPr>
              <a:t>Kamarainen</a:t>
            </a:r>
            <a:r>
              <a:rPr lang="en-IN" sz="1900" dirty="0" smtClean="0">
                <a:latin typeface="Times New Roman" pitchFamily="18" charset="0"/>
                <a:cs typeface="Times New Roman" pitchFamily="18" charset="0"/>
              </a:rPr>
              <a:t> et al., “The DIARETDB1 diabetic retinopathy database and evaluation protocol,” in Proceedings of the British Machine Vision Conference, vol. 1, pp. 1–10, Warwick, UK, 2007. </a:t>
            </a:r>
            <a:endParaRPr lang="en-IN" sz="1900" dirty="0" smtClean="0">
              <a:latin typeface="Times New Roman" pitchFamily="18" charset="0"/>
              <a:cs typeface="Times New Roman" pitchFamily="18" charset="0"/>
            </a:endParaRPr>
          </a:p>
          <a:p>
            <a:pPr algn="just">
              <a:lnSpc>
                <a:spcPct val="160000"/>
              </a:lnSpc>
              <a:buNone/>
            </a:pPr>
            <a:endParaRPr lang="en-IN" sz="1900" dirty="0" smtClean="0">
              <a:latin typeface="Times New Roman" pitchFamily="18" charset="0"/>
              <a:cs typeface="Times New Roman" pitchFamily="18" charset="0"/>
            </a:endParaRPr>
          </a:p>
          <a:p>
            <a:pPr algn="just">
              <a:lnSpc>
                <a:spcPct val="160000"/>
              </a:lnSpc>
            </a:pPr>
            <a:r>
              <a:rPr lang="en-IN" sz="1900" dirty="0" smtClean="0">
                <a:latin typeface="Times New Roman" pitchFamily="18" charset="0"/>
                <a:cs typeface="Times New Roman" pitchFamily="18" charset="0"/>
              </a:rPr>
              <a:t>[3] </a:t>
            </a:r>
            <a:r>
              <a:rPr lang="en-IN" sz="1900" dirty="0" smtClean="0">
                <a:latin typeface="Times New Roman" pitchFamily="18" charset="0"/>
                <a:cs typeface="Times New Roman" pitchFamily="18" charset="0"/>
              </a:rPr>
              <a:t>M. </a:t>
            </a:r>
            <a:r>
              <a:rPr lang="en-IN" sz="1900" dirty="0" err="1" smtClean="0">
                <a:latin typeface="Times New Roman" pitchFamily="18" charset="0"/>
                <a:cs typeface="Times New Roman" pitchFamily="18" charset="0"/>
              </a:rPr>
              <a:t>Javidi</a:t>
            </a:r>
            <a:r>
              <a:rPr lang="en-IN" sz="1900" dirty="0" smtClean="0">
                <a:latin typeface="Times New Roman" pitchFamily="18" charset="0"/>
                <a:cs typeface="Times New Roman" pitchFamily="18" charset="0"/>
              </a:rPr>
              <a:t>, A. </a:t>
            </a:r>
            <a:r>
              <a:rPr lang="en-IN" sz="1900" dirty="0" err="1" smtClean="0">
                <a:latin typeface="Times New Roman" pitchFamily="18" charset="0"/>
                <a:cs typeface="Times New Roman" pitchFamily="18" charset="0"/>
              </a:rPr>
              <a:t>Harati</a:t>
            </a:r>
            <a:r>
              <a:rPr lang="en-IN" sz="1900" dirty="0" smtClean="0">
                <a:latin typeface="Times New Roman" pitchFamily="18" charset="0"/>
                <a:cs typeface="Times New Roman" pitchFamily="18" charset="0"/>
              </a:rPr>
              <a:t>, and H. R. </a:t>
            </a:r>
            <a:r>
              <a:rPr lang="en-IN" sz="1900" dirty="0" err="1" smtClean="0">
                <a:latin typeface="Times New Roman" pitchFamily="18" charset="0"/>
                <a:cs typeface="Times New Roman" pitchFamily="18" charset="0"/>
              </a:rPr>
              <a:t>Pourreza</a:t>
            </a:r>
            <a:r>
              <a:rPr lang="en-IN" sz="1900" dirty="0" smtClean="0">
                <a:latin typeface="Times New Roman" pitchFamily="18" charset="0"/>
                <a:cs typeface="Times New Roman" pitchFamily="18" charset="0"/>
              </a:rPr>
              <a:t>, “Retinal image assessment using bi-level adaptive morphological component analysis,” Artificial Intelligence in Medicine, vol. 99, article 101702, 2019</a:t>
            </a:r>
            <a:r>
              <a:rPr lang="en-IN" sz="1900" dirty="0" smtClean="0">
                <a:latin typeface="Times New Roman" pitchFamily="18" charset="0"/>
                <a:cs typeface="Times New Roman" pitchFamily="18" charset="0"/>
              </a:rPr>
              <a:t>.</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71600" y="0"/>
            <a:ext cx="7498080" cy="6705600"/>
          </a:xfrm>
        </p:spPr>
        <p:txBody>
          <a:bodyPr>
            <a:noAutofit/>
          </a:bodyPr>
          <a:lstStyle/>
          <a:p>
            <a:pPr algn="just">
              <a:lnSpc>
                <a:spcPct val="160000"/>
              </a:lnSpc>
            </a:pPr>
            <a:r>
              <a:rPr lang="en-IN" sz="1900" dirty="0" smtClean="0">
                <a:latin typeface="Times New Roman" pitchFamily="18" charset="0"/>
                <a:cs typeface="Times New Roman" pitchFamily="18" charset="0"/>
              </a:rPr>
              <a:t>[</a:t>
            </a:r>
            <a:r>
              <a:rPr lang="en-IN" sz="1900" dirty="0" smtClean="0">
                <a:latin typeface="Times New Roman" pitchFamily="18" charset="0"/>
                <a:cs typeface="Times New Roman" pitchFamily="18" charset="0"/>
              </a:rPr>
              <a:t>4] H. </a:t>
            </a:r>
            <a:r>
              <a:rPr lang="en-IN" sz="1900" dirty="0" err="1" smtClean="0">
                <a:latin typeface="Times New Roman" pitchFamily="18" charset="0"/>
                <a:cs typeface="Times New Roman" pitchFamily="18" charset="0"/>
              </a:rPr>
              <a:t>Jelinek</a:t>
            </a:r>
            <a:r>
              <a:rPr lang="en-IN" sz="1900" dirty="0" smtClean="0">
                <a:latin typeface="Times New Roman" pitchFamily="18" charset="0"/>
                <a:cs typeface="Times New Roman" pitchFamily="18" charset="0"/>
              </a:rPr>
              <a:t>, M. J. Cree, D. R. </a:t>
            </a:r>
            <a:r>
              <a:rPr lang="en-IN" sz="1900" dirty="0" err="1" smtClean="0">
                <a:latin typeface="Times New Roman" pitchFamily="18" charset="0"/>
                <a:cs typeface="Times New Roman" pitchFamily="18" charset="0"/>
              </a:rPr>
              <a:t>Worsley</a:t>
            </a:r>
            <a:r>
              <a:rPr lang="en-IN" sz="1900" dirty="0" smtClean="0">
                <a:latin typeface="Times New Roman" pitchFamily="18" charset="0"/>
                <a:cs typeface="Times New Roman" pitchFamily="18" charset="0"/>
              </a:rPr>
              <a:t>, A. </a:t>
            </a:r>
            <a:r>
              <a:rPr lang="en-IN" sz="1900" dirty="0" err="1" smtClean="0">
                <a:latin typeface="Times New Roman" pitchFamily="18" charset="0"/>
                <a:cs typeface="Times New Roman" pitchFamily="18" charset="0"/>
              </a:rPr>
              <a:t>Luckie</a:t>
            </a:r>
            <a:r>
              <a:rPr lang="en-IN" sz="1900" dirty="0" smtClean="0">
                <a:latin typeface="Times New Roman" pitchFamily="18" charset="0"/>
                <a:cs typeface="Times New Roman" pitchFamily="18" charset="0"/>
              </a:rPr>
              <a:t>, and P. Nixon, “An automated </a:t>
            </a:r>
            <a:r>
              <a:rPr lang="en-IN" sz="1900" dirty="0" err="1" smtClean="0">
                <a:latin typeface="Times New Roman" pitchFamily="18" charset="0"/>
                <a:cs typeface="Times New Roman" pitchFamily="18" charset="0"/>
              </a:rPr>
              <a:t>microaneurysm</a:t>
            </a:r>
            <a:r>
              <a:rPr lang="en-IN" sz="1900" dirty="0" smtClean="0">
                <a:latin typeface="Times New Roman" pitchFamily="18" charset="0"/>
                <a:cs typeface="Times New Roman" pitchFamily="18" charset="0"/>
              </a:rPr>
              <a:t> detector as a tool for identification of diabetic retinopathy in rural optometric practice,” Clinical &amp; Experimental Optometry, vol. 89, no. 5, pp. 299– 305, 2006. </a:t>
            </a:r>
            <a:endParaRPr lang="en-IN" sz="1900" dirty="0" smtClean="0">
              <a:latin typeface="Times New Roman" pitchFamily="18" charset="0"/>
              <a:cs typeface="Times New Roman" pitchFamily="18" charset="0"/>
            </a:endParaRPr>
          </a:p>
          <a:p>
            <a:pPr algn="just">
              <a:lnSpc>
                <a:spcPct val="160000"/>
              </a:lnSpc>
              <a:buNone/>
            </a:pPr>
            <a:endParaRPr lang="en-IN" sz="1900" dirty="0" smtClean="0">
              <a:latin typeface="Times New Roman" pitchFamily="18" charset="0"/>
              <a:cs typeface="Times New Roman" pitchFamily="18" charset="0"/>
            </a:endParaRPr>
          </a:p>
          <a:p>
            <a:pPr algn="just">
              <a:lnSpc>
                <a:spcPct val="160000"/>
              </a:lnSpc>
            </a:pPr>
            <a:r>
              <a:rPr lang="en-IN" sz="1900" dirty="0" smtClean="0">
                <a:latin typeface="Times New Roman" pitchFamily="18" charset="0"/>
                <a:cs typeface="Times New Roman" pitchFamily="18" charset="0"/>
              </a:rPr>
              <a:t>[</a:t>
            </a:r>
            <a:r>
              <a:rPr lang="en-IN" sz="1900" dirty="0" smtClean="0">
                <a:latin typeface="Times New Roman" pitchFamily="18" charset="0"/>
                <a:cs typeface="Times New Roman" pitchFamily="18" charset="0"/>
              </a:rPr>
              <a:t>5] B. </a:t>
            </a:r>
            <a:r>
              <a:rPr lang="en-IN" sz="1900" dirty="0" err="1" smtClean="0">
                <a:latin typeface="Times New Roman" pitchFamily="18" charset="0"/>
                <a:cs typeface="Times New Roman" pitchFamily="18" charset="0"/>
              </a:rPr>
              <a:t>Antal</a:t>
            </a:r>
            <a:r>
              <a:rPr lang="en-IN" sz="1900" dirty="0" smtClean="0">
                <a:latin typeface="Times New Roman" pitchFamily="18" charset="0"/>
                <a:cs typeface="Times New Roman" pitchFamily="18" charset="0"/>
              </a:rPr>
              <a:t> and A. </a:t>
            </a:r>
            <a:r>
              <a:rPr lang="en-IN" sz="1900" dirty="0" err="1" smtClean="0">
                <a:latin typeface="Times New Roman" pitchFamily="18" charset="0"/>
                <a:cs typeface="Times New Roman" pitchFamily="18" charset="0"/>
              </a:rPr>
              <a:t>Hajdu</a:t>
            </a:r>
            <a:r>
              <a:rPr lang="en-IN" sz="1900" dirty="0" smtClean="0">
                <a:latin typeface="Times New Roman" pitchFamily="18" charset="0"/>
                <a:cs typeface="Times New Roman" pitchFamily="18" charset="0"/>
              </a:rPr>
              <a:t>, “An ensemble-based system for </a:t>
            </a:r>
            <a:r>
              <a:rPr lang="en-IN" sz="1900" dirty="0" err="1" smtClean="0">
                <a:latin typeface="Times New Roman" pitchFamily="18" charset="0"/>
                <a:cs typeface="Times New Roman" pitchFamily="18" charset="0"/>
              </a:rPr>
              <a:t>microaneurysm</a:t>
            </a:r>
            <a:r>
              <a:rPr lang="en-IN" sz="1900" dirty="0" smtClean="0">
                <a:latin typeface="Times New Roman" pitchFamily="18" charset="0"/>
                <a:cs typeface="Times New Roman" pitchFamily="18" charset="0"/>
              </a:rPr>
              <a:t> detection and diabetic retinopathy grading,” IEEE Transactions on Biomedical Engineering, vol. 59, no. 6, pp. 1720–1726, 2012</a:t>
            </a:r>
            <a:r>
              <a:rPr lang="en-IN" sz="1900" dirty="0" smtClean="0">
                <a:latin typeface="Times New Roman" pitchFamily="18" charset="0"/>
                <a:cs typeface="Times New Roman" pitchFamily="18" charset="0"/>
              </a:rPr>
              <a:t>.</a:t>
            </a:r>
          </a:p>
          <a:p>
            <a:pPr algn="just">
              <a:lnSpc>
                <a:spcPct val="160000"/>
              </a:lnSpc>
              <a:buNone/>
            </a:pPr>
            <a:endParaRPr lang="en-IN" sz="1900" dirty="0" smtClean="0">
              <a:latin typeface="Times New Roman" pitchFamily="18" charset="0"/>
              <a:cs typeface="Times New Roman" pitchFamily="18" charset="0"/>
            </a:endParaRPr>
          </a:p>
          <a:p>
            <a:pPr algn="just">
              <a:lnSpc>
                <a:spcPct val="160000"/>
              </a:lnSpc>
            </a:pPr>
            <a:r>
              <a:rPr lang="en-IN" sz="1900" dirty="0" smtClean="0">
                <a:latin typeface="Times New Roman" pitchFamily="18" charset="0"/>
                <a:cs typeface="Times New Roman" pitchFamily="18" charset="0"/>
              </a:rPr>
              <a:t>[6] </a:t>
            </a:r>
            <a:r>
              <a:rPr lang="en-IN" sz="1900" dirty="0" smtClean="0">
                <a:latin typeface="Times New Roman" pitchFamily="18" charset="0"/>
                <a:cs typeface="Times New Roman" pitchFamily="18" charset="0"/>
              </a:rPr>
              <a:t>B. Lay, C. </a:t>
            </a:r>
            <a:r>
              <a:rPr lang="en-IN" sz="1900" dirty="0" err="1" smtClean="0">
                <a:latin typeface="Times New Roman" pitchFamily="18" charset="0"/>
                <a:cs typeface="Times New Roman" pitchFamily="18" charset="0"/>
              </a:rPr>
              <a:t>Baudoin</a:t>
            </a:r>
            <a:r>
              <a:rPr lang="en-IN" sz="1900" dirty="0" smtClean="0">
                <a:latin typeface="Times New Roman" pitchFamily="18" charset="0"/>
                <a:cs typeface="Times New Roman" pitchFamily="18" charset="0"/>
              </a:rPr>
              <a:t>, and J. C. Klein, “Automatic detection of </a:t>
            </a:r>
            <a:r>
              <a:rPr lang="en-IN" sz="1900" dirty="0" err="1" smtClean="0">
                <a:latin typeface="Times New Roman" pitchFamily="18" charset="0"/>
                <a:cs typeface="Times New Roman" pitchFamily="18" charset="0"/>
              </a:rPr>
              <a:t>microaneurysms</a:t>
            </a:r>
            <a:r>
              <a:rPr lang="en-IN" sz="1900" dirty="0" smtClean="0">
                <a:latin typeface="Times New Roman" pitchFamily="18" charset="0"/>
                <a:cs typeface="Times New Roman" pitchFamily="18" charset="0"/>
              </a:rPr>
              <a:t> in retinopathy </a:t>
            </a:r>
            <a:r>
              <a:rPr lang="en-IN" sz="1900" dirty="0" err="1" smtClean="0">
                <a:latin typeface="Times New Roman" pitchFamily="18" charset="0"/>
                <a:cs typeface="Times New Roman" pitchFamily="18" charset="0"/>
              </a:rPr>
              <a:t>fluoro</a:t>
            </a:r>
            <a:r>
              <a:rPr lang="en-IN" sz="1900" dirty="0" smtClean="0">
                <a:latin typeface="Times New Roman" pitchFamily="18" charset="0"/>
                <a:cs typeface="Times New Roman" pitchFamily="18" charset="0"/>
              </a:rPr>
              <a:t>-angiogram,” in Proceedings of </a:t>
            </a:r>
            <a:r>
              <a:rPr lang="en-IN" sz="1900" dirty="0" err="1" smtClean="0">
                <a:latin typeface="Times New Roman" pitchFamily="18" charset="0"/>
                <a:cs typeface="Times New Roman" pitchFamily="18" charset="0"/>
              </a:rPr>
              <a:t>Spie</a:t>
            </a:r>
            <a:r>
              <a:rPr lang="en-IN" sz="1900" dirty="0" smtClean="0">
                <a:latin typeface="Times New Roman" pitchFamily="18" charset="0"/>
                <a:cs typeface="Times New Roman" pitchFamily="18" charset="0"/>
              </a:rPr>
              <a:t> the International Society for Optical Engineering, vol. 1, pp. 165–173, San Diego, USA, 1984</a:t>
            </a:r>
            <a:r>
              <a:rPr lang="en-IN" sz="1900" dirty="0" smtClean="0">
                <a:latin typeface="Times New Roman" pitchFamily="18" charset="0"/>
                <a:cs typeface="Times New Roman" pitchFamily="18" charset="0"/>
              </a:rPr>
              <a:t>.</a:t>
            </a:r>
            <a:endParaRPr lang="en-IN" sz="1900" dirty="0" smtClean="0">
              <a:latin typeface="Times New Roman" pitchFamily="18" charset="0"/>
              <a:cs typeface="Times New Roman" pitchFamily="18"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7</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L. </a:t>
            </a:r>
            <a:r>
              <a:rPr lang="en-IN" sz="2000" dirty="0" err="1" smtClean="0">
                <a:latin typeface="Times New Roman" pitchFamily="18" charset="0"/>
                <a:cs typeface="Times New Roman" pitchFamily="18" charset="0"/>
              </a:rPr>
              <a:t>Seoud</a:t>
            </a:r>
            <a:r>
              <a:rPr lang="en-IN" sz="2000" dirty="0" smtClean="0">
                <a:latin typeface="Times New Roman" pitchFamily="18" charset="0"/>
                <a:cs typeface="Times New Roman" pitchFamily="18" charset="0"/>
              </a:rPr>
              <a:t>, T. </a:t>
            </a:r>
            <a:r>
              <a:rPr lang="en-IN" sz="2000" dirty="0" err="1" smtClean="0">
                <a:latin typeface="Times New Roman" pitchFamily="18" charset="0"/>
                <a:cs typeface="Times New Roman" pitchFamily="18" charset="0"/>
              </a:rPr>
              <a:t>Hurtut</a:t>
            </a:r>
            <a:r>
              <a:rPr lang="en-IN" sz="2000" dirty="0" smtClean="0">
                <a:latin typeface="Times New Roman" pitchFamily="18" charset="0"/>
                <a:cs typeface="Times New Roman" pitchFamily="18" charset="0"/>
              </a:rPr>
              <a:t>, J. </a:t>
            </a:r>
            <a:r>
              <a:rPr lang="en-IN" sz="2000" dirty="0" err="1" smtClean="0">
                <a:latin typeface="Times New Roman" pitchFamily="18" charset="0"/>
                <a:cs typeface="Times New Roman" pitchFamily="18" charset="0"/>
              </a:rPr>
              <a:t>Chelbi</a:t>
            </a:r>
            <a:r>
              <a:rPr lang="en-IN" sz="2000" dirty="0" smtClean="0">
                <a:latin typeface="Times New Roman" pitchFamily="18" charset="0"/>
                <a:cs typeface="Times New Roman" pitchFamily="18" charset="0"/>
              </a:rPr>
              <a:t>, F. </a:t>
            </a:r>
            <a:r>
              <a:rPr lang="en-IN" sz="2000" dirty="0" err="1" smtClean="0">
                <a:latin typeface="Times New Roman" pitchFamily="18" charset="0"/>
                <a:cs typeface="Times New Roman" pitchFamily="18" charset="0"/>
              </a:rPr>
              <a:t>Cheriet</a:t>
            </a:r>
            <a:r>
              <a:rPr lang="en-IN" sz="2000" dirty="0" smtClean="0">
                <a:latin typeface="Times New Roman" pitchFamily="18" charset="0"/>
                <a:cs typeface="Times New Roman" pitchFamily="18" charset="0"/>
              </a:rPr>
              <a:t>, and J. P. </a:t>
            </a:r>
            <a:r>
              <a:rPr lang="en-IN" sz="2000" dirty="0" err="1" smtClean="0">
                <a:latin typeface="Times New Roman" pitchFamily="18" charset="0"/>
                <a:cs typeface="Times New Roman" pitchFamily="18" charset="0"/>
              </a:rPr>
              <a:t>Langlois</a:t>
            </a:r>
            <a:r>
              <a:rPr lang="en-IN" sz="2000" dirty="0" smtClean="0">
                <a:latin typeface="Times New Roman" pitchFamily="18" charset="0"/>
                <a:cs typeface="Times New Roman" pitchFamily="18" charset="0"/>
              </a:rPr>
              <a:t>, “Red lesion detection using dynamic shape features for diabetic retinopathy screening,” IEEE Transactions on Medical Imaging, vol. 35, no. 4, pp. 1116–1126, 2016. </a:t>
            </a:r>
            <a:endParaRPr lang="en-IN" sz="2000" dirty="0" smtClean="0">
              <a:latin typeface="Times New Roman" pitchFamily="18" charset="0"/>
              <a:cs typeface="Times New Roman" pitchFamily="18" charset="0"/>
            </a:endParaRPr>
          </a:p>
          <a:p>
            <a:pPr algn="just">
              <a:lnSpc>
                <a:spcPct val="170000"/>
              </a:lnSpc>
              <a:buNone/>
            </a:pP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[8] </a:t>
            </a:r>
            <a:r>
              <a:rPr lang="en-IN" sz="2000" dirty="0" smtClean="0">
                <a:latin typeface="Times New Roman" pitchFamily="18" charset="0"/>
                <a:cs typeface="Times New Roman" pitchFamily="18" charset="0"/>
              </a:rPr>
              <a:t>B. </a:t>
            </a:r>
            <a:r>
              <a:rPr lang="en-IN" sz="2000" dirty="0" err="1" smtClean="0">
                <a:latin typeface="Times New Roman" pitchFamily="18" charset="0"/>
                <a:cs typeface="Times New Roman" pitchFamily="18" charset="0"/>
              </a:rPr>
              <a:t>Harangi</a:t>
            </a:r>
            <a:r>
              <a:rPr lang="en-IN" sz="2000" dirty="0" smtClean="0">
                <a:latin typeface="Times New Roman" pitchFamily="18" charset="0"/>
                <a:cs typeface="Times New Roman" pitchFamily="18" charset="0"/>
              </a:rPr>
              <a:t> and A. </a:t>
            </a:r>
            <a:r>
              <a:rPr lang="en-IN" sz="2000" dirty="0" err="1" smtClean="0">
                <a:latin typeface="Times New Roman" pitchFamily="18" charset="0"/>
                <a:cs typeface="Times New Roman" pitchFamily="18" charset="0"/>
              </a:rPr>
              <a:t>Hajdu</a:t>
            </a:r>
            <a:r>
              <a:rPr lang="en-IN" sz="2000" dirty="0" smtClean="0">
                <a:latin typeface="Times New Roman" pitchFamily="18" charset="0"/>
                <a:cs typeface="Times New Roman" pitchFamily="18" charset="0"/>
              </a:rPr>
              <a:t>, “Automatic </a:t>
            </a:r>
            <a:r>
              <a:rPr lang="en-IN" sz="2000" dirty="0" err="1" smtClean="0">
                <a:latin typeface="Times New Roman" pitchFamily="18" charset="0"/>
                <a:cs typeface="Times New Roman" pitchFamily="18" charset="0"/>
              </a:rPr>
              <a:t>exudate</a:t>
            </a:r>
            <a:r>
              <a:rPr lang="en-IN" sz="2000" dirty="0" smtClean="0">
                <a:latin typeface="Times New Roman" pitchFamily="18" charset="0"/>
                <a:cs typeface="Times New Roman" pitchFamily="18" charset="0"/>
              </a:rPr>
              <a:t> detection by fusing multiple active contours and </a:t>
            </a:r>
            <a:r>
              <a:rPr lang="en-IN" sz="2000" dirty="0" err="1" smtClean="0">
                <a:latin typeface="Times New Roman" pitchFamily="18" charset="0"/>
                <a:cs typeface="Times New Roman" pitchFamily="18" charset="0"/>
              </a:rPr>
              <a:t>regionwise</a:t>
            </a:r>
            <a:r>
              <a:rPr lang="en-IN" sz="2000" dirty="0" smtClean="0">
                <a:latin typeface="Times New Roman" pitchFamily="18" charset="0"/>
                <a:cs typeface="Times New Roman" pitchFamily="18" charset="0"/>
              </a:rPr>
              <a:t> classification,” Computers in Biology and Medicine, vol. 54, no. 1, pp. 156– 171, 2014. </a:t>
            </a:r>
            <a:endParaRPr lang="en-IN" sz="2000" dirty="0" smtClean="0">
              <a:latin typeface="Times New Roman" pitchFamily="18" charset="0"/>
              <a:cs typeface="Times New Roman" pitchFamily="18" charset="0"/>
            </a:endParaRPr>
          </a:p>
          <a:p>
            <a:pPr algn="just">
              <a:lnSpc>
                <a:spcPct val="170000"/>
              </a:lnSpc>
              <a:buNone/>
            </a:pP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[9] </a:t>
            </a:r>
            <a:r>
              <a:rPr lang="en-IN" sz="2000" dirty="0" smtClean="0">
                <a:latin typeface="Times New Roman" pitchFamily="18" charset="0"/>
                <a:cs typeface="Times New Roman" pitchFamily="18" charset="0"/>
              </a:rPr>
              <a:t>C. Pereira, L. </a:t>
            </a:r>
            <a:r>
              <a:rPr lang="en-IN" sz="2000" dirty="0" err="1" smtClean="0">
                <a:latin typeface="Times New Roman" pitchFamily="18" charset="0"/>
                <a:cs typeface="Times New Roman" pitchFamily="18" charset="0"/>
              </a:rPr>
              <a:t>Goncalves</a:t>
            </a:r>
            <a:r>
              <a:rPr lang="en-IN" sz="2000" dirty="0" smtClean="0">
                <a:latin typeface="Times New Roman" pitchFamily="18" charset="0"/>
                <a:cs typeface="Times New Roman" pitchFamily="18" charset="0"/>
              </a:rPr>
              <a:t>, and M. Ferreira, “</a:t>
            </a:r>
            <a:r>
              <a:rPr lang="en-IN" sz="2000" dirty="0" err="1" smtClean="0">
                <a:latin typeface="Times New Roman" pitchFamily="18" charset="0"/>
                <a:cs typeface="Times New Roman" pitchFamily="18" charset="0"/>
              </a:rPr>
              <a:t>Exudate</a:t>
            </a:r>
            <a:r>
              <a:rPr lang="en-IN" sz="2000" dirty="0" smtClean="0">
                <a:latin typeface="Times New Roman" pitchFamily="18" charset="0"/>
                <a:cs typeface="Times New Roman" pitchFamily="18" charset="0"/>
              </a:rPr>
              <a:t> segmentation in </a:t>
            </a:r>
            <a:r>
              <a:rPr lang="en-IN" sz="2000" dirty="0" err="1" smtClean="0">
                <a:latin typeface="Times New Roman" pitchFamily="18" charset="0"/>
                <a:cs typeface="Times New Roman" pitchFamily="18" charset="0"/>
              </a:rPr>
              <a:t>fundus</a:t>
            </a:r>
            <a:r>
              <a:rPr lang="en-IN" sz="2000" dirty="0" smtClean="0">
                <a:latin typeface="Times New Roman" pitchFamily="18" charset="0"/>
                <a:cs typeface="Times New Roman" pitchFamily="18" charset="0"/>
              </a:rPr>
              <a:t> images using an ant colony optimization approach,” Information Sciences, vol. 296, no. 1, pp. 14–24, 2015</a:t>
            </a:r>
            <a:endParaRPr lang="en-IN" sz="2000" dirty="0">
              <a:latin typeface="Times New Roman" pitchFamily="18" charset="0"/>
              <a:cs typeface="Times New Roman" pitchFamily="18"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1447800"/>
            <a:ext cx="7498080" cy="3962400"/>
          </a:xfrm>
        </p:spPr>
        <p:txBody>
          <a:bodyPr>
            <a:normAutofit/>
          </a:bodyPr>
          <a:lstStyle/>
          <a:p>
            <a:pPr algn="just">
              <a:lnSpc>
                <a:spcPct val="150000"/>
              </a:lnSpc>
            </a:pPr>
            <a:r>
              <a:rPr lang="en-IN" sz="2000" dirty="0" smtClean="0">
                <a:latin typeface="Times New Roman" pitchFamily="18" charset="0"/>
                <a:cs typeface="Times New Roman" pitchFamily="18" charset="0"/>
              </a:rPr>
              <a:t>[10] L. </a:t>
            </a:r>
            <a:r>
              <a:rPr lang="en-IN" sz="2000" dirty="0" err="1" smtClean="0">
                <a:latin typeface="Times New Roman" pitchFamily="18" charset="0"/>
                <a:cs typeface="Times New Roman" pitchFamily="18" charset="0"/>
              </a:rPr>
              <a:t>Seoud</a:t>
            </a:r>
            <a:r>
              <a:rPr lang="en-IN" sz="2000" dirty="0" smtClean="0">
                <a:latin typeface="Times New Roman" pitchFamily="18" charset="0"/>
                <a:cs typeface="Times New Roman" pitchFamily="18" charset="0"/>
              </a:rPr>
              <a:t>, T. </a:t>
            </a:r>
            <a:r>
              <a:rPr lang="en-IN" sz="2000" dirty="0" err="1" smtClean="0">
                <a:latin typeface="Times New Roman" pitchFamily="18" charset="0"/>
                <a:cs typeface="Times New Roman" pitchFamily="18" charset="0"/>
              </a:rPr>
              <a:t>Faucon</a:t>
            </a:r>
            <a:r>
              <a:rPr lang="en-IN" sz="2000" dirty="0" smtClean="0">
                <a:latin typeface="Times New Roman" pitchFamily="18" charset="0"/>
                <a:cs typeface="Times New Roman" pitchFamily="18" charset="0"/>
              </a:rPr>
              <a:t>, T. </a:t>
            </a:r>
            <a:r>
              <a:rPr lang="en-IN" sz="2000" dirty="0" err="1" smtClean="0">
                <a:latin typeface="Times New Roman" pitchFamily="18" charset="0"/>
                <a:cs typeface="Times New Roman" pitchFamily="18" charset="0"/>
              </a:rPr>
              <a:t>Hurtut</a:t>
            </a:r>
            <a:r>
              <a:rPr lang="en-IN" sz="2000" dirty="0" smtClean="0">
                <a:latin typeface="Times New Roman" pitchFamily="18" charset="0"/>
                <a:cs typeface="Times New Roman" pitchFamily="18" charset="0"/>
              </a:rPr>
              <a:t>, J. </a:t>
            </a:r>
            <a:r>
              <a:rPr lang="en-IN" sz="2000" dirty="0" err="1" smtClean="0">
                <a:latin typeface="Times New Roman" pitchFamily="18" charset="0"/>
                <a:cs typeface="Times New Roman" pitchFamily="18" charset="0"/>
              </a:rPr>
              <a:t>Chelbi</a:t>
            </a:r>
            <a:r>
              <a:rPr lang="en-IN" sz="2000" dirty="0" smtClean="0">
                <a:latin typeface="Times New Roman" pitchFamily="18" charset="0"/>
                <a:cs typeface="Times New Roman" pitchFamily="18" charset="0"/>
              </a:rPr>
              <a:t>, and J. P. </a:t>
            </a:r>
            <a:r>
              <a:rPr lang="en-IN" sz="2000" dirty="0" err="1" smtClean="0">
                <a:latin typeface="Times New Roman" pitchFamily="18" charset="0"/>
                <a:cs typeface="Times New Roman" pitchFamily="18" charset="0"/>
              </a:rPr>
              <a:t>Langlois</a:t>
            </a:r>
            <a:r>
              <a:rPr lang="en-IN" sz="2000" dirty="0" smtClean="0">
                <a:latin typeface="Times New Roman" pitchFamily="18" charset="0"/>
                <a:cs typeface="Times New Roman" pitchFamily="18" charset="0"/>
              </a:rPr>
              <a:t>, “Automatic detection of </a:t>
            </a:r>
            <a:r>
              <a:rPr lang="en-IN" sz="2000" dirty="0" err="1" smtClean="0">
                <a:latin typeface="Times New Roman" pitchFamily="18" charset="0"/>
                <a:cs typeface="Times New Roman" pitchFamily="18" charset="0"/>
              </a:rPr>
              <a:t>microaneurysms</a:t>
            </a:r>
            <a:r>
              <a:rPr lang="en-IN" sz="2000" dirty="0" smtClean="0">
                <a:latin typeface="Times New Roman" pitchFamily="18" charset="0"/>
                <a:cs typeface="Times New Roman" pitchFamily="18" charset="0"/>
              </a:rPr>
              <a:t> and haemorrhages in </a:t>
            </a:r>
            <a:r>
              <a:rPr lang="en-IN" sz="2000" dirty="0" err="1" smtClean="0">
                <a:latin typeface="Times New Roman" pitchFamily="18" charset="0"/>
                <a:cs typeface="Times New Roman" pitchFamily="18" charset="0"/>
              </a:rPr>
              <a:t>fundus</a:t>
            </a:r>
            <a:r>
              <a:rPr lang="en-IN" sz="2000" dirty="0" smtClean="0">
                <a:latin typeface="Times New Roman" pitchFamily="18" charset="0"/>
                <a:cs typeface="Times New Roman" pitchFamily="18" charset="0"/>
              </a:rPr>
              <a:t> images using dynamic shape features,” in 2014 IEEE 11th International Symposium on Biomedical Imaging (ISBI), vol. 1, pp. 101–104, Beijing, China, 2014.</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1290</TotalTime>
  <Words>1564</Words>
  <Application>Microsoft Office PowerPoint</Application>
  <PresentationFormat>On-screen Show (4:3)</PresentationFormat>
  <Paragraphs>114</Paragraphs>
  <Slides>20</Slides>
  <Notes>2</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Solstice</vt:lpstr>
      <vt:lpstr>EAD-NET:A NOVEL LESION SEGMENTATION METHOD IN DIABETIC RETINOPATHY USING NEURAL NETWORKS </vt:lpstr>
      <vt:lpstr>Synopsis</vt:lpstr>
      <vt:lpstr>Abstract</vt:lpstr>
      <vt:lpstr>Slide 4</vt:lpstr>
      <vt:lpstr>Slide 5</vt:lpstr>
      <vt:lpstr>Existing System</vt:lpstr>
      <vt:lpstr>Disadvantage of Existing System</vt:lpstr>
      <vt:lpstr>PROPOSED SYSTEM :</vt:lpstr>
      <vt:lpstr>ADVANTAGE</vt:lpstr>
      <vt:lpstr>Literature review</vt:lpstr>
      <vt:lpstr>Slide 11</vt:lpstr>
      <vt:lpstr>Block Diagram</vt:lpstr>
      <vt:lpstr>SOFTWARE REQUIREMENTS:</vt:lpstr>
      <vt:lpstr>HARDWARE REQUIREMENTS:</vt:lpstr>
      <vt:lpstr>CONCLUSION</vt:lpstr>
      <vt:lpstr>Slide 16</vt:lpstr>
      <vt:lpstr>REFERENCE</vt:lpstr>
      <vt:lpstr>Slide 18</vt:lpstr>
      <vt:lpstr>Slide 19</vt:lpstr>
      <vt:lpstr>Slide 20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581</cp:revision>
  <dcterms:created xsi:type="dcterms:W3CDTF">2006-08-16T00:00:00Z</dcterms:created>
  <dcterms:modified xsi:type="dcterms:W3CDTF">2022-03-16T15:30:55Z</dcterms:modified>
</cp:coreProperties>
</file>