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32" r:id="rId15"/>
    <p:sldId id="323" r:id="rId16"/>
    <p:sldId id="333" r:id="rId17"/>
    <p:sldId id="329"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56" d="100"/>
          <a:sy n="56" d="100"/>
        </p:scale>
        <p:origin x="-102" y="-36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876800"/>
          </a:xfrm>
        </p:spPr>
        <p:txBody>
          <a:bodyPr>
            <a:normAutofit/>
          </a:bodyPr>
          <a:lstStyle/>
          <a:p>
            <a:pPr algn="ctr"/>
            <a:r>
              <a:rPr lang="en-IN" b="1" dirty="0" smtClean="0">
                <a:latin typeface="Times New Roman" pitchFamily="18" charset="0"/>
                <a:cs typeface="Times New Roman" pitchFamily="18" charset="0"/>
              </a:rPr>
              <a:t>DATA ANALYSIS OF CONSUMER COMPLAINTS IN BANKING INDUSTRY USING K-MEANS CLUSTERING AND SENTIMENTAL ANALYSIS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1219200"/>
            <a:ext cx="7498080" cy="5257800"/>
          </a:xfrm>
        </p:spPr>
        <p:txBody>
          <a:bodyPr>
            <a:noAutofit/>
          </a:bodyPr>
          <a:lstStyle/>
          <a:p>
            <a:pPr algn="just">
              <a:lnSpc>
                <a:spcPct val="150000"/>
              </a:lnSpc>
            </a:pPr>
            <a:r>
              <a:rPr lang="en-IN" sz="2000" dirty="0" smtClean="0">
                <a:latin typeface="Times New Roman" pitchFamily="18" charset="0"/>
                <a:cs typeface="Times New Roman" pitchFamily="18" charset="0"/>
              </a:rPr>
              <a:t>This paper specialise in exploring and analyzing Consumer Finance Complaints data, to seek out what percentage similar complaints are there in reference to an equivalent bank or service or product.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datasets fall into the complaints of Credit reporting, Mortgage, Debt Collection, personal loan and Banking Accounting.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By using data processing techniques, cluster analysis also as predictive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is applied to get valuable information about complaints in certain regions of the Country.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IN" sz="2000" dirty="0" smtClean="0">
                <a:latin typeface="Times New Roman" pitchFamily="18" charset="0"/>
                <a:cs typeface="Times New Roman" pitchFamily="18" charset="0"/>
              </a:rPr>
              <a:t>The banks that are receiving customer complaints filed against them will analyse the complaint data to supply results on where the foremost complaints are being filed, what products/ services are producing the foremost complaints and other useful data.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model will assist banks in identifying the situation and kinds of errors for resolution, resulting in increased customer satisfaction to drive revenue and profitability.</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majority of existing SA models analyze textual data gathered from social media while ignoring direct client/company interactions.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Such transformations are not only helping the service providers but also increasing the risk of maintaining the existing customers from the attractive offers given by the competitors.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model takes much less computation time for performing the prediction operation on the customer churn as compared to the existing models.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consumer’s complaints present bank or reporting agency with an opportunity to identify and rectify specific problems with their current product or service.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Clustering is regarded as a crucial unsupervised learning problem, that tries to search for similar structures among an unlabeled data set.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is an interesting problem as well as the evaluation of incremental learning algorithms themselves for which, as underlined in, there are still no shared solutions, especially for non-stationary data.</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954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present a contextual investigation of stand-type forced air systems to outline how the proposed strategy will characterize client necessities.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 framework for email sentiment analysis is proposed, based on a hybrid scheme combining k-means clustering and an SVM classifier.</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solution is particularly useful for gradually improving the initial model while avoiding the costs of training a new model from scratch, without deteriorating the prediction accuracy over time.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Reflecting on our cluster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results, we evaluated the performance of our model.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Through the proposed approach, in fact, it is possible to start using the pre-trained system to operate immediately (without initial training) and, therefore, to perform a gradual improvement by exploiting the operator’s feedback until optimal performance is achieved.</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Indeed, cross-validation gives the model the opportunity to train on multiple training-test splits providing a better indication of the model’s performance on unseen data.</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142999" y="152401"/>
          <a:ext cx="7791451" cy="6398997"/>
        </p:xfrm>
        <a:graphic>
          <a:graphicData uri="http://schemas.openxmlformats.org/drawingml/2006/table">
            <a:tbl>
              <a:tblPr firstRow="1" bandRow="1">
                <a:tableStyleId>{5C22544A-7EE6-4342-B048-85BDC9FD1C3A}</a:tableStyleId>
              </a:tblPr>
              <a:tblGrid>
                <a:gridCol w="2414784"/>
                <a:gridCol w="1886550"/>
                <a:gridCol w="3490117"/>
              </a:tblGrid>
              <a:tr h="596306">
                <a:tc>
                  <a:txBody>
                    <a:bodyPr/>
                    <a:lstStyle/>
                    <a:p>
                      <a:pPr algn="ctr">
                        <a:lnSpc>
                          <a:spcPct val="150000"/>
                        </a:lnSpc>
                      </a:pPr>
                      <a:r>
                        <a:rPr lang="en-US" sz="2000" dirty="0" smtClean="0">
                          <a:latin typeface="Times New Roman" pitchFamily="18" charset="0"/>
                          <a:cs typeface="Times New Roman" pitchFamily="18" charset="0"/>
                        </a:rPr>
                        <a:t>TITLE</a:t>
                      </a:r>
                      <a:endParaRPr lang="en-IN" sz="2000" dirty="0">
                        <a:latin typeface="Times New Roman" pitchFamily="18" charset="0"/>
                        <a:cs typeface="Times New Roman" pitchFamily="18" charset="0"/>
                      </a:endParaRPr>
                    </a:p>
                  </a:txBody>
                  <a:tcPr/>
                </a:tc>
                <a:tc>
                  <a:txBody>
                    <a:bodyPr/>
                    <a:lstStyle/>
                    <a:p>
                      <a:pPr algn="ctr">
                        <a:lnSpc>
                          <a:spcPct val="150000"/>
                        </a:lnSpc>
                      </a:pPr>
                      <a:r>
                        <a:rPr lang="en-US" sz="2000" dirty="0" smtClean="0">
                          <a:latin typeface="Times New Roman" pitchFamily="18" charset="0"/>
                          <a:cs typeface="Times New Roman" pitchFamily="18" charset="0"/>
                        </a:rPr>
                        <a:t>AUTHOR</a:t>
                      </a:r>
                      <a:endParaRPr lang="en-IN" sz="2000" dirty="0">
                        <a:latin typeface="Times New Roman" pitchFamily="18" charset="0"/>
                        <a:cs typeface="Times New Roman" pitchFamily="18" charset="0"/>
                      </a:endParaRPr>
                    </a:p>
                  </a:txBody>
                  <a:tcPr/>
                </a:tc>
                <a:tc>
                  <a:txBody>
                    <a:bodyPr/>
                    <a:lstStyle/>
                    <a:p>
                      <a:pPr algn="ctr">
                        <a:lnSpc>
                          <a:spcPct val="150000"/>
                        </a:lnSpc>
                      </a:pPr>
                      <a:r>
                        <a:rPr lang="en-US" sz="2000" dirty="0" smtClean="0">
                          <a:latin typeface="Times New Roman" pitchFamily="18" charset="0"/>
                          <a:cs typeface="Times New Roman" pitchFamily="18" charset="0"/>
                        </a:rPr>
                        <a:t>DESCRIPTION</a:t>
                      </a:r>
                      <a:endParaRPr lang="en-IN" sz="2000" dirty="0">
                        <a:latin typeface="Times New Roman" pitchFamily="18" charset="0"/>
                        <a:cs typeface="Times New Roman" pitchFamily="18" charset="0"/>
                      </a:endParaRPr>
                    </a:p>
                  </a:txBody>
                  <a:tcPr/>
                </a:tc>
              </a:tr>
              <a:tr h="3162642">
                <a:tc>
                  <a:txBody>
                    <a:bodyPr/>
                    <a:lstStyle/>
                    <a:p>
                      <a:pPr algn="just">
                        <a:lnSpc>
                          <a:spcPct val="150000"/>
                        </a:lnSpc>
                      </a:pPr>
                      <a:r>
                        <a:rPr lang="en-IN" sz="2000" dirty="0" smtClean="0">
                          <a:latin typeface="Times New Roman" pitchFamily="18" charset="0"/>
                          <a:cs typeface="Times New Roman" pitchFamily="18" charset="0"/>
                        </a:rPr>
                        <a:t>A Study of Customer Satisfaction Public and Private Sector Banks of India Punjab</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err="1" smtClean="0">
                          <a:latin typeface="Times New Roman" pitchFamily="18" charset="0"/>
                          <a:cs typeface="Times New Roman" pitchFamily="18" charset="0"/>
                        </a:rPr>
                        <a:t>Goyal</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Thakur</a:t>
                      </a:r>
                      <a:r>
                        <a:rPr lang="en-IN" sz="2000" dirty="0" smtClean="0">
                          <a:latin typeface="Times New Roman" pitchFamily="18" charset="0"/>
                          <a:cs typeface="Times New Roman" pitchFamily="18" charset="0"/>
                        </a:rPr>
                        <a:t> KS (2008).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The objective of the research is to get the satisfaction level, variations in satisfaction level and reasons responsible for variations in satisfaction level or dissatisfaction in public and private banks.</a:t>
                      </a:r>
                      <a:endParaRPr lang="en-IN" sz="2000" dirty="0">
                        <a:latin typeface="Times New Roman" pitchFamily="18" charset="0"/>
                        <a:cs typeface="Times New Roman" pitchFamily="18" charset="0"/>
                      </a:endParaRPr>
                    </a:p>
                  </a:txBody>
                  <a:tcPr/>
                </a:tc>
              </a:tr>
              <a:tr h="2565651">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dirty="0" smtClean="0">
                          <a:latin typeface="Times New Roman" pitchFamily="18" charset="0"/>
                          <a:cs typeface="Times New Roman" pitchFamily="18" charset="0"/>
                        </a:rPr>
                        <a:t>Customer Service in Banks IBA Bulletin</a:t>
                      </a:r>
                    </a:p>
                    <a:p>
                      <a:pPr algn="just">
                        <a:lnSpc>
                          <a:spcPct val="150000"/>
                        </a:lnSpc>
                      </a:pPr>
                      <a:endParaRPr lang="en-IN" sz="200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dirty="0" smtClean="0">
                          <a:latin typeface="Times New Roman" pitchFamily="18" charset="0"/>
                          <a:cs typeface="Times New Roman" pitchFamily="18" charset="0"/>
                        </a:rPr>
                        <a:t>Shankar AG (2004). </a:t>
                      </a:r>
                    </a:p>
                    <a:p>
                      <a:pPr algn="just">
                        <a:lnSpc>
                          <a:spcPct val="150000"/>
                        </a:lnSpc>
                      </a:pPr>
                      <a:endParaRPr lang="en-IN" sz="200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dirty="0" smtClean="0">
                          <a:latin typeface="Times New Roman" pitchFamily="18" charset="0"/>
                          <a:cs typeface="Times New Roman" pitchFamily="18" charset="0"/>
                        </a:rPr>
                        <a:t>They have set up various high level Working Groups and Committees which led to considerable improvement in customer service in banks.</a:t>
                      </a: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5352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lnSpc>
                          <a:spcPct val="150000"/>
                        </a:lnSpc>
                      </a:pPr>
                      <a:r>
                        <a:rPr lang="en-US" sz="2000" dirty="0" smtClean="0">
                          <a:latin typeface="Times New Roman" pitchFamily="18" charset="0"/>
                          <a:cs typeface="Times New Roman" pitchFamily="18" charset="0"/>
                        </a:rPr>
                        <a:t>TITLE</a:t>
                      </a:r>
                      <a:endParaRPr lang="en-IN" sz="2000" dirty="0">
                        <a:latin typeface="Times New Roman" pitchFamily="18" charset="0"/>
                        <a:cs typeface="Times New Roman" pitchFamily="18" charset="0"/>
                      </a:endParaRPr>
                    </a:p>
                  </a:txBody>
                  <a:tcPr/>
                </a:tc>
                <a:tc>
                  <a:txBody>
                    <a:bodyPr/>
                    <a:lstStyle/>
                    <a:p>
                      <a:pPr algn="ctr">
                        <a:lnSpc>
                          <a:spcPct val="150000"/>
                        </a:lnSpc>
                      </a:pPr>
                      <a:r>
                        <a:rPr lang="en-US" sz="2000" dirty="0" smtClean="0">
                          <a:latin typeface="Times New Roman" pitchFamily="18" charset="0"/>
                          <a:cs typeface="Times New Roman" pitchFamily="18" charset="0"/>
                        </a:rPr>
                        <a:t>AUTHOR</a:t>
                      </a:r>
                      <a:endParaRPr lang="en-IN" sz="2000" dirty="0">
                        <a:latin typeface="Times New Roman" pitchFamily="18" charset="0"/>
                        <a:cs typeface="Times New Roman" pitchFamily="18" charset="0"/>
                      </a:endParaRPr>
                    </a:p>
                  </a:txBody>
                  <a:tcPr/>
                </a:tc>
                <a:tc>
                  <a:txBody>
                    <a:bodyPr/>
                    <a:lstStyle/>
                    <a:p>
                      <a:pPr algn="ctr">
                        <a:lnSpc>
                          <a:spcPct val="150000"/>
                        </a:lnSpc>
                      </a:pPr>
                      <a:r>
                        <a:rPr lang="en-US" sz="2000" dirty="0" smtClean="0">
                          <a:latin typeface="Times New Roman" pitchFamily="18" charset="0"/>
                          <a:cs typeface="Times New Roman" pitchFamily="18" charset="0"/>
                        </a:rPr>
                        <a:t>DESCRIPTION</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An Appraisal of Customer Service of Public Sector Banks IBA Bulletin</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Singh S (2004).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A bank is the connection between customers that have capital deficits and customers with capital surpluses.</a:t>
                      </a:r>
                      <a:endParaRPr lang="en-IN" sz="2000" dirty="0">
                        <a:latin typeface="Times New Roman" pitchFamily="18" charset="0"/>
                        <a:cs typeface="Times New Roman" pitchFamily="18" charset="0"/>
                      </a:endParaRPr>
                    </a:p>
                  </a:txBody>
                  <a:tcPr/>
                </a:tc>
              </a:tr>
              <a:tr h="37084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dirty="0" smtClean="0">
                          <a:latin typeface="Times New Roman" pitchFamily="18" charset="0"/>
                          <a:cs typeface="Times New Roman" pitchFamily="18" charset="0"/>
                        </a:rPr>
                        <a:t>Customer Management in Banks </a:t>
                      </a:r>
                      <a:r>
                        <a:rPr lang="en-IN" sz="2000" dirty="0" err="1" smtClean="0">
                          <a:latin typeface="Times New Roman" pitchFamily="18" charset="0"/>
                          <a:cs typeface="Times New Roman" pitchFamily="18" charset="0"/>
                        </a:rPr>
                        <a:t>Vinimaya</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dirty="0" smtClean="0">
                          <a:latin typeface="Times New Roman" pitchFamily="18" charset="0"/>
                          <a:cs typeface="Times New Roman" pitchFamily="18" charset="0"/>
                        </a:rPr>
                        <a:t>Singh SB (2006). </a:t>
                      </a:r>
                    </a:p>
                    <a:p>
                      <a:pPr algn="just">
                        <a:lnSpc>
                          <a:spcPct val="150000"/>
                        </a:lnSpc>
                      </a:pPr>
                      <a:endParaRPr lang="en-IN" sz="2000" dirty="0" smtClean="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IN" sz="2000" b="0" i="0" kern="1200" dirty="0" smtClean="0">
                          <a:solidFill>
                            <a:schemeClr val="dk1"/>
                          </a:solidFill>
                          <a:latin typeface="Times New Roman" pitchFamily="18" charset="0"/>
                          <a:ea typeface="+mn-ea"/>
                          <a:cs typeface="Times New Roman" pitchFamily="18" charset="0"/>
                        </a:rPr>
                        <a:t>It is suggested that the successful implementation of CRM package can be achieved only if the bank can create the right environment, culture and attitude of the employee aiming to serve the customers in the best possible manner.</a:t>
                      </a: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24000" y="1447800"/>
            <a:ext cx="6858000" cy="45720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838200"/>
            <a:ext cx="7498080" cy="5486400"/>
          </a:xfrm>
        </p:spPr>
        <p:txBody>
          <a:bodyPr>
            <a:noAutofit/>
          </a:bodyPr>
          <a:lstStyle/>
          <a:p>
            <a:pPr algn="just">
              <a:lnSpc>
                <a:spcPct val="170000"/>
              </a:lnSpc>
            </a:pPr>
            <a:r>
              <a:rPr lang="en-IN" sz="2000" dirty="0" smtClean="0">
                <a:latin typeface="Times New Roman" pitchFamily="18" charset="0"/>
                <a:cs typeface="Times New Roman" pitchFamily="18" charset="0"/>
              </a:rPr>
              <a:t>The results show what problems customers are having with specific problems in particular regions of the country.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This valuable information will show where companies will need to invest in to </a:t>
            </a:r>
            <a:r>
              <a:rPr lang="en-IN" sz="2000" dirty="0" err="1" smtClean="0">
                <a:latin typeface="Times New Roman" pitchFamily="18" charset="0"/>
                <a:cs typeface="Times New Roman" pitchFamily="18" charset="0"/>
              </a:rPr>
              <a:t>iamprove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their overall performance in the view of their customer.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This will lead to improved customer satisfaction. By maximizing customer satisfaction, you can increase the opportunity for repeat sales to customers.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85800"/>
            <a:ext cx="7498080" cy="5562600"/>
          </a:xfrm>
        </p:spPr>
        <p:txBody>
          <a:bodyPr>
            <a:normAutofit/>
          </a:bodyPr>
          <a:lstStyle/>
          <a:p>
            <a:pPr algn="just">
              <a:lnSpc>
                <a:spcPct val="150000"/>
              </a:lnSpc>
            </a:pPr>
            <a:r>
              <a:rPr lang="en-IN" sz="2000" dirty="0" smtClean="0">
                <a:latin typeface="Times New Roman" pitchFamily="18" charset="0"/>
                <a:cs typeface="Times New Roman" pitchFamily="18" charset="0"/>
              </a:rPr>
              <a:t>Customer satisfaction also helps to increase customer loyalty, reducing the need to allocate marketing budget to acquire new customers. </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Satisfied customers can also recommend your products or services to other potential customers, increasing the potential for extra revenue and profit. </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Future research can be done to collect more complaint data so that we can perform analysis for other products, services and companies.</a:t>
            </a:r>
            <a:endParaRPr lang="en-US" sz="2000" dirty="0" smtClean="0">
              <a:latin typeface="Times New Roman" pitchFamily="18" charset="0"/>
              <a:cs typeface="Times New Roman" pitchFamily="18" charset="0"/>
            </a:endParaRPr>
          </a:p>
          <a:p>
            <a:pPr algn="just">
              <a:lnSpc>
                <a:spcPct val="150000"/>
              </a:lnSpc>
            </a:pPr>
            <a:endParaRPr lang="en-IN" sz="2000"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a:t>
            </a:r>
            <a:r>
              <a:rPr lang="en-IN" sz="2000" dirty="0" err="1" smtClean="0">
                <a:latin typeface="Times New Roman" pitchFamily="18" charset="0"/>
                <a:cs typeface="Times New Roman" pitchFamily="18" charset="0"/>
              </a:rPr>
              <a:t>Goyal</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Thakur</a:t>
            </a:r>
            <a:r>
              <a:rPr lang="en-IN" sz="2000" dirty="0" smtClean="0">
                <a:latin typeface="Times New Roman" pitchFamily="18" charset="0"/>
                <a:cs typeface="Times New Roman" pitchFamily="18" charset="0"/>
              </a:rPr>
              <a:t> KS (2008). A Study of Customer Satisfaction Public and Private Sector Banks of India Punjab, J. Bus. Stud., 3(2): 121- 127. </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a:t>
            </a:r>
            <a:r>
              <a:rPr lang="en-IN" sz="2000" dirty="0" err="1" smtClean="0">
                <a:latin typeface="Times New Roman" pitchFamily="18" charset="0"/>
                <a:cs typeface="Times New Roman" pitchFamily="18" charset="0"/>
              </a:rPr>
              <a:t>Uppal</a:t>
            </a:r>
            <a:r>
              <a:rPr lang="en-IN" sz="2000" dirty="0" smtClean="0">
                <a:latin typeface="Times New Roman" pitchFamily="18" charset="0"/>
                <a:cs typeface="Times New Roman" pitchFamily="18" charset="0"/>
              </a:rPr>
              <a:t> RK (2007). Customer Service in </a:t>
            </a:r>
            <a:r>
              <a:rPr lang="en-IN" sz="2000" dirty="0" err="1" smtClean="0">
                <a:latin typeface="Times New Roman" pitchFamily="18" charset="0"/>
                <a:cs typeface="Times New Roman" pitchFamily="18" charset="0"/>
              </a:rPr>
              <a:t>BanksAn</a:t>
            </a:r>
            <a:r>
              <a:rPr lang="en-IN" sz="2000" dirty="0" smtClean="0">
                <a:latin typeface="Times New Roman" pitchFamily="18" charset="0"/>
                <a:cs typeface="Times New Roman" pitchFamily="18" charset="0"/>
              </a:rPr>
              <a:t> Empirical Study’, Bankers Conference Proceedings, pp. 36-42. </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Kamakodi</a:t>
            </a:r>
            <a:r>
              <a:rPr lang="en-IN" sz="2000" dirty="0" smtClean="0">
                <a:latin typeface="Times New Roman" pitchFamily="18" charset="0"/>
                <a:cs typeface="Times New Roman" pitchFamily="18" charset="0"/>
              </a:rPr>
              <a:t> N (2007). Customer Preferences on </a:t>
            </a:r>
            <a:r>
              <a:rPr lang="en-IN" sz="2000" dirty="0" err="1" smtClean="0">
                <a:latin typeface="Times New Roman" pitchFamily="18" charset="0"/>
                <a:cs typeface="Times New Roman" pitchFamily="18" charset="0"/>
              </a:rPr>
              <a:t>eBanking</a:t>
            </a:r>
            <a:r>
              <a:rPr lang="en-IN" sz="2000" dirty="0" smtClean="0">
                <a:latin typeface="Times New Roman" pitchFamily="18" charset="0"/>
                <a:cs typeface="Times New Roman" pitchFamily="18" charset="0"/>
              </a:rPr>
              <a:t> Services- Understanding through a Sample Survey of consumers of Present Day Banks in India Contributors, </a:t>
            </a:r>
            <a:r>
              <a:rPr lang="en-IN" sz="2000" dirty="0" err="1" smtClean="0">
                <a:latin typeface="Times New Roman" pitchFamily="18" charset="0"/>
                <a:cs typeface="Times New Roman" pitchFamily="18" charset="0"/>
              </a:rPr>
              <a:t>Banknet</a:t>
            </a:r>
            <a:r>
              <a:rPr lang="en-IN" sz="2000" dirty="0" smtClean="0">
                <a:latin typeface="Times New Roman" pitchFamily="18" charset="0"/>
                <a:cs typeface="Times New Roman" pitchFamily="18" charset="0"/>
              </a:rPr>
              <a:t> Publications, 4: 30-43. </a:t>
            </a:r>
            <a:r>
              <a:rPr lang="en-IN" sz="2000" dirty="0" err="1" smtClean="0">
                <a:latin typeface="Times New Roman" pitchFamily="18" charset="0"/>
                <a:cs typeface="Times New Roman" pitchFamily="18" charset="0"/>
              </a:rPr>
              <a:t>Mishra</a:t>
            </a:r>
            <a:r>
              <a:rPr lang="en-IN" sz="2000" dirty="0" smtClean="0">
                <a:latin typeface="Times New Roman" pitchFamily="18" charset="0"/>
                <a:cs typeface="Times New Roman" pitchFamily="18" charset="0"/>
              </a:rPr>
              <a:t> JK, Jain M (2007). Constituent Dimensions of Customer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fontScale="62500" lnSpcReduction="20000"/>
          </a:bodyPr>
          <a:lstStyle/>
          <a:p>
            <a:pPr algn="just">
              <a:lnSpc>
                <a:spcPct val="160000"/>
              </a:lnSpc>
            </a:pPr>
            <a:r>
              <a:rPr lang="en-IN" dirty="0" smtClean="0">
                <a:latin typeface="Times New Roman" pitchFamily="18" charset="0"/>
                <a:cs typeface="Times New Roman" pitchFamily="18" charset="0"/>
              </a:rPr>
              <a:t>[4] Satisfaction: A Study of Nationalized and Private Banks </a:t>
            </a:r>
            <a:r>
              <a:rPr lang="en-IN" dirty="0" err="1" smtClean="0">
                <a:latin typeface="Times New Roman" pitchFamily="18" charset="0"/>
                <a:cs typeface="Times New Roman" pitchFamily="18" charset="0"/>
              </a:rPr>
              <a:t>Prajnan</a:t>
            </a:r>
            <a:r>
              <a:rPr lang="en-IN" dirty="0" smtClean="0">
                <a:latin typeface="Times New Roman" pitchFamily="18" charset="0"/>
                <a:cs typeface="Times New Roman" pitchFamily="18" charset="0"/>
              </a:rPr>
              <a:t>, 35(4): 390-398. </a:t>
            </a:r>
          </a:p>
          <a:p>
            <a:pPr algn="just">
              <a:lnSpc>
                <a:spcPct val="160000"/>
              </a:lnSpc>
              <a:buNone/>
            </a:pPr>
            <a:endParaRPr lang="en-IN" dirty="0" smtClean="0">
              <a:latin typeface="Times New Roman" pitchFamily="18" charset="0"/>
              <a:cs typeface="Times New Roman" pitchFamily="18" charset="0"/>
            </a:endParaRPr>
          </a:p>
          <a:p>
            <a:pPr algn="just">
              <a:lnSpc>
                <a:spcPct val="160000"/>
              </a:lnSpc>
            </a:pPr>
            <a:r>
              <a:rPr lang="en-IN" dirty="0" smtClean="0">
                <a:latin typeface="Times New Roman" pitchFamily="18" charset="0"/>
                <a:cs typeface="Times New Roman" pitchFamily="18" charset="0"/>
              </a:rPr>
              <a:t>[5]Jain AK, Jain P (2006). Customer Satisfaction in Retail Banking Services NICE, J. Bus. Stud., 1(2):95-102.</a:t>
            </a:r>
          </a:p>
          <a:p>
            <a:pPr algn="just">
              <a:lnSpc>
                <a:spcPct val="160000"/>
              </a:lnSpc>
              <a:buNone/>
            </a:pPr>
            <a:endParaRPr lang="en-IN" dirty="0" smtClean="0">
              <a:latin typeface="Times New Roman" pitchFamily="18" charset="0"/>
              <a:cs typeface="Times New Roman" pitchFamily="18" charset="0"/>
            </a:endParaRPr>
          </a:p>
          <a:p>
            <a:pPr algn="just">
              <a:lnSpc>
                <a:spcPct val="170000"/>
              </a:lnSpc>
            </a:pPr>
            <a:r>
              <a:rPr lang="en-IN" dirty="0" smtClean="0">
                <a:latin typeface="Times New Roman" pitchFamily="18" charset="0"/>
                <a:cs typeface="Times New Roman" pitchFamily="18" charset="0"/>
              </a:rPr>
              <a:t>[6] Singh SB (2006). Customer Management in Banks </a:t>
            </a:r>
            <a:r>
              <a:rPr lang="en-IN" dirty="0" err="1" smtClean="0">
                <a:latin typeface="Times New Roman" pitchFamily="18" charset="0"/>
                <a:cs typeface="Times New Roman" pitchFamily="18" charset="0"/>
              </a:rPr>
              <a:t>Vinimaya</a:t>
            </a:r>
            <a:r>
              <a:rPr lang="en-IN" dirty="0" smtClean="0">
                <a:latin typeface="Times New Roman" pitchFamily="18" charset="0"/>
                <a:cs typeface="Times New Roman" pitchFamily="18" charset="0"/>
              </a:rPr>
              <a:t>, 37(3): 31-35. </a:t>
            </a:r>
          </a:p>
          <a:p>
            <a:pPr algn="just">
              <a:lnSpc>
                <a:spcPct val="170000"/>
              </a:lnSpc>
              <a:buNone/>
            </a:pPr>
            <a:endParaRPr lang="en-IN" dirty="0" smtClean="0">
              <a:latin typeface="Times New Roman" pitchFamily="18" charset="0"/>
              <a:cs typeface="Times New Roman" pitchFamily="18" charset="0"/>
            </a:endParaRPr>
          </a:p>
          <a:p>
            <a:pPr algn="just">
              <a:lnSpc>
                <a:spcPct val="170000"/>
              </a:lnSpc>
            </a:pPr>
            <a:r>
              <a:rPr lang="en-IN" dirty="0" smtClean="0">
                <a:latin typeface="Times New Roman" pitchFamily="18" charset="0"/>
                <a:cs typeface="Times New Roman" pitchFamily="18" charset="0"/>
              </a:rPr>
              <a:t>[7]</a:t>
            </a:r>
            <a:r>
              <a:rPr lang="en-IN" dirty="0" err="1" smtClean="0">
                <a:latin typeface="Times New Roman" pitchFamily="18" charset="0"/>
                <a:cs typeface="Times New Roman" pitchFamily="18" charset="0"/>
              </a:rPr>
              <a:t>Bhaskar</a:t>
            </a:r>
            <a:r>
              <a:rPr lang="en-IN" dirty="0" smtClean="0">
                <a:latin typeface="Times New Roman" pitchFamily="18" charset="0"/>
                <a:cs typeface="Times New Roman" pitchFamily="18" charset="0"/>
              </a:rPr>
              <a:t> PV (2004). Customer Service in Banks IBA Bulletin, 36(8): 9- 13. </a:t>
            </a:r>
          </a:p>
          <a:p>
            <a:pPr algn="just">
              <a:lnSpc>
                <a:spcPct val="160000"/>
              </a:lnSpc>
            </a:pPr>
            <a:endParaRPr lang="en-IN" dirty="0" smtClean="0">
              <a:latin typeface="Times New Roman" pitchFamily="18" charset="0"/>
              <a:cs typeface="Times New Roman" pitchFamily="18" charset="0"/>
            </a:endParaRPr>
          </a:p>
          <a:p>
            <a:pPr algn="just">
              <a:lnSpc>
                <a:spcPct val="160000"/>
              </a:lnSpc>
            </a:pPr>
            <a:endParaRPr lang="en-US" dirty="0" smtClean="0">
              <a:latin typeface="Times New Roman" pitchFamily="18" charset="0"/>
              <a:cs typeface="Times New Roman" pitchFamily="18" charset="0"/>
            </a:endParaRPr>
          </a:p>
          <a:p>
            <a:pPr>
              <a:buNone/>
            </a:pPr>
            <a:endParaRPr lang="en-IN"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[8] </a:t>
            </a:r>
            <a:r>
              <a:rPr lang="en-IN" sz="2000" dirty="0" err="1" smtClean="0">
                <a:latin typeface="Times New Roman" pitchFamily="18" charset="0"/>
                <a:cs typeface="Times New Roman" pitchFamily="18" charset="0"/>
              </a:rPr>
              <a:t>Hasanbanu</a:t>
            </a:r>
            <a:r>
              <a:rPr lang="en-IN" sz="2000" dirty="0" smtClean="0">
                <a:latin typeface="Times New Roman" pitchFamily="18" charset="0"/>
                <a:cs typeface="Times New Roman" pitchFamily="18" charset="0"/>
              </a:rPr>
              <a:t> S (2004). Customer Service in Rural Banks: An Analytical Study of Attitude of various sorts of Customers towards Banking Services IBA Bulletin, 36(8): 21-2</a:t>
            </a:r>
          </a:p>
          <a:p>
            <a:pPr algn="just">
              <a:lnSpc>
                <a:spcPct val="170000"/>
              </a:lnSpc>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[9] Singh S (2004). An Appraisal of Customer Service of Public Sector Banks IBA Bulletin, 36(8): 30-33. </a:t>
            </a:r>
          </a:p>
          <a:p>
            <a:pPr algn="just">
              <a:lnSpc>
                <a:spcPct val="170000"/>
              </a:lnSpc>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[10] Shankar AG (2004). Customer Service in Banks IBA Bulletin, 36(8): 5-7.</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1305</TotalTime>
  <Words>1078</Words>
  <Application>Microsoft Office PowerPoint</Application>
  <PresentationFormat>On-screen Show (4:3)</PresentationFormat>
  <Paragraphs>96</Paragraphs>
  <Slides>17</Slides>
  <Notes>2</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Solstice</vt:lpstr>
      <vt:lpstr>DATA ANALYSIS OF CONSUMER COMPLAINTS IN BANKING INDUSTRY USING K-MEANS CLUSTERING AND SENTIMENTAL ANALYSIS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Slide 14</vt:lpstr>
      <vt:lpstr>REFERENCE</vt:lpstr>
      <vt:lpstr>Slide 16</vt:lpstr>
      <vt:lpstr>Slide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585</cp:revision>
  <dcterms:created xsi:type="dcterms:W3CDTF">2006-08-16T00:00:00Z</dcterms:created>
  <dcterms:modified xsi:type="dcterms:W3CDTF">2022-04-01T07:52:52Z</dcterms:modified>
</cp:coreProperties>
</file>