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sldIdLst>
    <p:sldId id="256" r:id="rId2"/>
    <p:sldId id="286" r:id="rId3"/>
    <p:sldId id="262" r:id="rId4"/>
    <p:sldId id="284" r:id="rId5"/>
    <p:sldId id="285" r:id="rId6"/>
    <p:sldId id="263" r:id="rId7"/>
    <p:sldId id="264" r:id="rId8"/>
    <p:sldId id="289" r:id="rId9"/>
    <p:sldId id="281" r:id="rId10"/>
    <p:sldId id="267" r:id="rId11"/>
    <p:sldId id="290" r:id="rId12"/>
    <p:sldId id="291" r:id="rId13"/>
    <p:sldId id="271" r:id="rId14"/>
    <p:sldId id="282" r:id="rId15"/>
    <p:sldId id="278" r:id="rId16"/>
    <p:sldId id="287" r:id="rId1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 xmlns:p14="http://schemas.microsoft.com/office/powerpoint/2010/main">
          <a:srgbClr val="FF0000"/>
        </p14:laserClr>
      </p:ext>
      <p:ext uri="{2FDB2607-1784-4EEB-B798-7EB5836EED8A}">
        <p14:showMediaCtrls xmlns="" xmlns:p14="http://schemas.microsoft.com/office/powerpoint/2010/main" val="1"/>
      </p:ext>
    </p:extLst>
  </p:showPr>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E8034E78-7F5D-4C2E-B375-FC64B27BC917}" styleName="Dark Style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left>
            <a:ln w="25400" cmpd="sng">
              <a:solidFill>
                <a:schemeClr val="lt1"/>
              </a:solidFill>
            </a:ln>
          </a:left>
        </a:tcBdr>
        <a:fill>
          <a:solidFill>
            <a:schemeClr val="dk1">
              <a:tint val="60000"/>
            </a:schemeClr>
          </a:solidFill>
        </a:fill>
      </a:tcStyle>
    </a:lastCol>
    <a:firstCol>
      <a:tcTxStyle b="on"/>
      <a:tcStyle>
        <a:tcBdr>
          <a:right>
            <a:ln w="25400" cmpd="sng">
              <a:solidFill>
                <a:schemeClr val="lt1"/>
              </a:solidFill>
            </a:ln>
          </a:right>
        </a:tcBdr>
        <a:fill>
          <a:solidFill>
            <a:schemeClr val="dk1">
              <a:tint val="60000"/>
            </a:schemeClr>
          </a:solidFill>
        </a:fill>
      </a:tcStyle>
    </a:firstCol>
    <a:lastRow>
      <a:tcTxStyle b="on"/>
      <a:tcStyle>
        <a:tcBdr>
          <a:top>
            <a:ln w="25400" cmpd="sng">
              <a:solidFill>
                <a:schemeClr val="lt1"/>
              </a:solidFill>
            </a:ln>
          </a:top>
        </a:tcBdr>
        <a:fill>
          <a:solidFill>
            <a:schemeClr val="dk1">
              <a:tint val="6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horzBarState="maximized">
    <p:restoredLeft sz="19412" autoAdjust="0"/>
    <p:restoredTop sz="86201" autoAdjust="0"/>
  </p:normalViewPr>
  <p:slideViewPr>
    <p:cSldViewPr>
      <p:cViewPr varScale="1">
        <p:scale>
          <a:sx n="73" d="100"/>
          <a:sy n="73" d="100"/>
        </p:scale>
        <p:origin x="-1128" y="-102"/>
      </p:cViewPr>
      <p:guideLst>
        <p:guide orient="horz" pos="2160"/>
        <p:guide pos="2880"/>
      </p:guideLst>
    </p:cSldViewPr>
  </p:slideViewPr>
  <p:outlineViewPr>
    <p:cViewPr>
      <p:scale>
        <a:sx n="33" d="100"/>
        <a:sy n="33" d="100"/>
      </p:scale>
      <p:origin x="246" y="180288"/>
    </p:cViewPr>
  </p:outlineViewPr>
  <p:notesTextViewPr>
    <p:cViewPr>
      <p:scale>
        <a:sx n="1" d="1"/>
        <a:sy n="1" d="1"/>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28B18DC-A598-4FA6-AB75-B636979DDD9D}" type="datetimeFigureOut">
              <a:rPr lang="en-US" smtClean="0"/>
              <a:pPr/>
              <a:t>4/6/2022</a:t>
            </a:fld>
            <a:endParaRPr 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7127C1D-D0C5-4E20-94ED-90A8230736FC}" type="slidenum">
              <a:rPr lang="en-US" smtClean="0"/>
              <a:pPr/>
              <a:t>‹#›</a:t>
            </a:fld>
            <a:endParaRPr 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17127C1D-D0C5-4E20-94ED-90A8230736FC}" type="slidenum">
              <a:rPr lang="en-US" smtClean="0"/>
              <a:pPr/>
              <a:t>3</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17127C1D-D0C5-4E20-94ED-90A8230736FC}" type="slidenum">
              <a:rPr lang="en-US" smtClean="0"/>
              <a:pPr/>
              <a:t>4</a:t>
            </a:fld>
            <a:endParaRPr 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17127C1D-D0C5-4E20-94ED-90A8230736FC}" type="slidenum">
              <a:rPr lang="en-US" smtClean="0"/>
              <a:pPr/>
              <a:t>7</a:t>
            </a:fld>
            <a:endParaRPr lang="en-US" dirty="0"/>
          </a:p>
        </p:txBody>
      </p:sp>
    </p:spTree>
    <p:extLst>
      <p:ext uri="{BB962C8B-B14F-4D97-AF65-F5344CB8AC3E}">
        <p14:creationId xmlns="" xmlns:p14="http://schemas.microsoft.com/office/powerpoint/2010/main" val="204170227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17127C1D-D0C5-4E20-94ED-90A8230736FC}" type="slidenum">
              <a:rPr lang="en-US" smtClean="0"/>
              <a:pPr/>
              <a:t>9</a:t>
            </a:fld>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IN"/>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IN"/>
          </a:p>
        </p:txBody>
      </p:sp>
      <p:sp>
        <p:nvSpPr>
          <p:cNvPr id="4" name="Date Placeholder 3"/>
          <p:cNvSpPr>
            <a:spLocks noGrp="1"/>
          </p:cNvSpPr>
          <p:nvPr>
            <p:ph type="dt" sz="half" idx="10"/>
          </p:nvPr>
        </p:nvSpPr>
        <p:spPr/>
        <p:txBody>
          <a:bodyPr/>
          <a:lstStyle/>
          <a:p>
            <a:fld id="{717BC4AD-9EE0-465B-BD82-6CE3743D8121}" type="datetimeFigureOut">
              <a:rPr lang="en-IN" smtClean="0"/>
              <a:pPr/>
              <a:t>06-04-2022</a:t>
            </a:fld>
            <a:endParaRPr lang="en-IN" dirty="0"/>
          </a:p>
        </p:txBody>
      </p:sp>
      <p:sp>
        <p:nvSpPr>
          <p:cNvPr id="5" name="Footer Placeholder 4"/>
          <p:cNvSpPr>
            <a:spLocks noGrp="1"/>
          </p:cNvSpPr>
          <p:nvPr>
            <p:ph type="ftr" sz="quarter" idx="11"/>
          </p:nvPr>
        </p:nvSpPr>
        <p:spPr/>
        <p:txBody>
          <a:bodyPr/>
          <a:lstStyle/>
          <a:p>
            <a:endParaRPr lang="en-IN" dirty="0"/>
          </a:p>
        </p:txBody>
      </p:sp>
      <p:sp>
        <p:nvSpPr>
          <p:cNvPr id="6" name="Slide Number Placeholder 5"/>
          <p:cNvSpPr>
            <a:spLocks noGrp="1"/>
          </p:cNvSpPr>
          <p:nvPr>
            <p:ph type="sldNum" sz="quarter" idx="12"/>
          </p:nvPr>
        </p:nvSpPr>
        <p:spPr/>
        <p:txBody>
          <a:bodyPr/>
          <a:lstStyle/>
          <a:p>
            <a:fld id="{F25A7D74-0752-4404-83D1-A32D70D2C454}" type="slidenum">
              <a:rPr lang="en-IN" smtClean="0"/>
              <a:pPr/>
              <a:t>‹#›</a:t>
            </a:fld>
            <a:endParaRPr lang="en-IN" dirty="0"/>
          </a:p>
        </p:txBody>
      </p:sp>
    </p:spTree>
    <p:extLst>
      <p:ext uri="{BB962C8B-B14F-4D97-AF65-F5344CB8AC3E}">
        <p14:creationId xmlns="" xmlns:p14="http://schemas.microsoft.com/office/powerpoint/2010/main" val="18521089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IN"/>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p:cNvSpPr>
            <a:spLocks noGrp="1"/>
          </p:cNvSpPr>
          <p:nvPr>
            <p:ph type="dt" sz="half" idx="10"/>
          </p:nvPr>
        </p:nvSpPr>
        <p:spPr/>
        <p:txBody>
          <a:bodyPr/>
          <a:lstStyle/>
          <a:p>
            <a:fld id="{717BC4AD-9EE0-465B-BD82-6CE3743D8121}" type="datetimeFigureOut">
              <a:rPr lang="en-IN" smtClean="0"/>
              <a:pPr/>
              <a:t>06-04-2022</a:t>
            </a:fld>
            <a:endParaRPr lang="en-IN" dirty="0"/>
          </a:p>
        </p:txBody>
      </p:sp>
      <p:sp>
        <p:nvSpPr>
          <p:cNvPr id="5" name="Footer Placeholder 4"/>
          <p:cNvSpPr>
            <a:spLocks noGrp="1"/>
          </p:cNvSpPr>
          <p:nvPr>
            <p:ph type="ftr" sz="quarter" idx="11"/>
          </p:nvPr>
        </p:nvSpPr>
        <p:spPr/>
        <p:txBody>
          <a:bodyPr/>
          <a:lstStyle/>
          <a:p>
            <a:endParaRPr lang="en-IN" dirty="0"/>
          </a:p>
        </p:txBody>
      </p:sp>
      <p:sp>
        <p:nvSpPr>
          <p:cNvPr id="6" name="Slide Number Placeholder 5"/>
          <p:cNvSpPr>
            <a:spLocks noGrp="1"/>
          </p:cNvSpPr>
          <p:nvPr>
            <p:ph type="sldNum" sz="quarter" idx="12"/>
          </p:nvPr>
        </p:nvSpPr>
        <p:spPr/>
        <p:txBody>
          <a:bodyPr/>
          <a:lstStyle/>
          <a:p>
            <a:fld id="{F25A7D74-0752-4404-83D1-A32D70D2C454}" type="slidenum">
              <a:rPr lang="en-IN" smtClean="0"/>
              <a:pPr/>
              <a:t>‹#›</a:t>
            </a:fld>
            <a:endParaRPr lang="en-IN" dirty="0"/>
          </a:p>
        </p:txBody>
      </p:sp>
    </p:spTree>
    <p:extLst>
      <p:ext uri="{BB962C8B-B14F-4D97-AF65-F5344CB8AC3E}">
        <p14:creationId xmlns="" xmlns:p14="http://schemas.microsoft.com/office/powerpoint/2010/main" val="4395524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IN"/>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17BC4AD-9EE0-465B-BD82-6CE3743D8121}" type="datetimeFigureOut">
              <a:rPr lang="en-IN" smtClean="0"/>
              <a:pPr/>
              <a:t>06-04-2022</a:t>
            </a:fld>
            <a:endParaRPr lang="en-IN" dirty="0"/>
          </a:p>
        </p:txBody>
      </p:sp>
      <p:sp>
        <p:nvSpPr>
          <p:cNvPr id="5" name="Footer Placeholder 4"/>
          <p:cNvSpPr>
            <a:spLocks noGrp="1"/>
          </p:cNvSpPr>
          <p:nvPr>
            <p:ph type="ftr" sz="quarter" idx="11"/>
          </p:nvPr>
        </p:nvSpPr>
        <p:spPr/>
        <p:txBody>
          <a:bodyPr/>
          <a:lstStyle/>
          <a:p>
            <a:endParaRPr lang="en-IN" dirty="0"/>
          </a:p>
        </p:txBody>
      </p:sp>
      <p:sp>
        <p:nvSpPr>
          <p:cNvPr id="6" name="Slide Number Placeholder 5"/>
          <p:cNvSpPr>
            <a:spLocks noGrp="1"/>
          </p:cNvSpPr>
          <p:nvPr>
            <p:ph type="sldNum" sz="quarter" idx="12"/>
          </p:nvPr>
        </p:nvSpPr>
        <p:spPr/>
        <p:txBody>
          <a:bodyPr/>
          <a:lstStyle/>
          <a:p>
            <a:fld id="{F25A7D74-0752-4404-83D1-A32D70D2C454}" type="slidenum">
              <a:rPr lang="en-IN" smtClean="0"/>
              <a:pPr/>
              <a:t>‹#›</a:t>
            </a:fld>
            <a:endParaRPr lang="en-IN" dirty="0"/>
          </a:p>
        </p:txBody>
      </p:sp>
    </p:spTree>
    <p:extLst>
      <p:ext uri="{BB962C8B-B14F-4D97-AF65-F5344CB8AC3E}">
        <p14:creationId xmlns="" xmlns:p14="http://schemas.microsoft.com/office/powerpoint/2010/main" val="25622633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IN"/>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Date Placeholder 4"/>
          <p:cNvSpPr>
            <a:spLocks noGrp="1"/>
          </p:cNvSpPr>
          <p:nvPr>
            <p:ph type="dt" sz="half" idx="10"/>
          </p:nvPr>
        </p:nvSpPr>
        <p:spPr/>
        <p:txBody>
          <a:bodyPr/>
          <a:lstStyle/>
          <a:p>
            <a:fld id="{717BC4AD-9EE0-465B-BD82-6CE3743D8121}" type="datetimeFigureOut">
              <a:rPr lang="en-IN" smtClean="0"/>
              <a:pPr/>
              <a:t>06-04-2022</a:t>
            </a:fld>
            <a:endParaRPr lang="en-IN" dirty="0"/>
          </a:p>
        </p:txBody>
      </p:sp>
      <p:sp>
        <p:nvSpPr>
          <p:cNvPr id="6" name="Footer Placeholder 5"/>
          <p:cNvSpPr>
            <a:spLocks noGrp="1"/>
          </p:cNvSpPr>
          <p:nvPr>
            <p:ph type="ftr" sz="quarter" idx="11"/>
          </p:nvPr>
        </p:nvSpPr>
        <p:spPr/>
        <p:txBody>
          <a:bodyPr/>
          <a:lstStyle/>
          <a:p>
            <a:endParaRPr lang="en-IN" dirty="0"/>
          </a:p>
        </p:txBody>
      </p:sp>
      <p:sp>
        <p:nvSpPr>
          <p:cNvPr id="7" name="Slide Number Placeholder 6"/>
          <p:cNvSpPr>
            <a:spLocks noGrp="1"/>
          </p:cNvSpPr>
          <p:nvPr>
            <p:ph type="sldNum" sz="quarter" idx="12"/>
          </p:nvPr>
        </p:nvSpPr>
        <p:spPr/>
        <p:txBody>
          <a:bodyPr/>
          <a:lstStyle/>
          <a:p>
            <a:fld id="{F25A7D74-0752-4404-83D1-A32D70D2C454}" type="slidenum">
              <a:rPr lang="en-IN" smtClean="0"/>
              <a:pPr/>
              <a:t>‹#›</a:t>
            </a:fld>
            <a:endParaRPr lang="en-IN" dirty="0"/>
          </a:p>
        </p:txBody>
      </p:sp>
    </p:spTree>
    <p:extLst>
      <p:ext uri="{BB962C8B-B14F-4D97-AF65-F5344CB8AC3E}">
        <p14:creationId xmlns="" xmlns:p14="http://schemas.microsoft.com/office/powerpoint/2010/main" val="16283616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IN"/>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7" name="Date Placeholder 6"/>
          <p:cNvSpPr>
            <a:spLocks noGrp="1"/>
          </p:cNvSpPr>
          <p:nvPr>
            <p:ph type="dt" sz="half" idx="10"/>
          </p:nvPr>
        </p:nvSpPr>
        <p:spPr/>
        <p:txBody>
          <a:bodyPr/>
          <a:lstStyle/>
          <a:p>
            <a:fld id="{717BC4AD-9EE0-465B-BD82-6CE3743D8121}" type="datetimeFigureOut">
              <a:rPr lang="en-IN" smtClean="0"/>
              <a:pPr/>
              <a:t>06-04-2022</a:t>
            </a:fld>
            <a:endParaRPr lang="en-IN" dirty="0"/>
          </a:p>
        </p:txBody>
      </p:sp>
      <p:sp>
        <p:nvSpPr>
          <p:cNvPr id="8" name="Footer Placeholder 7"/>
          <p:cNvSpPr>
            <a:spLocks noGrp="1"/>
          </p:cNvSpPr>
          <p:nvPr>
            <p:ph type="ftr" sz="quarter" idx="11"/>
          </p:nvPr>
        </p:nvSpPr>
        <p:spPr/>
        <p:txBody>
          <a:bodyPr/>
          <a:lstStyle/>
          <a:p>
            <a:endParaRPr lang="en-IN" dirty="0"/>
          </a:p>
        </p:txBody>
      </p:sp>
      <p:sp>
        <p:nvSpPr>
          <p:cNvPr id="9" name="Slide Number Placeholder 8"/>
          <p:cNvSpPr>
            <a:spLocks noGrp="1"/>
          </p:cNvSpPr>
          <p:nvPr>
            <p:ph type="sldNum" sz="quarter" idx="12"/>
          </p:nvPr>
        </p:nvSpPr>
        <p:spPr/>
        <p:txBody>
          <a:bodyPr/>
          <a:lstStyle/>
          <a:p>
            <a:fld id="{F25A7D74-0752-4404-83D1-A32D70D2C454}" type="slidenum">
              <a:rPr lang="en-IN" smtClean="0"/>
              <a:pPr/>
              <a:t>‹#›</a:t>
            </a:fld>
            <a:endParaRPr lang="en-IN" dirty="0"/>
          </a:p>
        </p:txBody>
      </p:sp>
    </p:spTree>
    <p:extLst>
      <p:ext uri="{BB962C8B-B14F-4D97-AF65-F5344CB8AC3E}">
        <p14:creationId xmlns="" xmlns:p14="http://schemas.microsoft.com/office/powerpoint/2010/main" val="32139890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IN"/>
          </a:p>
        </p:txBody>
      </p:sp>
      <p:sp>
        <p:nvSpPr>
          <p:cNvPr id="3" name="Date Placeholder 2"/>
          <p:cNvSpPr>
            <a:spLocks noGrp="1"/>
          </p:cNvSpPr>
          <p:nvPr>
            <p:ph type="dt" sz="half" idx="10"/>
          </p:nvPr>
        </p:nvSpPr>
        <p:spPr/>
        <p:txBody>
          <a:bodyPr/>
          <a:lstStyle/>
          <a:p>
            <a:fld id="{717BC4AD-9EE0-465B-BD82-6CE3743D8121}" type="datetimeFigureOut">
              <a:rPr lang="en-IN" smtClean="0"/>
              <a:pPr/>
              <a:t>06-04-2022</a:t>
            </a:fld>
            <a:endParaRPr lang="en-IN" dirty="0"/>
          </a:p>
        </p:txBody>
      </p:sp>
      <p:sp>
        <p:nvSpPr>
          <p:cNvPr id="4" name="Footer Placeholder 3"/>
          <p:cNvSpPr>
            <a:spLocks noGrp="1"/>
          </p:cNvSpPr>
          <p:nvPr>
            <p:ph type="ftr" sz="quarter" idx="11"/>
          </p:nvPr>
        </p:nvSpPr>
        <p:spPr/>
        <p:txBody>
          <a:bodyPr/>
          <a:lstStyle/>
          <a:p>
            <a:endParaRPr lang="en-IN" dirty="0"/>
          </a:p>
        </p:txBody>
      </p:sp>
      <p:sp>
        <p:nvSpPr>
          <p:cNvPr id="5" name="Slide Number Placeholder 4"/>
          <p:cNvSpPr>
            <a:spLocks noGrp="1"/>
          </p:cNvSpPr>
          <p:nvPr>
            <p:ph type="sldNum" sz="quarter" idx="12"/>
          </p:nvPr>
        </p:nvSpPr>
        <p:spPr/>
        <p:txBody>
          <a:bodyPr/>
          <a:lstStyle/>
          <a:p>
            <a:fld id="{F25A7D74-0752-4404-83D1-A32D70D2C454}" type="slidenum">
              <a:rPr lang="en-IN" smtClean="0"/>
              <a:pPr/>
              <a:t>‹#›</a:t>
            </a:fld>
            <a:endParaRPr lang="en-IN" dirty="0"/>
          </a:p>
        </p:txBody>
      </p:sp>
    </p:spTree>
    <p:extLst>
      <p:ext uri="{BB962C8B-B14F-4D97-AF65-F5344CB8AC3E}">
        <p14:creationId xmlns="" xmlns:p14="http://schemas.microsoft.com/office/powerpoint/2010/main" val="886782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17BC4AD-9EE0-465B-BD82-6CE3743D8121}" type="datetimeFigureOut">
              <a:rPr lang="en-IN" smtClean="0"/>
              <a:pPr/>
              <a:t>06-04-2022</a:t>
            </a:fld>
            <a:endParaRPr lang="en-IN" dirty="0"/>
          </a:p>
        </p:txBody>
      </p:sp>
      <p:sp>
        <p:nvSpPr>
          <p:cNvPr id="3" name="Footer Placeholder 2"/>
          <p:cNvSpPr>
            <a:spLocks noGrp="1"/>
          </p:cNvSpPr>
          <p:nvPr>
            <p:ph type="ftr" sz="quarter" idx="11"/>
          </p:nvPr>
        </p:nvSpPr>
        <p:spPr/>
        <p:txBody>
          <a:bodyPr/>
          <a:lstStyle/>
          <a:p>
            <a:endParaRPr lang="en-IN" dirty="0"/>
          </a:p>
        </p:txBody>
      </p:sp>
      <p:sp>
        <p:nvSpPr>
          <p:cNvPr id="4" name="Slide Number Placeholder 3"/>
          <p:cNvSpPr>
            <a:spLocks noGrp="1"/>
          </p:cNvSpPr>
          <p:nvPr>
            <p:ph type="sldNum" sz="quarter" idx="12"/>
          </p:nvPr>
        </p:nvSpPr>
        <p:spPr/>
        <p:txBody>
          <a:bodyPr/>
          <a:lstStyle/>
          <a:p>
            <a:fld id="{F25A7D74-0752-4404-83D1-A32D70D2C454}" type="slidenum">
              <a:rPr lang="en-IN" smtClean="0"/>
              <a:pPr/>
              <a:t>‹#›</a:t>
            </a:fld>
            <a:endParaRPr lang="en-IN" dirty="0"/>
          </a:p>
        </p:txBody>
      </p:sp>
    </p:spTree>
    <p:extLst>
      <p:ext uri="{BB962C8B-B14F-4D97-AF65-F5344CB8AC3E}">
        <p14:creationId xmlns="" xmlns:p14="http://schemas.microsoft.com/office/powerpoint/2010/main" val="25171690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IN"/>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17BC4AD-9EE0-465B-BD82-6CE3743D8121}" type="datetimeFigureOut">
              <a:rPr lang="en-IN" smtClean="0"/>
              <a:pPr/>
              <a:t>06-04-2022</a:t>
            </a:fld>
            <a:endParaRPr lang="en-IN" dirty="0"/>
          </a:p>
        </p:txBody>
      </p:sp>
      <p:sp>
        <p:nvSpPr>
          <p:cNvPr id="6" name="Footer Placeholder 5"/>
          <p:cNvSpPr>
            <a:spLocks noGrp="1"/>
          </p:cNvSpPr>
          <p:nvPr>
            <p:ph type="ftr" sz="quarter" idx="11"/>
          </p:nvPr>
        </p:nvSpPr>
        <p:spPr/>
        <p:txBody>
          <a:bodyPr/>
          <a:lstStyle/>
          <a:p>
            <a:endParaRPr lang="en-IN" dirty="0"/>
          </a:p>
        </p:txBody>
      </p:sp>
      <p:sp>
        <p:nvSpPr>
          <p:cNvPr id="7" name="Slide Number Placeholder 6"/>
          <p:cNvSpPr>
            <a:spLocks noGrp="1"/>
          </p:cNvSpPr>
          <p:nvPr>
            <p:ph type="sldNum" sz="quarter" idx="12"/>
          </p:nvPr>
        </p:nvSpPr>
        <p:spPr/>
        <p:txBody>
          <a:bodyPr/>
          <a:lstStyle/>
          <a:p>
            <a:fld id="{F25A7D74-0752-4404-83D1-A32D70D2C454}" type="slidenum">
              <a:rPr lang="en-IN" smtClean="0"/>
              <a:pPr/>
              <a:t>‹#›</a:t>
            </a:fld>
            <a:endParaRPr lang="en-IN" dirty="0"/>
          </a:p>
        </p:txBody>
      </p:sp>
    </p:spTree>
    <p:extLst>
      <p:ext uri="{BB962C8B-B14F-4D97-AF65-F5344CB8AC3E}">
        <p14:creationId xmlns="" xmlns:p14="http://schemas.microsoft.com/office/powerpoint/2010/main" val="10024270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IN"/>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IN"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17BC4AD-9EE0-465B-BD82-6CE3743D8121}" type="datetimeFigureOut">
              <a:rPr lang="en-IN" smtClean="0"/>
              <a:pPr/>
              <a:t>06-04-2022</a:t>
            </a:fld>
            <a:endParaRPr lang="en-IN" dirty="0"/>
          </a:p>
        </p:txBody>
      </p:sp>
      <p:sp>
        <p:nvSpPr>
          <p:cNvPr id="6" name="Footer Placeholder 5"/>
          <p:cNvSpPr>
            <a:spLocks noGrp="1"/>
          </p:cNvSpPr>
          <p:nvPr>
            <p:ph type="ftr" sz="quarter" idx="11"/>
          </p:nvPr>
        </p:nvSpPr>
        <p:spPr/>
        <p:txBody>
          <a:bodyPr/>
          <a:lstStyle/>
          <a:p>
            <a:endParaRPr lang="en-IN" dirty="0"/>
          </a:p>
        </p:txBody>
      </p:sp>
      <p:sp>
        <p:nvSpPr>
          <p:cNvPr id="7" name="Slide Number Placeholder 6"/>
          <p:cNvSpPr>
            <a:spLocks noGrp="1"/>
          </p:cNvSpPr>
          <p:nvPr>
            <p:ph type="sldNum" sz="quarter" idx="12"/>
          </p:nvPr>
        </p:nvSpPr>
        <p:spPr/>
        <p:txBody>
          <a:bodyPr/>
          <a:lstStyle/>
          <a:p>
            <a:fld id="{F25A7D74-0752-4404-83D1-A32D70D2C454}" type="slidenum">
              <a:rPr lang="en-IN" smtClean="0"/>
              <a:pPr/>
              <a:t>‹#›</a:t>
            </a:fld>
            <a:endParaRPr lang="en-IN" dirty="0"/>
          </a:p>
        </p:txBody>
      </p:sp>
    </p:spTree>
    <p:extLst>
      <p:ext uri="{BB962C8B-B14F-4D97-AF65-F5344CB8AC3E}">
        <p14:creationId xmlns="" xmlns:p14="http://schemas.microsoft.com/office/powerpoint/2010/main" val="39981421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IN"/>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p:cNvSpPr>
            <a:spLocks noGrp="1"/>
          </p:cNvSpPr>
          <p:nvPr>
            <p:ph type="dt" sz="half" idx="10"/>
          </p:nvPr>
        </p:nvSpPr>
        <p:spPr/>
        <p:txBody>
          <a:bodyPr/>
          <a:lstStyle/>
          <a:p>
            <a:fld id="{717BC4AD-9EE0-465B-BD82-6CE3743D8121}" type="datetimeFigureOut">
              <a:rPr lang="en-IN" smtClean="0"/>
              <a:pPr/>
              <a:t>06-04-2022</a:t>
            </a:fld>
            <a:endParaRPr lang="en-IN" dirty="0"/>
          </a:p>
        </p:txBody>
      </p:sp>
      <p:sp>
        <p:nvSpPr>
          <p:cNvPr id="5" name="Footer Placeholder 4"/>
          <p:cNvSpPr>
            <a:spLocks noGrp="1"/>
          </p:cNvSpPr>
          <p:nvPr>
            <p:ph type="ftr" sz="quarter" idx="11"/>
          </p:nvPr>
        </p:nvSpPr>
        <p:spPr/>
        <p:txBody>
          <a:bodyPr/>
          <a:lstStyle/>
          <a:p>
            <a:endParaRPr lang="en-IN" dirty="0"/>
          </a:p>
        </p:txBody>
      </p:sp>
      <p:sp>
        <p:nvSpPr>
          <p:cNvPr id="6" name="Slide Number Placeholder 5"/>
          <p:cNvSpPr>
            <a:spLocks noGrp="1"/>
          </p:cNvSpPr>
          <p:nvPr>
            <p:ph type="sldNum" sz="quarter" idx="12"/>
          </p:nvPr>
        </p:nvSpPr>
        <p:spPr/>
        <p:txBody>
          <a:bodyPr/>
          <a:lstStyle/>
          <a:p>
            <a:fld id="{F25A7D74-0752-4404-83D1-A32D70D2C454}" type="slidenum">
              <a:rPr lang="en-IN" smtClean="0"/>
              <a:pPr/>
              <a:t>‹#›</a:t>
            </a:fld>
            <a:endParaRPr lang="en-IN" dirty="0"/>
          </a:p>
        </p:txBody>
      </p:sp>
    </p:spTree>
    <p:extLst>
      <p:ext uri="{BB962C8B-B14F-4D97-AF65-F5344CB8AC3E}">
        <p14:creationId xmlns="" xmlns:p14="http://schemas.microsoft.com/office/powerpoint/2010/main" val="79925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IN"/>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p:cNvSpPr>
            <a:spLocks noGrp="1"/>
          </p:cNvSpPr>
          <p:nvPr>
            <p:ph type="dt" sz="half" idx="10"/>
          </p:nvPr>
        </p:nvSpPr>
        <p:spPr/>
        <p:txBody>
          <a:bodyPr/>
          <a:lstStyle/>
          <a:p>
            <a:fld id="{717BC4AD-9EE0-465B-BD82-6CE3743D8121}" type="datetimeFigureOut">
              <a:rPr lang="en-IN" smtClean="0"/>
              <a:pPr/>
              <a:t>06-04-2022</a:t>
            </a:fld>
            <a:endParaRPr lang="en-IN" dirty="0"/>
          </a:p>
        </p:txBody>
      </p:sp>
      <p:sp>
        <p:nvSpPr>
          <p:cNvPr id="5" name="Footer Placeholder 4"/>
          <p:cNvSpPr>
            <a:spLocks noGrp="1"/>
          </p:cNvSpPr>
          <p:nvPr>
            <p:ph type="ftr" sz="quarter" idx="11"/>
          </p:nvPr>
        </p:nvSpPr>
        <p:spPr/>
        <p:txBody>
          <a:bodyPr/>
          <a:lstStyle/>
          <a:p>
            <a:endParaRPr lang="en-IN" dirty="0"/>
          </a:p>
        </p:txBody>
      </p:sp>
      <p:sp>
        <p:nvSpPr>
          <p:cNvPr id="6" name="Slide Number Placeholder 5"/>
          <p:cNvSpPr>
            <a:spLocks noGrp="1"/>
          </p:cNvSpPr>
          <p:nvPr>
            <p:ph type="sldNum" sz="quarter" idx="12"/>
          </p:nvPr>
        </p:nvSpPr>
        <p:spPr/>
        <p:txBody>
          <a:bodyPr/>
          <a:lstStyle/>
          <a:p>
            <a:fld id="{F25A7D74-0752-4404-83D1-A32D70D2C454}" type="slidenum">
              <a:rPr lang="en-IN" smtClean="0"/>
              <a:pPr/>
              <a:t>‹#›</a:t>
            </a:fld>
            <a:endParaRPr lang="en-IN" dirty="0"/>
          </a:p>
        </p:txBody>
      </p:sp>
    </p:spTree>
    <p:extLst>
      <p:ext uri="{BB962C8B-B14F-4D97-AF65-F5344CB8AC3E}">
        <p14:creationId xmlns="" xmlns:p14="http://schemas.microsoft.com/office/powerpoint/2010/main" val="8282050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IN"/>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17BC4AD-9EE0-465B-BD82-6CE3743D8121}" type="datetimeFigureOut">
              <a:rPr lang="en-IN" smtClean="0"/>
              <a:pPr/>
              <a:t>06-04-2022</a:t>
            </a:fld>
            <a:endParaRPr lang="en-IN"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IN"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25A7D74-0752-4404-83D1-A32D70D2C454}" type="slidenum">
              <a:rPr lang="en-IN" smtClean="0"/>
              <a:pPr/>
              <a:t>‹#›</a:t>
            </a:fld>
            <a:endParaRPr lang="en-IN" dirty="0"/>
          </a:p>
        </p:txBody>
      </p:sp>
    </p:spTree>
    <p:extLst>
      <p:ext uri="{BB962C8B-B14F-4D97-AF65-F5344CB8AC3E}">
        <p14:creationId xmlns="" xmlns:p14="http://schemas.microsoft.com/office/powerpoint/2010/main" val="105941355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762001"/>
            <a:ext cx="7772400" cy="5638800"/>
          </a:xfrm>
        </p:spPr>
        <p:txBody>
          <a:bodyPr>
            <a:normAutofit/>
          </a:bodyPr>
          <a:lstStyle/>
          <a:p>
            <a:r>
              <a:rPr lang="en-IN" sz="2800" b="1" dirty="0" smtClean="0">
                <a:solidFill>
                  <a:srgbClr val="00B0F0"/>
                </a:solidFill>
                <a:latin typeface="Times New Roman" pitchFamily="18" charset="0"/>
                <a:cs typeface="Times New Roman" pitchFamily="18" charset="0"/>
              </a:rPr>
              <a:t>BIKE </a:t>
            </a:r>
            <a:r>
              <a:rPr lang="en-IN" sz="2800" b="1" dirty="0" smtClean="0">
                <a:solidFill>
                  <a:srgbClr val="00B0F0"/>
                </a:solidFill>
                <a:latin typeface="Times New Roman" pitchFamily="18" charset="0"/>
                <a:cs typeface="Times New Roman" pitchFamily="18" charset="0"/>
              </a:rPr>
              <a:t>RIDE SAFETY MANAGEMENT </a:t>
            </a:r>
            <a:r>
              <a:rPr lang="en-IN" sz="2800" b="1" dirty="0" smtClean="0">
                <a:solidFill>
                  <a:srgbClr val="00B0F0"/>
                </a:solidFill>
                <a:latin typeface="Times New Roman" pitchFamily="18" charset="0"/>
                <a:cs typeface="Times New Roman" pitchFamily="18" charset="0"/>
              </a:rPr>
              <a:t>SYSTEM</a:t>
            </a:r>
            <a:endParaRPr lang="en-IN" sz="2800" b="1" dirty="0">
              <a:latin typeface="Times New Roman" pitchFamily="18" charset="0"/>
              <a:cs typeface="Times New Roman" pitchFamily="18" charset="0"/>
            </a:endParaRPr>
          </a:p>
        </p:txBody>
      </p:sp>
    </p:spTree>
    <p:extLst>
      <p:ext uri="{BB962C8B-B14F-4D97-AF65-F5344CB8AC3E}">
        <p14:creationId xmlns="" xmlns:p14="http://schemas.microsoft.com/office/powerpoint/2010/main" val="165167651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0AF9954B-6B64-4C37-9343-AE0112C40ADA}"/>
              </a:ext>
            </a:extLst>
          </p:cNvPr>
          <p:cNvSpPr>
            <a:spLocks noGrp="1"/>
          </p:cNvSpPr>
          <p:nvPr>
            <p:ph type="title"/>
          </p:nvPr>
        </p:nvSpPr>
        <p:spPr/>
        <p:txBody>
          <a:bodyPr>
            <a:normAutofit/>
          </a:bodyPr>
          <a:lstStyle/>
          <a:p>
            <a:r>
              <a:rPr lang="en-US" sz="2400" b="1" dirty="0">
                <a:latin typeface="Times New Roman" panose="02020603050405020304" pitchFamily="18" charset="0"/>
                <a:cs typeface="Times New Roman" panose="02020603050405020304" pitchFamily="18" charset="0"/>
              </a:rPr>
              <a:t>CONTENT</a:t>
            </a:r>
            <a:endParaRPr lang="en-IN" sz="2400" b="1" dirty="0"/>
          </a:p>
        </p:txBody>
      </p:sp>
      <p:sp>
        <p:nvSpPr>
          <p:cNvPr id="3" name="Content Placeholder 2">
            <a:extLst>
              <a:ext uri="{FF2B5EF4-FFF2-40B4-BE49-F238E27FC236}">
                <a16:creationId xmlns="" xmlns:a16="http://schemas.microsoft.com/office/drawing/2014/main" id="{ACC458B1-5E6A-4163-9AC8-D0845B515CAC}"/>
              </a:ext>
            </a:extLst>
          </p:cNvPr>
          <p:cNvSpPr>
            <a:spLocks noGrp="1"/>
          </p:cNvSpPr>
          <p:nvPr>
            <p:ph idx="1"/>
          </p:nvPr>
        </p:nvSpPr>
        <p:spPr/>
        <p:txBody>
          <a:bodyPr>
            <a:normAutofit fontScale="70000" lnSpcReduction="20000"/>
          </a:bodyPr>
          <a:lstStyle/>
          <a:p>
            <a:pPr>
              <a:lnSpc>
                <a:spcPct val="150000"/>
              </a:lnSpc>
            </a:pPr>
            <a:r>
              <a:rPr lang="en-US" sz="3200" dirty="0">
                <a:latin typeface="Times New Roman" panose="02020603050405020304" pitchFamily="18" charset="0"/>
                <a:cs typeface="Times New Roman" panose="02020603050405020304" pitchFamily="18" charset="0"/>
              </a:rPr>
              <a:t>Introduction</a:t>
            </a:r>
          </a:p>
          <a:p>
            <a:pPr>
              <a:lnSpc>
                <a:spcPct val="150000"/>
              </a:lnSpc>
            </a:pPr>
            <a:r>
              <a:rPr lang="en-US" sz="3200" dirty="0">
                <a:latin typeface="Times New Roman" panose="02020603050405020304" pitchFamily="18" charset="0"/>
                <a:cs typeface="Times New Roman" panose="02020603050405020304" pitchFamily="18" charset="0"/>
              </a:rPr>
              <a:t>Abstract</a:t>
            </a:r>
          </a:p>
          <a:p>
            <a:pPr>
              <a:lnSpc>
                <a:spcPct val="150000"/>
              </a:lnSpc>
            </a:pPr>
            <a:r>
              <a:rPr lang="en-US" sz="3200" dirty="0">
                <a:latin typeface="Times New Roman" panose="02020603050405020304" pitchFamily="18" charset="0"/>
                <a:cs typeface="Times New Roman" panose="02020603050405020304" pitchFamily="18" charset="0"/>
              </a:rPr>
              <a:t>Existing survey</a:t>
            </a:r>
          </a:p>
          <a:p>
            <a:pPr>
              <a:lnSpc>
                <a:spcPct val="150000"/>
              </a:lnSpc>
            </a:pPr>
            <a:r>
              <a:rPr lang="en-US" sz="3200" dirty="0">
                <a:latin typeface="Times New Roman" panose="02020603050405020304" pitchFamily="18" charset="0"/>
                <a:cs typeface="Times New Roman" panose="02020603050405020304" pitchFamily="18" charset="0"/>
              </a:rPr>
              <a:t>Advantages </a:t>
            </a:r>
          </a:p>
          <a:p>
            <a:pPr>
              <a:lnSpc>
                <a:spcPct val="150000"/>
              </a:lnSpc>
            </a:pPr>
            <a:r>
              <a:rPr lang="en-US" sz="3200" dirty="0">
                <a:latin typeface="Times New Roman" panose="02020603050405020304" pitchFamily="18" charset="0"/>
                <a:cs typeface="Times New Roman" panose="02020603050405020304" pitchFamily="18" charset="0"/>
              </a:rPr>
              <a:t>Disadvantages</a:t>
            </a:r>
          </a:p>
          <a:p>
            <a:pPr>
              <a:lnSpc>
                <a:spcPct val="150000"/>
              </a:lnSpc>
            </a:pPr>
            <a:r>
              <a:rPr lang="en-US" sz="3200" dirty="0">
                <a:latin typeface="Times New Roman" panose="02020603050405020304" pitchFamily="18" charset="0"/>
                <a:cs typeface="Times New Roman" panose="02020603050405020304" pitchFamily="18" charset="0"/>
              </a:rPr>
              <a:t>Proposed work</a:t>
            </a:r>
          </a:p>
          <a:p>
            <a:pPr>
              <a:lnSpc>
                <a:spcPct val="150000"/>
              </a:lnSpc>
            </a:pPr>
            <a:r>
              <a:rPr lang="en-US" sz="3200" dirty="0">
                <a:latin typeface="Times New Roman" panose="02020603050405020304" pitchFamily="18" charset="0"/>
                <a:cs typeface="Times New Roman" panose="02020603050405020304" pitchFamily="18" charset="0"/>
              </a:rPr>
              <a:t>Modules</a:t>
            </a:r>
          </a:p>
          <a:p>
            <a:pPr>
              <a:lnSpc>
                <a:spcPct val="150000"/>
              </a:lnSpc>
            </a:pPr>
            <a:r>
              <a:rPr lang="en-IN" sz="3200" dirty="0">
                <a:latin typeface="Times New Roman" panose="02020603050405020304" pitchFamily="18" charset="0"/>
                <a:cs typeface="Times New Roman" panose="02020603050405020304" pitchFamily="18" charset="0"/>
              </a:rPr>
              <a:t>First module works </a:t>
            </a:r>
          </a:p>
          <a:p>
            <a:endParaRPr lang="en-IN" dirty="0"/>
          </a:p>
        </p:txBody>
      </p:sp>
    </p:spTree>
    <p:extLst>
      <p:ext uri="{BB962C8B-B14F-4D97-AF65-F5344CB8AC3E}">
        <p14:creationId xmlns="" xmlns:p14="http://schemas.microsoft.com/office/powerpoint/2010/main" val="11369941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50838"/>
            <a:ext cx="8229600" cy="1143000"/>
          </a:xfrm>
        </p:spPr>
        <p:txBody>
          <a:bodyPr>
            <a:normAutofit/>
          </a:bodyPr>
          <a:lstStyle/>
          <a:p>
            <a:r>
              <a:rPr lang="en-IN" sz="2400" b="1" dirty="0">
                <a:latin typeface="Times New Roman" pitchFamily="18" charset="0"/>
                <a:cs typeface="Times New Roman" pitchFamily="18" charset="0"/>
              </a:rPr>
              <a:t>INTRODUCTION</a:t>
            </a:r>
          </a:p>
        </p:txBody>
      </p:sp>
      <p:sp>
        <p:nvSpPr>
          <p:cNvPr id="3" name="Content Placeholder 2"/>
          <p:cNvSpPr>
            <a:spLocks noGrp="1"/>
          </p:cNvSpPr>
          <p:nvPr>
            <p:ph idx="1"/>
          </p:nvPr>
        </p:nvSpPr>
        <p:spPr>
          <a:xfrm>
            <a:off x="457200" y="1447800"/>
            <a:ext cx="8229600" cy="4876800"/>
          </a:xfrm>
        </p:spPr>
        <p:txBody>
          <a:bodyPr>
            <a:noAutofit/>
          </a:bodyPr>
          <a:lstStyle/>
          <a:p>
            <a:pPr algn="just">
              <a:lnSpc>
                <a:spcPct val="150000"/>
              </a:lnSpc>
            </a:pPr>
            <a:r>
              <a:rPr lang="en-IN" sz="2000" dirty="0" smtClean="0">
                <a:latin typeface="Times New Roman" pitchFamily="18" charset="0"/>
                <a:cs typeface="Times New Roman" pitchFamily="18" charset="0"/>
              </a:rPr>
              <a:t>The main safety equipment of motorcyclist is the helmet and triples . The helmet and triples protects the motorcyclist against accidents. </a:t>
            </a:r>
          </a:p>
          <a:p>
            <a:pPr algn="just">
              <a:lnSpc>
                <a:spcPct val="150000"/>
              </a:lnSpc>
            </a:pPr>
            <a:r>
              <a:rPr lang="en-IN" sz="2000" dirty="0" smtClean="0">
                <a:latin typeface="Times New Roman" pitchFamily="18" charset="0"/>
                <a:cs typeface="Times New Roman" pitchFamily="18" charset="0"/>
              </a:rPr>
              <a:t>Although the helmet and triples use is mandatory in many countries, there are motorcyclists that do not use it or use it incorrectly.</a:t>
            </a:r>
          </a:p>
          <a:p>
            <a:pPr algn="just">
              <a:lnSpc>
                <a:spcPct val="150000"/>
              </a:lnSpc>
            </a:pPr>
            <a:r>
              <a:rPr lang="en-IN" sz="2000" dirty="0" smtClean="0">
                <a:latin typeface="Times New Roman" pitchFamily="18" charset="0"/>
                <a:cs typeface="Times New Roman" pitchFamily="18" charset="0"/>
              </a:rPr>
              <a:t>Intelligent traffic systems were implemented using computer vision algorithms, such as: background and foreground image detection to segment the moving objects in scene and image descriptors to extract features. </a:t>
            </a:r>
          </a:p>
          <a:p>
            <a:pPr algn="just">
              <a:lnSpc>
                <a:spcPct val="150000"/>
              </a:lnSpc>
            </a:pPr>
            <a:r>
              <a:rPr lang="en-IN" sz="2000" dirty="0" smtClean="0">
                <a:latin typeface="Times New Roman" pitchFamily="18" charset="0"/>
                <a:cs typeface="Times New Roman" pitchFamily="18" charset="0"/>
              </a:rPr>
              <a:t>Computational intelligence algorithms are used too, like machine learning algorithms to classify the objects. </a:t>
            </a:r>
            <a:endParaRPr lang="en-US" sz="2000" dirty="0">
              <a:latin typeface="Times New Roman" pitchFamily="18" charset="0"/>
              <a:cs typeface="Times New Roman" pitchFamily="18" charset="0"/>
            </a:endParaRPr>
          </a:p>
        </p:txBody>
      </p:sp>
    </p:spTree>
    <p:extLst>
      <p:ext uri="{BB962C8B-B14F-4D97-AF65-F5344CB8AC3E}">
        <p14:creationId xmlns="" xmlns:p14="http://schemas.microsoft.com/office/powerpoint/2010/main" val="225840584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400" b="1" dirty="0">
                <a:latin typeface="Times New Roman" pitchFamily="18" charset="0"/>
                <a:cs typeface="Times New Roman" pitchFamily="18" charset="0"/>
              </a:rPr>
              <a:t>CONT.,</a:t>
            </a:r>
          </a:p>
        </p:txBody>
      </p:sp>
      <p:sp>
        <p:nvSpPr>
          <p:cNvPr id="3" name="Content Placeholder 2"/>
          <p:cNvSpPr>
            <a:spLocks noGrp="1"/>
          </p:cNvSpPr>
          <p:nvPr>
            <p:ph idx="1"/>
          </p:nvPr>
        </p:nvSpPr>
        <p:spPr/>
        <p:txBody>
          <a:bodyPr>
            <a:normAutofit fontScale="85000" lnSpcReduction="20000"/>
          </a:bodyPr>
          <a:lstStyle/>
          <a:p>
            <a:pPr algn="just">
              <a:lnSpc>
                <a:spcPct val="150000"/>
              </a:lnSpc>
            </a:pPr>
            <a:r>
              <a:rPr lang="en-IN" sz="2400" dirty="0" smtClean="0">
                <a:latin typeface="Times New Roman" pitchFamily="18" charset="0"/>
                <a:cs typeface="Times New Roman" pitchFamily="18" charset="0"/>
              </a:rPr>
              <a:t>Machine learning (ML) is the field of Artificial Intelligence in which a trained model works on its own using the inputs given during training period. </a:t>
            </a:r>
          </a:p>
          <a:p>
            <a:pPr algn="just">
              <a:lnSpc>
                <a:spcPct val="150000"/>
              </a:lnSpc>
            </a:pPr>
            <a:r>
              <a:rPr lang="en-IN" sz="2400" dirty="0" smtClean="0">
                <a:latin typeface="Times New Roman" pitchFamily="18" charset="0"/>
                <a:cs typeface="Times New Roman" pitchFamily="18" charset="0"/>
              </a:rPr>
              <a:t>Machine learning algorithms build a mathematical model of sample data, known as "training data", in order to make predictions or decisions and are also used in the applications of object detection.</a:t>
            </a:r>
          </a:p>
          <a:p>
            <a:pPr algn="just">
              <a:lnSpc>
                <a:spcPct val="150000"/>
              </a:lnSpc>
            </a:pPr>
            <a:r>
              <a:rPr lang="en-IN" sz="2400" dirty="0" smtClean="0">
                <a:latin typeface="Times New Roman" pitchFamily="18" charset="0"/>
                <a:cs typeface="Times New Roman" pitchFamily="18" charset="0"/>
              </a:rPr>
              <a:t>Using this helmet and triples detection model helmet-less riders can be easily detected. </a:t>
            </a:r>
          </a:p>
          <a:p>
            <a:pPr algn="just">
              <a:lnSpc>
                <a:spcPct val="150000"/>
              </a:lnSpc>
            </a:pPr>
            <a:r>
              <a:rPr lang="en-IN" sz="2400" dirty="0" smtClean="0">
                <a:latin typeface="Times New Roman" pitchFamily="18" charset="0"/>
                <a:cs typeface="Times New Roman" pitchFamily="18" charset="0"/>
              </a:rPr>
              <a:t>Based one the detected classes the license plate of the rider is cropped out and saved as an image.</a:t>
            </a:r>
            <a:endParaRPr lang="en-US" sz="2400" dirty="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400" b="1" dirty="0">
                <a:latin typeface="Times New Roman" pitchFamily="18" charset="0"/>
                <a:cs typeface="Times New Roman" pitchFamily="18" charset="0"/>
              </a:rPr>
              <a:t>CONT</a:t>
            </a:r>
            <a:r>
              <a:rPr lang="en-US" sz="2000" b="1" dirty="0">
                <a:latin typeface="Times New Roman" pitchFamily="18" charset="0"/>
                <a:cs typeface="Times New Roman" pitchFamily="18" charset="0"/>
              </a:rPr>
              <a:t>.,</a:t>
            </a:r>
          </a:p>
        </p:txBody>
      </p:sp>
      <p:sp>
        <p:nvSpPr>
          <p:cNvPr id="3" name="Content Placeholder 2"/>
          <p:cNvSpPr>
            <a:spLocks noGrp="1"/>
          </p:cNvSpPr>
          <p:nvPr>
            <p:ph idx="1"/>
          </p:nvPr>
        </p:nvSpPr>
        <p:spPr/>
        <p:txBody>
          <a:bodyPr>
            <a:normAutofit/>
          </a:bodyPr>
          <a:lstStyle/>
          <a:p>
            <a:pPr algn="just">
              <a:lnSpc>
                <a:spcPct val="150000"/>
              </a:lnSpc>
            </a:pPr>
            <a:r>
              <a:rPr lang="en-IN" sz="2000" dirty="0" smtClean="0">
                <a:latin typeface="Times New Roman" pitchFamily="18" charset="0"/>
                <a:cs typeface="Times New Roman" pitchFamily="18" charset="0"/>
              </a:rPr>
              <a:t>This image is given to an Optical Character Recognition (OCR) model which recognizes the text and gives the License Plate number as output in the form of Machine encoded text. </a:t>
            </a:r>
          </a:p>
          <a:p>
            <a:pPr algn="just">
              <a:lnSpc>
                <a:spcPct val="150000"/>
              </a:lnSpc>
            </a:pPr>
            <a:r>
              <a:rPr lang="en-IN" sz="2000" dirty="0" smtClean="0">
                <a:latin typeface="Times New Roman" pitchFamily="18" charset="0"/>
                <a:cs typeface="Times New Roman" pitchFamily="18" charset="0"/>
              </a:rPr>
              <a:t>The objective of this paper is to develop a system to enforce helmet and triples wearing with the help of CCTV cameras. </a:t>
            </a:r>
          </a:p>
          <a:p>
            <a:pPr algn="just">
              <a:lnSpc>
                <a:spcPct val="150000"/>
              </a:lnSpc>
            </a:pPr>
            <a:r>
              <a:rPr lang="en-IN" sz="2000" dirty="0" smtClean="0">
                <a:latin typeface="Times New Roman" pitchFamily="18" charset="0"/>
                <a:cs typeface="Times New Roman" pitchFamily="18" charset="0"/>
              </a:rPr>
              <a:t>The developed system aims in changing unsafe </a:t>
            </a:r>
            <a:r>
              <a:rPr lang="en-IN" sz="2000" dirty="0" err="1" smtClean="0">
                <a:latin typeface="Times New Roman" pitchFamily="18" charset="0"/>
                <a:cs typeface="Times New Roman" pitchFamily="18" charset="0"/>
              </a:rPr>
              <a:t>behaviors</a:t>
            </a:r>
            <a:r>
              <a:rPr lang="en-IN" sz="2000" dirty="0" smtClean="0">
                <a:latin typeface="Times New Roman" pitchFamily="18" charset="0"/>
                <a:cs typeface="Times New Roman" pitchFamily="18" charset="0"/>
              </a:rPr>
              <a:t> and consequently reducing the number of accidents and its severity</a:t>
            </a:r>
            <a:endParaRPr lang="en-US" sz="2000" dirty="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400" b="1" dirty="0">
                <a:latin typeface="Times New Roman" pitchFamily="18" charset="0"/>
                <a:cs typeface="Times New Roman" pitchFamily="18" charset="0"/>
              </a:rPr>
              <a:t>ABSTRACT</a:t>
            </a:r>
            <a:endParaRPr lang="en-IN" sz="2400" b="1" dirty="0">
              <a:latin typeface="Times New Roman" pitchFamily="18" charset="0"/>
              <a:cs typeface="Times New Roman" pitchFamily="18" charset="0"/>
            </a:endParaRPr>
          </a:p>
        </p:txBody>
      </p:sp>
      <p:sp>
        <p:nvSpPr>
          <p:cNvPr id="4" name="Content Placeholder 3">
            <a:extLst>
              <a:ext uri="{FF2B5EF4-FFF2-40B4-BE49-F238E27FC236}">
                <a16:creationId xmlns="" xmlns:a16="http://schemas.microsoft.com/office/drawing/2014/main" id="{E86BAAD8-5518-40FD-8C00-F5244ACA7DE1}"/>
              </a:ext>
            </a:extLst>
          </p:cNvPr>
          <p:cNvSpPr>
            <a:spLocks noGrp="1"/>
          </p:cNvSpPr>
          <p:nvPr>
            <p:ph idx="1"/>
          </p:nvPr>
        </p:nvSpPr>
        <p:spPr>
          <a:xfrm>
            <a:off x="457200" y="1600201"/>
            <a:ext cx="8229600" cy="3810000"/>
          </a:xfrm>
        </p:spPr>
        <p:txBody>
          <a:bodyPr>
            <a:noAutofit/>
          </a:bodyPr>
          <a:lstStyle/>
          <a:p>
            <a:pPr algn="just">
              <a:lnSpc>
                <a:spcPct val="150000"/>
              </a:lnSpc>
            </a:pPr>
            <a:r>
              <a:rPr lang="en-IN" sz="2000" dirty="0" smtClean="0">
                <a:latin typeface="Times New Roman" pitchFamily="18" charset="0"/>
                <a:cs typeface="Times New Roman" pitchFamily="18" charset="0"/>
              </a:rPr>
              <a:t>Motorcycle accidents have been rapidly growing through the years in many countries. In India more than 37 million people use two wheelers. </a:t>
            </a:r>
          </a:p>
          <a:p>
            <a:pPr algn="just">
              <a:lnSpc>
                <a:spcPct val="150000"/>
              </a:lnSpc>
            </a:pPr>
            <a:r>
              <a:rPr lang="en-IN" sz="2000" dirty="0" smtClean="0">
                <a:latin typeface="Times New Roman" pitchFamily="18" charset="0"/>
                <a:cs typeface="Times New Roman" pitchFamily="18" charset="0"/>
              </a:rPr>
              <a:t>Therefore, it is necessary to develop a system for automatic detection of helmet and triples wearing for road safety. </a:t>
            </a:r>
          </a:p>
          <a:p>
            <a:pPr algn="just">
              <a:lnSpc>
                <a:spcPct val="150000"/>
              </a:lnSpc>
            </a:pPr>
            <a:r>
              <a:rPr lang="en-IN" sz="2000" dirty="0" smtClean="0">
                <a:latin typeface="Times New Roman" pitchFamily="18" charset="0"/>
                <a:cs typeface="Times New Roman" pitchFamily="18" charset="0"/>
              </a:rPr>
              <a:t>Therefore, a custom object detection model is created using a Machine learning based algorithm which can detect Motorcycle riders. </a:t>
            </a:r>
          </a:p>
        </p:txBody>
      </p:sp>
    </p:spTree>
    <p:extLst>
      <p:ext uri="{BB962C8B-B14F-4D97-AF65-F5344CB8AC3E}">
        <p14:creationId xmlns="" xmlns:p14="http://schemas.microsoft.com/office/powerpoint/2010/main" val="20214207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IN" sz="2400" b="1" dirty="0" smtClean="0">
                <a:latin typeface="Times New Roman" pitchFamily="18" charset="0"/>
                <a:cs typeface="Times New Roman" pitchFamily="18" charset="0"/>
              </a:rPr>
              <a:t>CONT.,</a:t>
            </a:r>
            <a:endParaRPr lang="en-IN" sz="2400" b="1" dirty="0">
              <a:latin typeface="Times New Roman" pitchFamily="18" charset="0"/>
              <a:cs typeface="Times New Roman" pitchFamily="18" charset="0"/>
            </a:endParaRPr>
          </a:p>
        </p:txBody>
      </p:sp>
      <p:sp>
        <p:nvSpPr>
          <p:cNvPr id="4" name="Content Placeholder 3"/>
          <p:cNvSpPr>
            <a:spLocks noGrp="1"/>
          </p:cNvSpPr>
          <p:nvPr>
            <p:ph idx="1"/>
          </p:nvPr>
        </p:nvSpPr>
        <p:spPr/>
        <p:txBody>
          <a:bodyPr>
            <a:normAutofit/>
          </a:bodyPr>
          <a:lstStyle/>
          <a:p>
            <a:pPr algn="just">
              <a:lnSpc>
                <a:spcPct val="150000"/>
              </a:lnSpc>
            </a:pPr>
            <a:r>
              <a:rPr lang="en-IN" sz="2000" dirty="0" smtClean="0">
                <a:latin typeface="Times New Roman" pitchFamily="18" charset="0"/>
                <a:cs typeface="Times New Roman" pitchFamily="18" charset="0"/>
              </a:rPr>
              <a:t>On the detection of a Helmetless rider, the License Plate is extracted and the Licence Plate number is recognized using an Optical Character Recognizer. </a:t>
            </a:r>
          </a:p>
          <a:p>
            <a:pPr algn="just">
              <a:lnSpc>
                <a:spcPct val="150000"/>
              </a:lnSpc>
            </a:pPr>
            <a:r>
              <a:rPr lang="en-IN" sz="2000" dirty="0" smtClean="0">
                <a:latin typeface="Times New Roman" pitchFamily="18" charset="0"/>
                <a:cs typeface="Times New Roman" pitchFamily="18" charset="0"/>
              </a:rPr>
              <a:t>This Application can be implemented in real-time using a Webcam or a CCTV as input.</a:t>
            </a:r>
            <a:endParaRPr lang="en-IN" sz="2000" b="1" dirty="0" smtClean="0">
              <a:latin typeface="Times New Roman" pitchFamily="18" charset="0"/>
              <a:cs typeface="Times New Roman" pitchFamily="18" charset="0"/>
            </a:endParaRPr>
          </a:p>
          <a:p>
            <a:pPr>
              <a:lnSpc>
                <a:spcPct val="150000"/>
              </a:lnSpc>
              <a:buNone/>
            </a:pPr>
            <a:endParaRPr lang="en-US" sz="2000" dirty="0" smtClean="0">
              <a:latin typeface="Times New Roman" pitchFamily="18" charset="0"/>
              <a:cs typeface="Times New Roman" pitchFamily="18" charset="0"/>
            </a:endParaRPr>
          </a:p>
        </p:txBody>
      </p:sp>
    </p:spTree>
    <p:extLst>
      <p:ext uri="{BB962C8B-B14F-4D97-AF65-F5344CB8AC3E}">
        <p14:creationId xmlns="" xmlns:p14="http://schemas.microsoft.com/office/powerpoint/2010/main" val="83585378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990600"/>
          </a:xfrm>
        </p:spPr>
        <p:txBody>
          <a:bodyPr>
            <a:normAutofit/>
          </a:bodyPr>
          <a:lstStyle/>
          <a:p>
            <a:r>
              <a:rPr lang="en-US" sz="2400" b="1" dirty="0" smtClean="0">
                <a:latin typeface="Times New Roman" pitchFamily="18" charset="0"/>
                <a:cs typeface="Times New Roman" pitchFamily="18" charset="0"/>
              </a:rPr>
              <a:t>EXISTING SURVEY</a:t>
            </a:r>
            <a:endParaRPr lang="en-US" sz="2400" b="1" dirty="0">
              <a:latin typeface="Times New Roman" pitchFamily="18" charset="0"/>
              <a:cs typeface="Times New Roman" pitchFamily="18" charset="0"/>
            </a:endParaRPr>
          </a:p>
        </p:txBody>
      </p:sp>
      <p:graphicFrame>
        <p:nvGraphicFramePr>
          <p:cNvPr id="4" name="Content Placeholder 3"/>
          <p:cNvGraphicFramePr>
            <a:graphicFrameLocks noGrp="1"/>
          </p:cNvGraphicFramePr>
          <p:nvPr>
            <p:ph idx="1"/>
          </p:nvPr>
        </p:nvGraphicFramePr>
        <p:xfrm>
          <a:off x="152400" y="960120"/>
          <a:ext cx="8686798" cy="5669280"/>
        </p:xfrm>
        <a:graphic>
          <a:graphicData uri="http://schemas.openxmlformats.org/drawingml/2006/table">
            <a:tbl>
              <a:tblPr firstRow="1" bandRow="1">
                <a:tableStyleId>{5940675A-B579-460E-94D1-54222C63F5DA}</a:tableStyleId>
              </a:tblPr>
              <a:tblGrid>
                <a:gridCol w="1472338"/>
                <a:gridCol w="1693190"/>
                <a:gridCol w="1406472"/>
                <a:gridCol w="1828800"/>
                <a:gridCol w="2285998"/>
              </a:tblGrid>
              <a:tr h="609600">
                <a:tc>
                  <a:txBody>
                    <a:bodyPr/>
                    <a:lstStyle/>
                    <a:p>
                      <a:r>
                        <a:rPr lang="en-US" sz="1800" dirty="0" smtClean="0">
                          <a:latin typeface="Times New Roman" pitchFamily="18" charset="0"/>
                          <a:cs typeface="Times New Roman" pitchFamily="18" charset="0"/>
                        </a:rPr>
                        <a:t>Author</a:t>
                      </a:r>
                      <a:r>
                        <a:rPr lang="en-US" sz="1800" baseline="0" dirty="0" smtClean="0">
                          <a:latin typeface="Times New Roman" pitchFamily="18" charset="0"/>
                          <a:cs typeface="Times New Roman" pitchFamily="18" charset="0"/>
                        </a:rPr>
                        <a:t> Name</a:t>
                      </a:r>
                      <a:endParaRPr lang="en-US" sz="1800" dirty="0">
                        <a:latin typeface="Times New Roman" pitchFamily="18" charset="0"/>
                        <a:cs typeface="Times New Roman" pitchFamily="18" charset="0"/>
                      </a:endParaRPr>
                    </a:p>
                  </a:txBody>
                  <a:tcPr/>
                </a:tc>
                <a:tc>
                  <a:txBody>
                    <a:bodyPr/>
                    <a:lstStyle/>
                    <a:p>
                      <a:r>
                        <a:rPr lang="en-US" sz="1800" dirty="0" smtClean="0">
                          <a:latin typeface="Times New Roman" pitchFamily="18" charset="0"/>
                          <a:cs typeface="Times New Roman" pitchFamily="18" charset="0"/>
                        </a:rPr>
                        <a:t>Project</a:t>
                      </a:r>
                      <a:r>
                        <a:rPr lang="en-US" sz="1800" baseline="0" dirty="0" smtClean="0">
                          <a:latin typeface="Times New Roman" pitchFamily="18" charset="0"/>
                          <a:cs typeface="Times New Roman" pitchFamily="18" charset="0"/>
                        </a:rPr>
                        <a:t> Title</a:t>
                      </a:r>
                      <a:endParaRPr lang="en-US" sz="1800" dirty="0">
                        <a:latin typeface="Times New Roman" pitchFamily="18" charset="0"/>
                        <a:cs typeface="Times New Roman" pitchFamily="18" charset="0"/>
                      </a:endParaRPr>
                    </a:p>
                  </a:txBody>
                  <a:tcPr/>
                </a:tc>
                <a:tc>
                  <a:txBody>
                    <a:bodyPr/>
                    <a:lstStyle/>
                    <a:p>
                      <a:r>
                        <a:rPr lang="en-US" sz="1800" dirty="0" smtClean="0">
                          <a:latin typeface="Times New Roman" pitchFamily="18" charset="0"/>
                          <a:cs typeface="Times New Roman" pitchFamily="18" charset="0"/>
                        </a:rPr>
                        <a:t>Data Set /</a:t>
                      </a:r>
                      <a:r>
                        <a:rPr lang="en-US" sz="1800" baseline="0" dirty="0" smtClean="0">
                          <a:latin typeface="Times New Roman" pitchFamily="18" charset="0"/>
                          <a:cs typeface="Times New Roman" pitchFamily="18" charset="0"/>
                        </a:rPr>
                        <a:t> Algorithms</a:t>
                      </a:r>
                      <a:endParaRPr lang="en-US" sz="1800" dirty="0">
                        <a:latin typeface="Times New Roman" pitchFamily="18" charset="0"/>
                        <a:cs typeface="Times New Roman" pitchFamily="18" charset="0"/>
                      </a:endParaRPr>
                    </a:p>
                  </a:txBody>
                  <a:tcPr/>
                </a:tc>
                <a:tc>
                  <a:txBody>
                    <a:bodyPr/>
                    <a:lstStyle/>
                    <a:p>
                      <a:r>
                        <a:rPr lang="en-US" sz="1800" b="0" dirty="0" smtClean="0">
                          <a:latin typeface="Times New Roman" pitchFamily="18" charset="0"/>
                          <a:cs typeface="Times New Roman" pitchFamily="18" charset="0"/>
                        </a:rPr>
                        <a:t>Advantages</a:t>
                      </a:r>
                      <a:endParaRPr lang="en-US" sz="1800" b="0" dirty="0">
                        <a:latin typeface="Times New Roman" pitchFamily="18" charset="0"/>
                        <a:cs typeface="Times New Roman" pitchFamily="18" charset="0"/>
                      </a:endParaRPr>
                    </a:p>
                  </a:txBody>
                  <a:tcPr/>
                </a:tc>
                <a:tc>
                  <a:txBody>
                    <a:bodyPr/>
                    <a:lstStyle/>
                    <a:p>
                      <a:r>
                        <a:rPr lang="en-US" sz="1800" dirty="0" smtClean="0">
                          <a:latin typeface="Times New Roman" pitchFamily="18" charset="0"/>
                          <a:cs typeface="Times New Roman" pitchFamily="18" charset="0"/>
                        </a:rPr>
                        <a:t>Disadvantages</a:t>
                      </a:r>
                      <a:endParaRPr lang="en-US" sz="1800" dirty="0">
                        <a:latin typeface="Times New Roman" pitchFamily="18" charset="0"/>
                        <a:cs typeface="Times New Roman" pitchFamily="18" charset="0"/>
                      </a:endParaRPr>
                    </a:p>
                  </a:txBody>
                  <a:tcPr/>
                </a:tc>
              </a:tr>
              <a:tr h="629033">
                <a:tc>
                  <a:txBody>
                    <a:bodyPr/>
                    <a:lstStyle/>
                    <a:p>
                      <a:pPr algn="just">
                        <a:lnSpc>
                          <a:spcPct val="150000"/>
                        </a:lnSpc>
                      </a:pPr>
                      <a:r>
                        <a:rPr lang="en-IN" sz="1800" dirty="0" smtClean="0">
                          <a:latin typeface="Times New Roman" pitchFamily="18" charset="0"/>
                          <a:cs typeface="Times New Roman" pitchFamily="18" charset="0"/>
                        </a:rPr>
                        <a:t>Viola and Jones, </a:t>
                      </a:r>
                      <a:endParaRPr lang="en-US" sz="1800" dirty="0">
                        <a:latin typeface="Times New Roman" pitchFamily="18" charset="0"/>
                        <a:cs typeface="Times New Roman" pitchFamily="18" charset="0"/>
                      </a:endParaRPr>
                    </a:p>
                  </a:txBody>
                  <a:tcPr/>
                </a:tc>
                <a:tc>
                  <a:txBody>
                    <a:bodyPr/>
                    <a:lstStyle/>
                    <a:p>
                      <a:pPr algn="just">
                        <a:lnSpc>
                          <a:spcPct val="150000"/>
                        </a:lnSpc>
                      </a:pPr>
                      <a:r>
                        <a:rPr lang="en-IN" sz="1800" dirty="0" smtClean="0">
                          <a:latin typeface="Times New Roman" pitchFamily="18" charset="0"/>
                          <a:cs typeface="Times New Roman" pitchFamily="18" charset="0"/>
                        </a:rPr>
                        <a:t>Robust Real-time Object Detection</a:t>
                      </a:r>
                      <a:endParaRPr lang="en-US" sz="1800" kern="1200" baseline="0" dirty="0" smtClean="0">
                        <a:solidFill>
                          <a:schemeClr val="tx1"/>
                        </a:solidFill>
                        <a:latin typeface="Times New Roman" pitchFamily="18" charset="0"/>
                        <a:ea typeface="+mn-ea"/>
                        <a:cs typeface="Times New Roman" pitchFamily="18" charset="0"/>
                      </a:endParaRPr>
                    </a:p>
                  </a:txBody>
                  <a:tcPr/>
                </a:tc>
                <a:tc>
                  <a:txBody>
                    <a:bodyPr/>
                    <a:lstStyle/>
                    <a:p>
                      <a:pPr algn="just">
                        <a:lnSpc>
                          <a:spcPct val="150000"/>
                        </a:lnSpc>
                      </a:pPr>
                      <a:r>
                        <a:rPr lang="en-IN" sz="1800" dirty="0" err="1" smtClean="0">
                          <a:latin typeface="Times New Roman" pitchFamily="18" charset="0"/>
                          <a:cs typeface="Times New Roman" pitchFamily="18" charset="0"/>
                        </a:rPr>
                        <a:t>AdaBoost</a:t>
                      </a:r>
                      <a:r>
                        <a:rPr lang="en-IN" sz="1800" dirty="0" smtClean="0">
                          <a:latin typeface="Times New Roman" pitchFamily="18" charset="0"/>
                          <a:cs typeface="Times New Roman" pitchFamily="18" charset="0"/>
                        </a:rPr>
                        <a:t> learning ,</a:t>
                      </a:r>
                    </a:p>
                    <a:p>
                      <a:pPr algn="just">
                        <a:lnSpc>
                          <a:spcPct val="150000"/>
                        </a:lnSpc>
                      </a:pPr>
                      <a:r>
                        <a:rPr lang="en-IN" sz="1800" dirty="0" smtClean="0">
                          <a:latin typeface="Times New Roman" pitchFamily="18" charset="0"/>
                          <a:cs typeface="Times New Roman" pitchFamily="18" charset="0"/>
                        </a:rPr>
                        <a:t>simple learning </a:t>
                      </a:r>
                      <a:endParaRPr lang="en-US" sz="1800" dirty="0">
                        <a:latin typeface="Times New Roman" pitchFamily="18" charset="0"/>
                        <a:cs typeface="Times New Roman" pitchFamily="18" charset="0"/>
                      </a:endParaRPr>
                    </a:p>
                  </a:txBody>
                  <a:tcPr/>
                </a:tc>
                <a:tc>
                  <a:txBody>
                    <a:bodyPr/>
                    <a:lstStyle/>
                    <a:p>
                      <a:pPr algn="just">
                        <a:lnSpc>
                          <a:spcPct val="150000"/>
                        </a:lnSpc>
                      </a:pPr>
                      <a:r>
                        <a:rPr lang="en-IN" sz="1800" dirty="0" smtClean="0">
                          <a:latin typeface="Times New Roman" pitchFamily="18" charset="0"/>
                          <a:cs typeface="Times New Roman" pitchFamily="18" charset="0"/>
                        </a:rPr>
                        <a:t>A homogenous system, besides being easy to implement and understand, has the advantage that simple tradeoffs can be made between processing time and detection performance.</a:t>
                      </a:r>
                      <a:endParaRPr lang="en-US" sz="1800" dirty="0">
                        <a:latin typeface="Times New Roman" pitchFamily="18" charset="0"/>
                        <a:cs typeface="Times New Roman" pitchFamily="18" charset="0"/>
                      </a:endParaRPr>
                    </a:p>
                  </a:txBody>
                  <a:tcPr/>
                </a:tc>
                <a:tc>
                  <a:txBody>
                    <a:bodyPr/>
                    <a:lstStyle/>
                    <a:p>
                      <a:pPr algn="just">
                        <a:lnSpc>
                          <a:spcPct val="150000"/>
                        </a:lnSpc>
                      </a:pPr>
                      <a:r>
                        <a:rPr lang="en-IN" sz="1800" dirty="0" smtClean="0">
                          <a:latin typeface="Times New Roman" pitchFamily="18" charset="0"/>
                          <a:cs typeface="Times New Roman" pitchFamily="18" charset="0"/>
                        </a:rPr>
                        <a:t>An aggressive and effective technique for feature selection will have impact on a wide variety of learning tasks.</a:t>
                      </a:r>
                    </a:p>
                    <a:p>
                      <a:pPr algn="just">
                        <a:lnSpc>
                          <a:spcPct val="150000"/>
                        </a:lnSpc>
                      </a:pPr>
                      <a:r>
                        <a:rPr lang="en-IN" sz="1800" dirty="0" smtClean="0">
                          <a:latin typeface="Times New Roman" pitchFamily="18" charset="0"/>
                          <a:cs typeface="Times New Roman" pitchFamily="18" charset="0"/>
                        </a:rPr>
                        <a:t>In order for the weak learner to be boosted, it is called upon to solve a sequence of learning problems.</a:t>
                      </a:r>
                      <a:endParaRPr lang="en-US" sz="1800" dirty="0">
                        <a:latin typeface="Times New Roman" pitchFamily="18" charset="0"/>
                        <a:cs typeface="Times New Roman" pitchFamily="18" charset="0"/>
                      </a:endParaRPr>
                    </a:p>
                  </a:txBody>
                  <a:tcPr/>
                </a:tc>
              </a:tr>
            </a:tbl>
          </a:graphicData>
        </a:graphic>
      </p:graphicFrame>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idx="4294967295"/>
          </p:nvPr>
        </p:nvGraphicFramePr>
        <p:xfrm>
          <a:off x="533400" y="685801"/>
          <a:ext cx="8229600" cy="5681909"/>
        </p:xfrm>
        <a:graphic>
          <a:graphicData uri="http://schemas.openxmlformats.org/drawingml/2006/table">
            <a:tbl>
              <a:tblPr firstRow="1" bandRow="1">
                <a:tableStyleId>{5940675A-B579-460E-94D1-54222C63F5DA}</a:tableStyleId>
              </a:tblPr>
              <a:tblGrid>
                <a:gridCol w="1645920"/>
                <a:gridCol w="1645920"/>
                <a:gridCol w="1645920"/>
                <a:gridCol w="1645920"/>
                <a:gridCol w="1645920"/>
              </a:tblGrid>
              <a:tr h="596971">
                <a:tc>
                  <a:txBody>
                    <a:bodyPr/>
                    <a:lstStyle/>
                    <a:p>
                      <a:r>
                        <a:rPr lang="en-US" b="0" dirty="0" smtClean="0">
                          <a:latin typeface="Times New Roman" pitchFamily="18" charset="0"/>
                          <a:cs typeface="Times New Roman" pitchFamily="18" charset="0"/>
                        </a:rPr>
                        <a:t>Author name</a:t>
                      </a:r>
                      <a:endParaRPr lang="en-US" b="0" dirty="0">
                        <a:latin typeface="Times New Roman" pitchFamily="18" charset="0"/>
                        <a:cs typeface="Times New Roman" pitchFamily="18" charset="0"/>
                      </a:endParaRPr>
                    </a:p>
                  </a:txBody>
                  <a:tcPr/>
                </a:tc>
                <a:tc>
                  <a:txBody>
                    <a:bodyPr/>
                    <a:lstStyle/>
                    <a:p>
                      <a:r>
                        <a:rPr lang="en-US" sz="1800" b="0" kern="1200" baseline="0" dirty="0" smtClean="0">
                          <a:solidFill>
                            <a:schemeClr val="tx1"/>
                          </a:solidFill>
                          <a:latin typeface="Times New Roman" pitchFamily="18" charset="0"/>
                          <a:ea typeface="+mn-ea"/>
                          <a:cs typeface="Times New Roman" pitchFamily="18" charset="0"/>
                        </a:rPr>
                        <a:t>Project Title</a:t>
                      </a:r>
                    </a:p>
                  </a:txBody>
                  <a:tcPr/>
                </a:tc>
                <a:tc>
                  <a:txBody>
                    <a:bodyPr/>
                    <a:lstStyle/>
                    <a:p>
                      <a:r>
                        <a:rPr lang="en-US" sz="1800" kern="1200" baseline="0" dirty="0" smtClean="0">
                          <a:solidFill>
                            <a:schemeClr val="tx1"/>
                          </a:solidFill>
                          <a:latin typeface="Times New Roman" pitchFamily="18" charset="0"/>
                          <a:ea typeface="+mn-ea"/>
                          <a:cs typeface="Times New Roman" pitchFamily="18" charset="0"/>
                        </a:rPr>
                        <a:t>Data set/ Algorithm</a:t>
                      </a:r>
                    </a:p>
                  </a:txBody>
                  <a:tcPr/>
                </a:tc>
                <a:tc>
                  <a:txBody>
                    <a:bodyPr/>
                    <a:lstStyle/>
                    <a:p>
                      <a:r>
                        <a:rPr lang="en-US" dirty="0" smtClean="0">
                          <a:latin typeface="Times New Roman" pitchFamily="18" charset="0"/>
                          <a:cs typeface="Times New Roman" pitchFamily="18" charset="0"/>
                        </a:rPr>
                        <a:t>Advantages</a:t>
                      </a:r>
                      <a:endParaRPr lang="en-US" dirty="0">
                        <a:latin typeface="Times New Roman" pitchFamily="18" charset="0"/>
                        <a:cs typeface="Times New Roman" pitchFamily="18" charset="0"/>
                      </a:endParaRPr>
                    </a:p>
                  </a:txBody>
                  <a:tcPr/>
                </a:tc>
                <a:tc>
                  <a:txBody>
                    <a:bodyPr/>
                    <a:lstStyle/>
                    <a:p>
                      <a:r>
                        <a:rPr lang="en-US" dirty="0" smtClean="0">
                          <a:latin typeface="Times New Roman" pitchFamily="18" charset="0"/>
                          <a:cs typeface="Times New Roman" pitchFamily="18" charset="0"/>
                        </a:rPr>
                        <a:t>Disadvantages</a:t>
                      </a:r>
                    </a:p>
                  </a:txBody>
                  <a:tcPr/>
                </a:tc>
              </a:tr>
              <a:tr h="5041829">
                <a:tc>
                  <a:txBody>
                    <a:bodyPr/>
                    <a:lstStyle/>
                    <a:p>
                      <a:pPr algn="just">
                        <a:lnSpc>
                          <a:spcPct val="150000"/>
                        </a:lnSpc>
                      </a:pPr>
                      <a:r>
                        <a:rPr lang="en-IN" sz="1800" dirty="0" err="1" smtClean="0">
                          <a:latin typeface="Times New Roman" pitchFamily="18" charset="0"/>
                          <a:cs typeface="Times New Roman" pitchFamily="18" charset="0"/>
                        </a:rPr>
                        <a:t>Navneet</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Dalal</a:t>
                      </a:r>
                      <a:r>
                        <a:rPr lang="en-IN" sz="1800" dirty="0" smtClean="0">
                          <a:latin typeface="Times New Roman" pitchFamily="18" charset="0"/>
                          <a:cs typeface="Times New Roman" pitchFamily="18" charset="0"/>
                        </a:rPr>
                        <a:t> and Bill </a:t>
                      </a:r>
                      <a:r>
                        <a:rPr lang="en-IN" sz="1800" dirty="0" err="1" smtClean="0">
                          <a:latin typeface="Times New Roman" pitchFamily="18" charset="0"/>
                          <a:cs typeface="Times New Roman" pitchFamily="18" charset="0"/>
                        </a:rPr>
                        <a:t>Triggs</a:t>
                      </a:r>
                      <a:r>
                        <a:rPr lang="en-IN" sz="1800" dirty="0" smtClean="0">
                          <a:latin typeface="Times New Roman" pitchFamily="18" charset="0"/>
                          <a:cs typeface="Times New Roman" pitchFamily="18" charset="0"/>
                        </a:rPr>
                        <a:t>, </a:t>
                      </a:r>
                      <a:endParaRPr lang="en-US" sz="1800" b="0" dirty="0">
                        <a:latin typeface="Times New Roman" pitchFamily="18" charset="0"/>
                        <a:cs typeface="Times New Roman" pitchFamily="18" charset="0"/>
                      </a:endParaRPr>
                    </a:p>
                  </a:txBody>
                  <a:tcPr/>
                </a:tc>
                <a:tc>
                  <a:txBody>
                    <a:bodyPr/>
                    <a:lstStyle/>
                    <a:p>
                      <a:pPr algn="just">
                        <a:lnSpc>
                          <a:spcPct val="150000"/>
                        </a:lnSpc>
                      </a:pPr>
                      <a:r>
                        <a:rPr lang="en-IN" sz="1800" dirty="0" smtClean="0">
                          <a:latin typeface="Times New Roman" pitchFamily="18" charset="0"/>
                          <a:cs typeface="Times New Roman" pitchFamily="18" charset="0"/>
                        </a:rPr>
                        <a:t>Histogram of oriented gradients for human detection</a:t>
                      </a:r>
                      <a:endParaRPr lang="en-US" sz="1800" b="0" kern="1200" baseline="0" dirty="0" smtClean="0">
                        <a:solidFill>
                          <a:schemeClr val="tx1"/>
                        </a:solidFill>
                        <a:latin typeface="Times New Roman" pitchFamily="18" charset="0"/>
                        <a:ea typeface="+mn-ea"/>
                        <a:cs typeface="Times New Roman" pitchFamily="18" charset="0"/>
                      </a:endParaRPr>
                    </a:p>
                  </a:txBody>
                  <a:tcPr/>
                </a:tc>
                <a:tc>
                  <a:txBody>
                    <a:bodyPr/>
                    <a:lstStyle/>
                    <a:p>
                      <a:pPr algn="just">
                        <a:lnSpc>
                          <a:spcPct val="150000"/>
                        </a:lnSpc>
                      </a:pPr>
                      <a:r>
                        <a:rPr lang="en-IN" sz="1800" dirty="0" smtClean="0">
                          <a:latin typeface="Times New Roman" pitchFamily="18" charset="0"/>
                          <a:cs typeface="Times New Roman" pitchFamily="18" charset="0"/>
                        </a:rPr>
                        <a:t>HOG/SIFT,DET,</a:t>
                      </a:r>
                    </a:p>
                    <a:p>
                      <a:pPr algn="just">
                        <a:lnSpc>
                          <a:spcPct val="150000"/>
                        </a:lnSpc>
                      </a:pPr>
                      <a:r>
                        <a:rPr lang="en-IN" sz="1800" dirty="0" smtClean="0">
                          <a:latin typeface="Times New Roman" pitchFamily="18" charset="0"/>
                          <a:cs typeface="Times New Roman" pitchFamily="18" charset="0"/>
                        </a:rPr>
                        <a:t>SVM</a:t>
                      </a:r>
                      <a:endParaRPr lang="en-US" sz="1800" kern="1200" baseline="0" dirty="0" smtClean="0">
                        <a:solidFill>
                          <a:schemeClr val="tx1"/>
                        </a:solidFill>
                        <a:latin typeface="Times New Roman" pitchFamily="18" charset="0"/>
                        <a:ea typeface="+mn-ea"/>
                        <a:cs typeface="Times New Roman" pitchFamily="18" charset="0"/>
                      </a:endParaRPr>
                    </a:p>
                  </a:txBody>
                  <a:tcPr/>
                </a:tc>
                <a:tc>
                  <a:txBody>
                    <a:bodyPr/>
                    <a:lstStyle/>
                    <a:p>
                      <a:pPr algn="just">
                        <a:lnSpc>
                          <a:spcPct val="150000"/>
                        </a:lnSpc>
                      </a:pPr>
                      <a:r>
                        <a:rPr lang="en-IN" sz="1800" dirty="0" smtClean="0">
                          <a:latin typeface="Times New Roman" pitchFamily="18" charset="0"/>
                          <a:cs typeface="Times New Roman" pitchFamily="18" charset="0"/>
                        </a:rPr>
                        <a:t>Our detector uses a simpler architecture with a single detection window, but appears to give significantly higher performance on pedestrian images. </a:t>
                      </a:r>
                      <a:endParaRPr lang="en-US" sz="1800" dirty="0">
                        <a:latin typeface="Times New Roman" pitchFamily="18" charset="0"/>
                        <a:cs typeface="Times New Roman" pitchFamily="18" charset="0"/>
                      </a:endParaRPr>
                    </a:p>
                  </a:txBody>
                  <a:tcPr/>
                </a:tc>
                <a:tc>
                  <a:txBody>
                    <a:bodyPr/>
                    <a:lstStyle/>
                    <a:p>
                      <a:pPr algn="just">
                        <a:lnSpc>
                          <a:spcPct val="150000"/>
                        </a:lnSpc>
                      </a:pPr>
                      <a:r>
                        <a:rPr lang="en-IN" sz="1800" dirty="0" smtClean="0">
                          <a:latin typeface="Times New Roman" pitchFamily="18" charset="0"/>
                          <a:cs typeface="Times New Roman" pitchFamily="18" charset="0"/>
                        </a:rPr>
                        <a:t>By default we use a soft linear SVM trained with SVM Light (slightly modified to reduce memory usage for problems with large dense descriptor vectors). </a:t>
                      </a:r>
                      <a:endParaRPr lang="en-US" sz="1800" dirty="0" smtClean="0">
                        <a:latin typeface="Times New Roman" pitchFamily="18" charset="0"/>
                        <a:cs typeface="Times New Roman" pitchFamily="18" charset="0"/>
                      </a:endParaRPr>
                    </a:p>
                  </a:txBody>
                  <a:tcPr/>
                </a:tc>
              </a:tr>
            </a:tbl>
          </a:graphicData>
        </a:graphic>
      </p:graphicFrame>
    </p:spTree>
    <p:extLst>
      <p:ext uri="{BB962C8B-B14F-4D97-AF65-F5344CB8AC3E}">
        <p14:creationId xmlns="" xmlns:p14="http://schemas.microsoft.com/office/powerpoint/2010/main" val="123397542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400" dirty="0"/>
              <a:t/>
            </a:r>
            <a:br>
              <a:rPr lang="en-US" sz="2400" dirty="0"/>
            </a:br>
            <a:endParaRPr lang="en-IN" sz="2400" b="1" dirty="0">
              <a:latin typeface="Times New Roman" pitchFamily="18" charset="0"/>
              <a:cs typeface="Times New Roman" pitchFamily="18" charset="0"/>
            </a:endParaRPr>
          </a:p>
        </p:txBody>
      </p:sp>
      <p:graphicFrame>
        <p:nvGraphicFramePr>
          <p:cNvPr id="5" name="Content Placeholder 4"/>
          <p:cNvGraphicFramePr>
            <a:graphicFrameLocks noGrp="1"/>
          </p:cNvGraphicFramePr>
          <p:nvPr>
            <p:ph idx="1"/>
          </p:nvPr>
        </p:nvGraphicFramePr>
        <p:xfrm>
          <a:off x="457200" y="228600"/>
          <a:ext cx="8305800" cy="6355080"/>
        </p:xfrm>
        <a:graphic>
          <a:graphicData uri="http://schemas.openxmlformats.org/drawingml/2006/table">
            <a:tbl>
              <a:tblPr firstRow="1" bandRow="1">
                <a:tableStyleId>{5940675A-B579-460E-94D1-54222C63F5DA}</a:tableStyleId>
              </a:tblPr>
              <a:tblGrid>
                <a:gridCol w="1661160"/>
                <a:gridCol w="1463040"/>
                <a:gridCol w="1600200"/>
                <a:gridCol w="1752600"/>
                <a:gridCol w="1828800"/>
              </a:tblGrid>
              <a:tr h="805662">
                <a:tc>
                  <a:txBody>
                    <a:bodyPr/>
                    <a:lstStyle/>
                    <a:p>
                      <a:pPr marL="0" marR="0" indent="0" algn="just" defTabSz="914400" rtl="0" eaLnBrk="1" fontAlgn="auto" latinLnBrk="0" hangingPunct="1">
                        <a:lnSpc>
                          <a:spcPct val="150000"/>
                        </a:lnSpc>
                        <a:spcBef>
                          <a:spcPts val="0"/>
                        </a:spcBef>
                        <a:spcAft>
                          <a:spcPts val="0"/>
                        </a:spcAft>
                        <a:buClrTx/>
                        <a:buSzTx/>
                        <a:buFontTx/>
                        <a:buNone/>
                        <a:tabLst/>
                        <a:defRPr/>
                      </a:pPr>
                      <a:r>
                        <a:rPr lang="en-US" dirty="0" smtClean="0">
                          <a:latin typeface="Times New Roman" pitchFamily="18" charset="0"/>
                          <a:cs typeface="Times New Roman" pitchFamily="18" charset="0"/>
                        </a:rPr>
                        <a:t>Author name</a:t>
                      </a:r>
                      <a:endParaRPr lang="en-US" dirty="0">
                        <a:latin typeface="Times New Roman" pitchFamily="18" charset="0"/>
                        <a:cs typeface="Times New Roman" pitchFamily="18" charset="0"/>
                      </a:endParaRPr>
                    </a:p>
                  </a:txBody>
                  <a:tcPr/>
                </a:tc>
                <a:tc>
                  <a:txBody>
                    <a:bodyPr/>
                    <a:lstStyle/>
                    <a:p>
                      <a:pPr algn="just">
                        <a:lnSpc>
                          <a:spcPct val="150000"/>
                        </a:lnSpc>
                      </a:pPr>
                      <a:r>
                        <a:rPr lang="en-US" dirty="0" smtClean="0">
                          <a:latin typeface="Times New Roman" pitchFamily="18" charset="0"/>
                          <a:cs typeface="Times New Roman" pitchFamily="18" charset="0"/>
                        </a:rPr>
                        <a:t>Project Title</a:t>
                      </a:r>
                      <a:endParaRPr lang="en-US" dirty="0">
                        <a:latin typeface="Times New Roman" pitchFamily="18" charset="0"/>
                        <a:cs typeface="Times New Roman" pitchFamily="18" charset="0"/>
                      </a:endParaRPr>
                    </a:p>
                  </a:txBody>
                  <a:tcPr/>
                </a:tc>
                <a:tc>
                  <a:txBody>
                    <a:bodyPr/>
                    <a:lstStyle/>
                    <a:p>
                      <a:pPr algn="just">
                        <a:lnSpc>
                          <a:spcPct val="150000"/>
                        </a:lnSpc>
                      </a:pPr>
                      <a:r>
                        <a:rPr lang="en-US" dirty="0" smtClean="0">
                          <a:latin typeface="Times New Roman" pitchFamily="18" charset="0"/>
                          <a:cs typeface="Times New Roman" pitchFamily="18" charset="0"/>
                        </a:rPr>
                        <a:t>Data</a:t>
                      </a:r>
                      <a:r>
                        <a:rPr lang="en-US" baseline="0" dirty="0" smtClean="0">
                          <a:latin typeface="Times New Roman" pitchFamily="18" charset="0"/>
                          <a:cs typeface="Times New Roman" pitchFamily="18" charset="0"/>
                        </a:rPr>
                        <a:t> set/Algorithm</a:t>
                      </a:r>
                      <a:endParaRPr lang="en-US" dirty="0">
                        <a:latin typeface="Times New Roman" pitchFamily="18" charset="0"/>
                        <a:cs typeface="Times New Roman" pitchFamily="18" charset="0"/>
                      </a:endParaRPr>
                    </a:p>
                  </a:txBody>
                  <a:tcPr/>
                </a:tc>
                <a:tc>
                  <a:txBody>
                    <a:bodyPr/>
                    <a:lstStyle/>
                    <a:p>
                      <a:pPr algn="just">
                        <a:lnSpc>
                          <a:spcPct val="150000"/>
                        </a:lnSpc>
                      </a:pPr>
                      <a:r>
                        <a:rPr lang="en-US" dirty="0" smtClean="0">
                          <a:latin typeface="Times New Roman" pitchFamily="18" charset="0"/>
                          <a:cs typeface="Times New Roman" pitchFamily="18" charset="0"/>
                        </a:rPr>
                        <a:t>Advantages</a:t>
                      </a:r>
                      <a:endParaRPr lang="en-US" dirty="0">
                        <a:latin typeface="Times New Roman" pitchFamily="18" charset="0"/>
                        <a:cs typeface="Times New Roman" pitchFamily="18" charset="0"/>
                      </a:endParaRPr>
                    </a:p>
                  </a:txBody>
                  <a:tcPr/>
                </a:tc>
                <a:tc>
                  <a:txBody>
                    <a:bodyPr/>
                    <a:lstStyle/>
                    <a:p>
                      <a:pPr algn="just">
                        <a:lnSpc>
                          <a:spcPct val="150000"/>
                        </a:lnSpc>
                      </a:pPr>
                      <a:r>
                        <a:rPr lang="en-US" dirty="0" smtClean="0">
                          <a:latin typeface="Times New Roman" pitchFamily="18" charset="0"/>
                          <a:cs typeface="Times New Roman" pitchFamily="18" charset="0"/>
                        </a:rPr>
                        <a:t>Disadvantages</a:t>
                      </a:r>
                      <a:endParaRPr lang="en-US" dirty="0">
                        <a:latin typeface="Times New Roman" pitchFamily="18" charset="0"/>
                        <a:cs typeface="Times New Roman" pitchFamily="18" charset="0"/>
                      </a:endParaRPr>
                    </a:p>
                  </a:txBody>
                  <a:tcPr/>
                </a:tc>
              </a:tr>
              <a:tr h="3023226">
                <a:tc>
                  <a:txBody>
                    <a:bodyPr/>
                    <a:lstStyle/>
                    <a:p>
                      <a:pPr marL="0" marR="0" indent="0" algn="just" defTabSz="914400" rtl="0" eaLnBrk="1" fontAlgn="auto" latinLnBrk="0" hangingPunct="1">
                        <a:lnSpc>
                          <a:spcPct val="150000"/>
                        </a:lnSpc>
                        <a:spcBef>
                          <a:spcPts val="0"/>
                        </a:spcBef>
                        <a:spcAft>
                          <a:spcPts val="0"/>
                        </a:spcAft>
                        <a:buClrTx/>
                        <a:buSzTx/>
                        <a:buFontTx/>
                        <a:buNone/>
                        <a:tabLst/>
                        <a:defRPr/>
                      </a:pPr>
                      <a:r>
                        <a:rPr lang="en-IN" dirty="0" smtClean="0">
                          <a:latin typeface="Times New Roman" pitchFamily="18" charset="0"/>
                          <a:cs typeface="Times New Roman" pitchFamily="18" charset="0"/>
                        </a:rPr>
                        <a:t>Ross, Jeff, Trevor and </a:t>
                      </a:r>
                      <a:r>
                        <a:rPr lang="en-IN" dirty="0" err="1" smtClean="0">
                          <a:latin typeface="Times New Roman" pitchFamily="18" charset="0"/>
                          <a:cs typeface="Times New Roman" pitchFamily="18" charset="0"/>
                        </a:rPr>
                        <a:t>Jitendra</a:t>
                      </a:r>
                      <a:r>
                        <a:rPr lang="en-IN" dirty="0" smtClean="0">
                          <a:latin typeface="Times New Roman" pitchFamily="18" charset="0"/>
                          <a:cs typeface="Times New Roman" pitchFamily="18" charset="0"/>
                        </a:rPr>
                        <a:t> </a:t>
                      </a:r>
                      <a:endParaRPr lang="en-US" dirty="0">
                        <a:latin typeface="Times New Roman" pitchFamily="18" charset="0"/>
                        <a:cs typeface="Times New Roman" pitchFamily="18" charset="0"/>
                      </a:endParaRPr>
                    </a:p>
                  </a:txBody>
                  <a:tcPr/>
                </a:tc>
                <a:tc>
                  <a:txBody>
                    <a:bodyPr/>
                    <a:lstStyle/>
                    <a:p>
                      <a:pPr algn="just">
                        <a:lnSpc>
                          <a:spcPct val="150000"/>
                        </a:lnSpc>
                      </a:pPr>
                      <a:r>
                        <a:rPr lang="en-IN" dirty="0" smtClean="0">
                          <a:latin typeface="Times New Roman" pitchFamily="18" charset="0"/>
                          <a:cs typeface="Times New Roman" pitchFamily="18" charset="0"/>
                        </a:rPr>
                        <a:t>Rich feature Hierarchy for Accurate object Detection</a:t>
                      </a:r>
                      <a:endParaRPr lang="en-US" dirty="0">
                        <a:latin typeface="Times New Roman" pitchFamily="18" charset="0"/>
                        <a:cs typeface="Times New Roman" pitchFamily="18" charset="0"/>
                      </a:endParaRPr>
                    </a:p>
                  </a:txBody>
                  <a:tcPr/>
                </a:tc>
                <a:tc>
                  <a:txBody>
                    <a:bodyPr/>
                    <a:lstStyle/>
                    <a:p>
                      <a:pPr algn="just">
                        <a:lnSpc>
                          <a:spcPct val="150000"/>
                        </a:lnSpc>
                      </a:pPr>
                      <a:r>
                        <a:rPr lang="en-IN" dirty="0" smtClean="0">
                          <a:latin typeface="Times New Roman" pitchFamily="18" charset="0"/>
                          <a:cs typeface="Times New Roman" pitchFamily="18" charset="0"/>
                        </a:rPr>
                        <a:t>PASCAL VOC,</a:t>
                      </a:r>
                    </a:p>
                    <a:p>
                      <a:pPr algn="just">
                        <a:lnSpc>
                          <a:spcPct val="150000"/>
                        </a:lnSpc>
                      </a:pPr>
                      <a:r>
                        <a:rPr lang="en-IN" dirty="0" smtClean="0">
                          <a:latin typeface="Times New Roman" pitchFamily="18" charset="0"/>
                          <a:cs typeface="Times New Roman" pitchFamily="18" charset="0"/>
                        </a:rPr>
                        <a:t>R-CNN,CNN,</a:t>
                      </a:r>
                      <a:endParaRPr lang="en-US" dirty="0">
                        <a:latin typeface="Times New Roman" pitchFamily="18" charset="0"/>
                        <a:cs typeface="Times New Roman" pitchFamily="18" charset="0"/>
                      </a:endParaRPr>
                    </a:p>
                  </a:txBody>
                  <a:tcPr/>
                </a:tc>
                <a:tc>
                  <a:txBody>
                    <a:bodyPr/>
                    <a:lstStyle/>
                    <a:p>
                      <a:pPr algn="just">
                        <a:lnSpc>
                          <a:spcPct val="150000"/>
                        </a:lnSpc>
                      </a:pPr>
                      <a:r>
                        <a:rPr lang="en-IN" dirty="0" smtClean="0">
                          <a:latin typeface="Times New Roman" pitchFamily="18" charset="0"/>
                          <a:cs typeface="Times New Roman" pitchFamily="18" charset="0"/>
                        </a:rPr>
                        <a:t>This paper is the first to show that a CNN can lead to dramatically higher object detection performance on PASCAL VOC as compared to systems based on simpler HOG-like features. </a:t>
                      </a:r>
                      <a:endParaRPr lang="en-US" dirty="0">
                        <a:latin typeface="Times New Roman" pitchFamily="18" charset="0"/>
                        <a:cs typeface="Times New Roman" pitchFamily="18" charset="0"/>
                      </a:endParaRPr>
                    </a:p>
                  </a:txBody>
                  <a:tcPr/>
                </a:tc>
                <a:tc>
                  <a:txBody>
                    <a:bodyPr/>
                    <a:lstStyle/>
                    <a:p>
                      <a:pPr algn="just">
                        <a:lnSpc>
                          <a:spcPct val="150000"/>
                        </a:lnSpc>
                      </a:pPr>
                      <a:r>
                        <a:rPr lang="en-IN" dirty="0" smtClean="0">
                          <a:latin typeface="Times New Roman" pitchFamily="18" charset="0"/>
                          <a:cs typeface="Times New Roman" pitchFamily="18" charset="0"/>
                        </a:rPr>
                        <a:t>To achieve this result, we focused on two problems: localizing objects with a deep network and training a high-capacity model with only a small quantity of annotated detection data.</a:t>
                      </a:r>
                      <a:endParaRPr lang="en-US" dirty="0">
                        <a:latin typeface="Times New Roman" pitchFamily="18" charset="0"/>
                        <a:cs typeface="Times New Roman" pitchFamily="18" charset="0"/>
                      </a:endParaRPr>
                    </a:p>
                  </a:txBody>
                  <a:tcPr/>
                </a:tc>
              </a:tr>
            </a:tbl>
          </a:graphicData>
        </a:graphic>
      </p:graphicFrame>
    </p:spTree>
    <p:extLst>
      <p:ext uri="{BB962C8B-B14F-4D97-AF65-F5344CB8AC3E}">
        <p14:creationId xmlns="" xmlns:p14="http://schemas.microsoft.com/office/powerpoint/2010/main" val="189132950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4294967295"/>
          </p:nvPr>
        </p:nvGraphicFramePr>
        <p:xfrm>
          <a:off x="457200" y="393011"/>
          <a:ext cx="8229600" cy="6355080"/>
        </p:xfrm>
        <a:graphic>
          <a:graphicData uri="http://schemas.openxmlformats.org/drawingml/2006/table">
            <a:tbl>
              <a:tblPr firstRow="1" bandRow="1">
                <a:tableStyleId>{5940675A-B579-460E-94D1-54222C63F5DA}</a:tableStyleId>
              </a:tblPr>
              <a:tblGrid>
                <a:gridCol w="1645920"/>
                <a:gridCol w="1021080"/>
                <a:gridCol w="1295400"/>
                <a:gridCol w="2057400"/>
                <a:gridCol w="2209800"/>
              </a:tblGrid>
              <a:tr h="689774">
                <a:tc>
                  <a:txBody>
                    <a:bodyPr/>
                    <a:lstStyle/>
                    <a:p>
                      <a:r>
                        <a:rPr lang="en-US" b="0" dirty="0" smtClean="0">
                          <a:latin typeface="Times New Roman" pitchFamily="18" charset="0"/>
                          <a:cs typeface="Times New Roman" pitchFamily="18" charset="0"/>
                        </a:rPr>
                        <a:t>Author name</a:t>
                      </a:r>
                      <a:endParaRPr lang="en-US" b="0" dirty="0">
                        <a:latin typeface="Times New Roman" pitchFamily="18" charset="0"/>
                        <a:cs typeface="Times New Roman" pitchFamily="18" charset="0"/>
                      </a:endParaRPr>
                    </a:p>
                  </a:txBody>
                  <a:tcPr/>
                </a:tc>
                <a:tc>
                  <a:txBody>
                    <a:bodyPr/>
                    <a:lstStyle/>
                    <a:p>
                      <a:r>
                        <a:rPr lang="en-US" sz="1800" b="0" dirty="0" smtClean="0">
                          <a:latin typeface="Times New Roman" pitchFamily="18" charset="0"/>
                          <a:cs typeface="Times New Roman" pitchFamily="18" charset="0"/>
                        </a:rPr>
                        <a:t>Project</a:t>
                      </a:r>
                      <a:r>
                        <a:rPr lang="en-US" sz="1800" b="0" baseline="0" dirty="0" smtClean="0">
                          <a:latin typeface="Times New Roman" pitchFamily="18" charset="0"/>
                          <a:cs typeface="Times New Roman" pitchFamily="18" charset="0"/>
                        </a:rPr>
                        <a:t> title</a:t>
                      </a:r>
                      <a:endParaRPr lang="en-US" sz="1800" b="0" dirty="0">
                        <a:latin typeface="Times New Roman" pitchFamily="18" charset="0"/>
                        <a:cs typeface="Times New Roman" pitchFamily="18" charset="0"/>
                      </a:endParaRPr>
                    </a:p>
                  </a:txBody>
                  <a:tcPr/>
                </a:tc>
                <a:tc>
                  <a:txBody>
                    <a:bodyPr/>
                    <a:lstStyle/>
                    <a:p>
                      <a:r>
                        <a:rPr lang="en-US" dirty="0" smtClean="0">
                          <a:latin typeface="Times New Roman" pitchFamily="18" charset="0"/>
                          <a:cs typeface="Times New Roman" pitchFamily="18" charset="0"/>
                        </a:rPr>
                        <a:t>Data</a:t>
                      </a:r>
                      <a:r>
                        <a:rPr lang="en-US" baseline="0" dirty="0" smtClean="0">
                          <a:latin typeface="Times New Roman" pitchFamily="18" charset="0"/>
                          <a:cs typeface="Times New Roman" pitchFamily="18" charset="0"/>
                        </a:rPr>
                        <a:t> set/Algorithm</a:t>
                      </a:r>
                      <a:endParaRPr lang="en-US" dirty="0">
                        <a:latin typeface="Times New Roman" pitchFamily="18" charset="0"/>
                        <a:cs typeface="Times New Roman" pitchFamily="18" charset="0"/>
                      </a:endParaRPr>
                    </a:p>
                  </a:txBody>
                  <a:tcPr/>
                </a:tc>
                <a:tc>
                  <a:txBody>
                    <a:bodyPr/>
                    <a:lstStyle/>
                    <a:p>
                      <a:r>
                        <a:rPr lang="en-US" dirty="0" smtClean="0">
                          <a:latin typeface="Times New Roman" pitchFamily="18" charset="0"/>
                          <a:cs typeface="Times New Roman" pitchFamily="18" charset="0"/>
                        </a:rPr>
                        <a:t>Advantages</a:t>
                      </a:r>
                      <a:endParaRPr lang="en-US" dirty="0">
                        <a:latin typeface="Times New Roman" pitchFamily="18" charset="0"/>
                        <a:cs typeface="Times New Roman" pitchFamily="18" charset="0"/>
                      </a:endParaRPr>
                    </a:p>
                  </a:txBody>
                  <a:tcPr/>
                </a:tc>
                <a:tc>
                  <a:txBody>
                    <a:bodyPr/>
                    <a:lstStyle/>
                    <a:p>
                      <a:r>
                        <a:rPr lang="en-US" dirty="0" smtClean="0">
                          <a:latin typeface="Times New Roman" pitchFamily="18" charset="0"/>
                          <a:cs typeface="Times New Roman" pitchFamily="18" charset="0"/>
                        </a:rPr>
                        <a:t>Disadvantages</a:t>
                      </a:r>
                      <a:endParaRPr lang="en-US" dirty="0">
                        <a:latin typeface="Times New Roman" pitchFamily="18" charset="0"/>
                        <a:cs typeface="Times New Roman" pitchFamily="18" charset="0"/>
                      </a:endParaRPr>
                    </a:p>
                  </a:txBody>
                  <a:tcPr/>
                </a:tc>
              </a:tr>
              <a:tr h="3397776">
                <a:tc>
                  <a:txBody>
                    <a:bodyPr/>
                    <a:lstStyle/>
                    <a:p>
                      <a:pPr algn="just">
                        <a:lnSpc>
                          <a:spcPct val="150000"/>
                        </a:lnSpc>
                      </a:pPr>
                      <a:r>
                        <a:rPr lang="en-IN" sz="1800" dirty="0" err="1" smtClean="0">
                          <a:latin typeface="Times New Roman" pitchFamily="18" charset="0"/>
                          <a:cs typeface="Times New Roman" pitchFamily="18" charset="0"/>
                        </a:rPr>
                        <a:t>Shaoqing</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Ren</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Kaiming</a:t>
                      </a:r>
                      <a:r>
                        <a:rPr lang="en-IN" sz="1800" dirty="0" smtClean="0">
                          <a:latin typeface="Times New Roman" pitchFamily="18" charset="0"/>
                          <a:cs typeface="Times New Roman" pitchFamily="18" charset="0"/>
                        </a:rPr>
                        <a:t> He, Ross </a:t>
                      </a:r>
                      <a:r>
                        <a:rPr lang="en-IN" sz="1800" dirty="0" err="1" smtClean="0">
                          <a:latin typeface="Times New Roman" pitchFamily="18" charset="0"/>
                          <a:cs typeface="Times New Roman" pitchFamily="18" charset="0"/>
                        </a:rPr>
                        <a:t>Girshick</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Jian</a:t>
                      </a:r>
                      <a:r>
                        <a:rPr lang="en-IN" sz="1800" dirty="0" smtClean="0">
                          <a:latin typeface="Times New Roman" pitchFamily="18" charset="0"/>
                          <a:cs typeface="Times New Roman" pitchFamily="18" charset="0"/>
                        </a:rPr>
                        <a:t> Sun, </a:t>
                      </a:r>
                      <a:endParaRPr lang="en-US" sz="1800" b="0" dirty="0">
                        <a:latin typeface="Times New Roman" pitchFamily="18" charset="0"/>
                        <a:cs typeface="Times New Roman" pitchFamily="18" charset="0"/>
                      </a:endParaRPr>
                    </a:p>
                  </a:txBody>
                  <a:tcPr/>
                </a:tc>
                <a:tc>
                  <a:txBody>
                    <a:bodyPr/>
                    <a:lstStyle/>
                    <a:p>
                      <a:pPr marL="0" marR="0" indent="0" algn="just" defTabSz="914400" rtl="0" eaLnBrk="1" fontAlgn="auto" latinLnBrk="0" hangingPunct="1">
                        <a:lnSpc>
                          <a:spcPct val="150000"/>
                        </a:lnSpc>
                        <a:spcBef>
                          <a:spcPts val="0"/>
                        </a:spcBef>
                        <a:spcAft>
                          <a:spcPts val="0"/>
                        </a:spcAft>
                        <a:buClrTx/>
                        <a:buSzTx/>
                        <a:buFontTx/>
                        <a:buNone/>
                        <a:tabLst/>
                        <a:defRPr/>
                      </a:pPr>
                      <a:r>
                        <a:rPr lang="en-IN" sz="1800" dirty="0" smtClean="0">
                          <a:latin typeface="Times New Roman" pitchFamily="18" charset="0"/>
                          <a:cs typeface="Times New Roman" pitchFamily="18" charset="0"/>
                        </a:rPr>
                        <a:t>Fast R-CNN</a:t>
                      </a:r>
                      <a:endParaRPr lang="en-US" sz="1800" b="0" dirty="0" smtClean="0">
                        <a:latin typeface="Times New Roman" pitchFamily="18" charset="0"/>
                        <a:cs typeface="Times New Roman" pitchFamily="18" charset="0"/>
                      </a:endParaRPr>
                    </a:p>
                    <a:p>
                      <a:pPr algn="just">
                        <a:lnSpc>
                          <a:spcPct val="150000"/>
                        </a:lnSpc>
                      </a:pPr>
                      <a:endParaRPr lang="en-US" sz="1800" b="0" dirty="0">
                        <a:latin typeface="Times New Roman" pitchFamily="18" charset="0"/>
                        <a:cs typeface="Times New Roman" pitchFamily="18" charset="0"/>
                      </a:endParaRPr>
                    </a:p>
                  </a:txBody>
                  <a:tcPr/>
                </a:tc>
                <a:tc>
                  <a:txBody>
                    <a:bodyPr/>
                    <a:lstStyle/>
                    <a:p>
                      <a:pPr algn="just">
                        <a:lnSpc>
                          <a:spcPct val="150000"/>
                        </a:lnSpc>
                      </a:pPr>
                      <a:r>
                        <a:rPr lang="en-IN" sz="1800" dirty="0" smtClean="0">
                          <a:latin typeface="Times New Roman" pitchFamily="18" charset="0"/>
                          <a:cs typeface="Times New Roman" pitchFamily="18" charset="0"/>
                        </a:rPr>
                        <a:t>SGD, PASCAL VOC07,MS COCO,</a:t>
                      </a:r>
                    </a:p>
                    <a:p>
                      <a:pPr algn="just">
                        <a:lnSpc>
                          <a:spcPct val="150000"/>
                        </a:lnSpc>
                      </a:pPr>
                      <a:endParaRPr lang="en-US" sz="1800" dirty="0">
                        <a:latin typeface="Times New Roman" pitchFamily="18" charset="0"/>
                        <a:cs typeface="Times New Roman" pitchFamily="18" charset="0"/>
                      </a:endParaRPr>
                    </a:p>
                  </a:txBody>
                  <a:tcPr/>
                </a:tc>
                <a:tc>
                  <a:txBody>
                    <a:bodyPr/>
                    <a:lstStyle/>
                    <a:p>
                      <a:pPr algn="just">
                        <a:lnSpc>
                          <a:spcPct val="150000"/>
                        </a:lnSpc>
                      </a:pPr>
                      <a:r>
                        <a:rPr lang="en-IN" sz="1800" dirty="0" smtClean="0">
                          <a:latin typeface="Times New Roman" pitchFamily="18" charset="0"/>
                          <a:cs typeface="Times New Roman" pitchFamily="18" charset="0"/>
                        </a:rPr>
                        <a:t>Fast R-CNN builds on previous work to efficiently classify object proposals using deep </a:t>
                      </a:r>
                      <a:r>
                        <a:rPr lang="en-IN" sz="1800" dirty="0" err="1" smtClean="0">
                          <a:latin typeface="Times New Roman" pitchFamily="18" charset="0"/>
                          <a:cs typeface="Times New Roman" pitchFamily="18" charset="0"/>
                        </a:rPr>
                        <a:t>convolutional</a:t>
                      </a:r>
                      <a:r>
                        <a:rPr lang="en-IN" sz="1800" dirty="0" smtClean="0">
                          <a:latin typeface="Times New Roman" pitchFamily="18" charset="0"/>
                          <a:cs typeface="Times New Roman" pitchFamily="18" charset="0"/>
                        </a:rPr>
                        <a:t> networks. We propose a more efficient training method that takes advantage of feature sharing during training. </a:t>
                      </a:r>
                      <a:endParaRPr lang="en-US" sz="1800" dirty="0">
                        <a:latin typeface="Times New Roman" pitchFamily="18" charset="0"/>
                        <a:cs typeface="Times New Roman" pitchFamily="18" charset="0"/>
                      </a:endParaRPr>
                    </a:p>
                  </a:txBody>
                  <a:tcPr/>
                </a:tc>
                <a:tc>
                  <a:txBody>
                    <a:bodyPr/>
                    <a:lstStyle/>
                    <a:p>
                      <a:pPr algn="just">
                        <a:lnSpc>
                          <a:spcPct val="150000"/>
                        </a:lnSpc>
                      </a:pPr>
                      <a:r>
                        <a:rPr lang="en-IN" sz="1800" dirty="0" smtClean="0">
                          <a:latin typeface="Times New Roman" pitchFamily="18" charset="0"/>
                          <a:cs typeface="Times New Roman" pitchFamily="18" charset="0"/>
                        </a:rPr>
                        <a:t>This issue was too costly (in time) to probe in the past, but becomes practical with Fast R-CNN. To understand the impact of this choice, we implemented post-hoc SVM training with hard negative mining in Fast R-CNN.</a:t>
                      </a:r>
                      <a:endParaRPr lang="en-US" sz="1800" dirty="0">
                        <a:latin typeface="Times New Roman" pitchFamily="18" charset="0"/>
                        <a:cs typeface="Times New Roman" pitchFamily="18" charset="0"/>
                      </a:endParaRPr>
                    </a:p>
                  </a:txBody>
                  <a:tcPr/>
                </a:tc>
              </a:tr>
            </a:tbl>
          </a:graphicData>
        </a:graphic>
      </p:graphicFrame>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4294967295"/>
          </p:nvPr>
        </p:nvGraphicFramePr>
        <p:xfrm>
          <a:off x="457200" y="228600"/>
          <a:ext cx="8229600" cy="6355080"/>
        </p:xfrm>
        <a:graphic>
          <a:graphicData uri="http://schemas.openxmlformats.org/drawingml/2006/table">
            <a:tbl>
              <a:tblPr firstRow="1" bandRow="1">
                <a:tableStyleId>{5940675A-B579-460E-94D1-54222C63F5DA}</a:tableStyleId>
              </a:tblPr>
              <a:tblGrid>
                <a:gridCol w="1645920"/>
                <a:gridCol w="1325880"/>
                <a:gridCol w="990600"/>
                <a:gridCol w="2362200"/>
                <a:gridCol w="1905000"/>
              </a:tblGrid>
              <a:tr h="370840">
                <a:tc>
                  <a:txBody>
                    <a:bodyPr/>
                    <a:lstStyle/>
                    <a:p>
                      <a:r>
                        <a:rPr lang="en-US" dirty="0" smtClean="0">
                          <a:latin typeface="Times New Roman" pitchFamily="18" charset="0"/>
                          <a:cs typeface="Times New Roman" pitchFamily="18" charset="0"/>
                        </a:rPr>
                        <a:t>Author name</a:t>
                      </a:r>
                      <a:endParaRPr lang="en-US" dirty="0">
                        <a:latin typeface="Times New Roman" pitchFamily="18" charset="0"/>
                        <a:cs typeface="Times New Roman" pitchFamily="18" charset="0"/>
                      </a:endParaRPr>
                    </a:p>
                  </a:txBody>
                  <a:tcPr/>
                </a:tc>
                <a:tc>
                  <a:txBody>
                    <a:bodyPr/>
                    <a:lstStyle/>
                    <a:p>
                      <a:r>
                        <a:rPr lang="en-US" dirty="0" smtClean="0">
                          <a:latin typeface="Times New Roman" pitchFamily="18" charset="0"/>
                          <a:cs typeface="Times New Roman" pitchFamily="18" charset="0"/>
                        </a:rPr>
                        <a:t>Project title</a:t>
                      </a:r>
                      <a:endParaRPr lang="en-US" dirty="0">
                        <a:latin typeface="Times New Roman" pitchFamily="18" charset="0"/>
                        <a:cs typeface="Times New Roman" pitchFamily="18" charset="0"/>
                      </a:endParaRPr>
                    </a:p>
                  </a:txBody>
                  <a:tcPr/>
                </a:tc>
                <a:tc>
                  <a:txBody>
                    <a:bodyPr/>
                    <a:lstStyle/>
                    <a:p>
                      <a:r>
                        <a:rPr lang="en-US" dirty="0" smtClean="0">
                          <a:latin typeface="Times New Roman" pitchFamily="18" charset="0"/>
                          <a:cs typeface="Times New Roman" pitchFamily="18" charset="0"/>
                        </a:rPr>
                        <a:t>Data set/Algorithm</a:t>
                      </a:r>
                      <a:endParaRPr lang="en-US" dirty="0">
                        <a:latin typeface="Times New Roman" pitchFamily="18" charset="0"/>
                        <a:cs typeface="Times New Roman" pitchFamily="18" charset="0"/>
                      </a:endParaRPr>
                    </a:p>
                  </a:txBody>
                  <a:tcPr/>
                </a:tc>
                <a:tc>
                  <a:txBody>
                    <a:bodyPr/>
                    <a:lstStyle/>
                    <a:p>
                      <a:r>
                        <a:rPr lang="en-US" dirty="0" smtClean="0">
                          <a:latin typeface="Times New Roman" pitchFamily="18" charset="0"/>
                          <a:cs typeface="Times New Roman" pitchFamily="18" charset="0"/>
                        </a:rPr>
                        <a:t>Advantages</a:t>
                      </a:r>
                      <a:endParaRPr lang="en-US" dirty="0">
                        <a:latin typeface="Times New Roman" pitchFamily="18" charset="0"/>
                        <a:cs typeface="Times New Roman" pitchFamily="18" charset="0"/>
                      </a:endParaRPr>
                    </a:p>
                  </a:txBody>
                  <a:tcPr/>
                </a:tc>
                <a:tc>
                  <a:txBody>
                    <a:bodyPr/>
                    <a:lstStyle/>
                    <a:p>
                      <a:r>
                        <a:rPr lang="en-US" dirty="0" smtClean="0">
                          <a:latin typeface="Times New Roman" pitchFamily="18" charset="0"/>
                          <a:cs typeface="Times New Roman" pitchFamily="18" charset="0"/>
                        </a:rPr>
                        <a:t>Disadvantages</a:t>
                      </a:r>
                      <a:endParaRPr lang="en-US" dirty="0">
                        <a:latin typeface="Times New Roman" pitchFamily="18" charset="0"/>
                        <a:cs typeface="Times New Roman" pitchFamily="18" charset="0"/>
                      </a:endParaRPr>
                    </a:p>
                  </a:txBody>
                  <a:tcPr/>
                </a:tc>
              </a:tr>
              <a:tr h="370840">
                <a:tc>
                  <a:txBody>
                    <a:bodyPr/>
                    <a:lstStyle/>
                    <a:p>
                      <a:pPr algn="just">
                        <a:lnSpc>
                          <a:spcPct val="150000"/>
                        </a:lnSpc>
                      </a:pPr>
                      <a:r>
                        <a:rPr lang="en-IN" dirty="0" smtClean="0">
                          <a:latin typeface="Times New Roman" pitchFamily="18" charset="0"/>
                          <a:cs typeface="Times New Roman" pitchFamily="18" charset="0"/>
                        </a:rPr>
                        <a:t>A. Adam, E. </a:t>
                      </a:r>
                      <a:r>
                        <a:rPr lang="en-IN" dirty="0" err="1" smtClean="0">
                          <a:latin typeface="Times New Roman" pitchFamily="18" charset="0"/>
                          <a:cs typeface="Times New Roman" pitchFamily="18" charset="0"/>
                        </a:rPr>
                        <a:t>Rivlin</a:t>
                      </a:r>
                      <a:r>
                        <a:rPr lang="en-IN" dirty="0" smtClean="0">
                          <a:latin typeface="Times New Roman" pitchFamily="18" charset="0"/>
                          <a:cs typeface="Times New Roman" pitchFamily="18" charset="0"/>
                        </a:rPr>
                        <a:t>, I. </a:t>
                      </a:r>
                      <a:r>
                        <a:rPr lang="en-IN" dirty="0" err="1" smtClean="0">
                          <a:latin typeface="Times New Roman" pitchFamily="18" charset="0"/>
                          <a:cs typeface="Times New Roman" pitchFamily="18" charset="0"/>
                        </a:rPr>
                        <a:t>Shimshoni</a:t>
                      </a:r>
                      <a:r>
                        <a:rPr lang="en-IN" dirty="0" smtClean="0">
                          <a:latin typeface="Times New Roman" pitchFamily="18" charset="0"/>
                          <a:cs typeface="Times New Roman" pitchFamily="18" charset="0"/>
                        </a:rPr>
                        <a:t>, and D. </a:t>
                      </a:r>
                      <a:r>
                        <a:rPr lang="en-IN" dirty="0" err="1" smtClean="0">
                          <a:latin typeface="Times New Roman" pitchFamily="18" charset="0"/>
                          <a:cs typeface="Times New Roman" pitchFamily="18" charset="0"/>
                        </a:rPr>
                        <a:t>Reinitz</a:t>
                      </a:r>
                      <a:r>
                        <a:rPr lang="en-IN" dirty="0" smtClean="0">
                          <a:latin typeface="Times New Roman" pitchFamily="18" charset="0"/>
                          <a:cs typeface="Times New Roman" pitchFamily="18" charset="0"/>
                        </a:rPr>
                        <a:t>, </a:t>
                      </a:r>
                      <a:endParaRPr lang="en-US" dirty="0">
                        <a:latin typeface="Times New Roman" pitchFamily="18" charset="0"/>
                        <a:cs typeface="Times New Roman" pitchFamily="18" charset="0"/>
                      </a:endParaRPr>
                    </a:p>
                  </a:txBody>
                  <a:tcPr/>
                </a:tc>
                <a:tc>
                  <a:txBody>
                    <a:bodyPr/>
                    <a:lstStyle/>
                    <a:p>
                      <a:pPr algn="just">
                        <a:lnSpc>
                          <a:spcPct val="150000"/>
                        </a:lnSpc>
                      </a:pPr>
                      <a:r>
                        <a:rPr lang="en-IN" dirty="0" smtClean="0">
                          <a:latin typeface="Times New Roman" pitchFamily="18" charset="0"/>
                          <a:cs typeface="Times New Roman" pitchFamily="18" charset="0"/>
                        </a:rPr>
                        <a:t>Robust real-time unusual event detection using multiple fixed location monitors</a:t>
                      </a:r>
                      <a:endParaRPr lang="en-US" dirty="0">
                        <a:latin typeface="Times New Roman" pitchFamily="18" charset="0"/>
                        <a:cs typeface="Times New Roman" pitchFamily="18" charset="0"/>
                      </a:endParaRPr>
                    </a:p>
                  </a:txBody>
                  <a:tcPr/>
                </a:tc>
                <a:tc>
                  <a:txBody>
                    <a:bodyPr/>
                    <a:lstStyle/>
                    <a:p>
                      <a:pPr algn="just">
                        <a:lnSpc>
                          <a:spcPct val="150000"/>
                        </a:lnSpc>
                      </a:pPr>
                      <a:r>
                        <a:rPr lang="en-IN" dirty="0" smtClean="0">
                          <a:latin typeface="Times New Roman" pitchFamily="18" charset="0"/>
                          <a:cs typeface="Times New Roman" pitchFamily="18" charset="0"/>
                        </a:rPr>
                        <a:t>DSP,PC</a:t>
                      </a:r>
                      <a:endParaRPr lang="en-US" dirty="0">
                        <a:latin typeface="Times New Roman" pitchFamily="18" charset="0"/>
                        <a:cs typeface="Times New Roman" pitchFamily="18" charset="0"/>
                      </a:endParaRPr>
                    </a:p>
                  </a:txBody>
                  <a:tcPr/>
                </a:tc>
                <a:tc>
                  <a:txBody>
                    <a:bodyPr/>
                    <a:lstStyle/>
                    <a:p>
                      <a:pPr algn="just">
                        <a:lnSpc>
                          <a:spcPct val="150000"/>
                        </a:lnSpc>
                      </a:pPr>
                      <a:r>
                        <a:rPr lang="en-IN" dirty="0" smtClean="0">
                          <a:latin typeface="Times New Roman" pitchFamily="18" charset="0"/>
                          <a:cs typeface="Times New Roman" pitchFamily="18" charset="0"/>
                        </a:rPr>
                        <a:t>Due to its intuitiveness, the algorithm’s performance is usually predictable which is important for a commercial application. Nonparametric representations of actions were used in, using the histograms of </a:t>
                      </a:r>
                      <a:r>
                        <a:rPr lang="en-IN" dirty="0" err="1" smtClean="0">
                          <a:latin typeface="Times New Roman" pitchFamily="18" charset="0"/>
                          <a:cs typeface="Times New Roman" pitchFamily="18" charset="0"/>
                        </a:rPr>
                        <a:t>spatio</a:t>
                      </a:r>
                      <a:r>
                        <a:rPr lang="en-IN" dirty="0" smtClean="0">
                          <a:latin typeface="Times New Roman" pitchFamily="18" charset="0"/>
                          <a:cs typeface="Times New Roman" pitchFamily="18" charset="0"/>
                        </a:rPr>
                        <a:t>-temporal gradients.</a:t>
                      </a:r>
                      <a:endParaRPr lang="en-US" dirty="0">
                        <a:latin typeface="Times New Roman" pitchFamily="18" charset="0"/>
                        <a:cs typeface="Times New Roman" pitchFamily="18" charset="0"/>
                      </a:endParaRPr>
                    </a:p>
                  </a:txBody>
                  <a:tcPr/>
                </a:tc>
                <a:tc>
                  <a:txBody>
                    <a:bodyPr/>
                    <a:lstStyle/>
                    <a:p>
                      <a:pPr algn="just">
                        <a:lnSpc>
                          <a:spcPct val="150000"/>
                        </a:lnSpc>
                      </a:pPr>
                      <a:r>
                        <a:rPr lang="en-IN" dirty="0" smtClean="0">
                          <a:latin typeface="Times New Roman" pitchFamily="18" charset="0"/>
                          <a:cs typeface="Times New Roman" pitchFamily="18" charset="0"/>
                        </a:rPr>
                        <a:t>In order to overcome this problem, we first compute an explicit representation of the ambiguity in flow due to the aperture problem. Therefore, it is very likely that we will encounter the aperture problem.</a:t>
                      </a:r>
                    </a:p>
                  </a:txBody>
                  <a:tcPr/>
                </a:tc>
              </a:tr>
            </a:tbl>
          </a:graphicData>
        </a:graphic>
      </p:graphicFrame>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400" b="1" dirty="0">
                <a:latin typeface="Times New Roman" pitchFamily="18" charset="0"/>
                <a:cs typeface="Times New Roman" pitchFamily="18" charset="0"/>
              </a:rPr>
              <a:t>PROPOSED SYSTEM</a:t>
            </a:r>
            <a:r>
              <a:rPr lang="en-US" sz="2400" dirty="0">
                <a:latin typeface="Times New Roman" pitchFamily="18" charset="0"/>
                <a:cs typeface="Times New Roman" pitchFamily="18" charset="0"/>
              </a:rPr>
              <a:t/>
            </a:r>
            <a:br>
              <a:rPr lang="en-US" sz="2400" dirty="0">
                <a:latin typeface="Times New Roman" pitchFamily="18" charset="0"/>
                <a:cs typeface="Times New Roman" pitchFamily="18" charset="0"/>
              </a:rPr>
            </a:br>
            <a:endParaRPr lang="en-IN" sz="2400" b="1" dirty="0">
              <a:latin typeface="Times New Roman" pitchFamily="18" charset="0"/>
              <a:cs typeface="Times New Roman" pitchFamily="18" charset="0"/>
            </a:endParaRPr>
          </a:p>
        </p:txBody>
      </p:sp>
      <p:sp>
        <p:nvSpPr>
          <p:cNvPr id="3" name="Content Placeholder 2"/>
          <p:cNvSpPr>
            <a:spLocks noGrp="1"/>
          </p:cNvSpPr>
          <p:nvPr>
            <p:ph idx="1"/>
          </p:nvPr>
        </p:nvSpPr>
        <p:spPr>
          <a:xfrm>
            <a:off x="457200" y="1371600"/>
            <a:ext cx="8229600" cy="52578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methodology for feature extraction using LBP based hybrid descriptor, HOG and Hough transform descriptors. </a:t>
            </a:r>
          </a:p>
          <a:p>
            <a:pPr algn="just">
              <a:lnSpc>
                <a:spcPct val="150000"/>
              </a:lnSpc>
            </a:pPr>
            <a:r>
              <a:rPr lang="en-IN" sz="2000" dirty="0" smtClean="0">
                <a:latin typeface="Times New Roman" pitchFamily="18" charset="0"/>
                <a:cs typeface="Times New Roman" pitchFamily="18" charset="0"/>
              </a:rPr>
              <a:t>Whereas absorbed grey level co-occurrence matrix along with LBP for feature extraction. </a:t>
            </a:r>
          </a:p>
          <a:p>
            <a:pPr algn="just">
              <a:lnSpc>
                <a:spcPct val="150000"/>
              </a:lnSpc>
            </a:pPr>
            <a:r>
              <a:rPr lang="en-IN" sz="2000" dirty="0" smtClean="0">
                <a:latin typeface="Times New Roman" pitchFamily="18" charset="0"/>
                <a:cs typeface="Times New Roman" pitchFamily="18" charset="0"/>
              </a:rPr>
              <a:t>YOLOv2 and COCO dataset can be worked to detect different types of objects and classify them accordingly. The intended object are motorcycle, motorcyclists, pedestrians and workers.</a:t>
            </a:r>
          </a:p>
          <a:p>
            <a:pPr algn="just">
              <a:lnSpc>
                <a:spcPct val="150000"/>
              </a:lnSpc>
            </a:pPr>
            <a:r>
              <a:rPr lang="en-IN" sz="2000" dirty="0" smtClean="0">
                <a:latin typeface="Times New Roman" pitchFamily="18" charset="0"/>
                <a:cs typeface="Times New Roman" pitchFamily="18" charset="0"/>
              </a:rPr>
              <a:t>Exploit colour space transformation and colour feature discrimination for detecting the helmet and triples. GLCM statistical features and Back-Propagation artificial neural network is used to detect helmet and triples more effectively.</a:t>
            </a:r>
            <a:endParaRPr lang="en-IN" sz="2000" dirty="0">
              <a:solidFill>
                <a:srgbClr val="000000"/>
              </a:solidFill>
              <a:latin typeface="Times New Roman" pitchFamily="18" charset="0"/>
              <a:ea typeface="Times New Roman" panose="02020603050405020304" pitchFamily="18" charset="0"/>
              <a:cs typeface="Times New Roman" pitchFamily="18" charset="0"/>
            </a:endParaRPr>
          </a:p>
        </p:txBody>
      </p:sp>
    </p:spTree>
    <p:extLst>
      <p:ext uri="{BB962C8B-B14F-4D97-AF65-F5344CB8AC3E}">
        <p14:creationId xmlns="" xmlns:p14="http://schemas.microsoft.com/office/powerpoint/2010/main" val="270686683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AA13524-54AA-48F9-B75F-06F2A80A1293}"/>
              </a:ext>
            </a:extLst>
          </p:cNvPr>
          <p:cNvSpPr>
            <a:spLocks noGrp="1"/>
          </p:cNvSpPr>
          <p:nvPr>
            <p:ph type="title"/>
          </p:nvPr>
        </p:nvSpPr>
        <p:spPr/>
        <p:txBody>
          <a:bodyPr>
            <a:normAutofit/>
          </a:bodyPr>
          <a:lstStyle/>
          <a:p>
            <a:r>
              <a:rPr lang="en-US" sz="2800" b="1" dirty="0">
                <a:latin typeface="Times New Roman" panose="02020603050405020304" pitchFamily="18" charset="0"/>
                <a:cs typeface="Times New Roman" panose="02020603050405020304" pitchFamily="18" charset="0"/>
              </a:rPr>
              <a:t>CONT.,</a:t>
            </a:r>
            <a:endParaRPr lang="en-IN" sz="2800"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 xmlns:a16="http://schemas.microsoft.com/office/drawing/2014/main" id="{0ECFBEA7-62BD-47DF-AE87-86A9A6C61616}"/>
              </a:ext>
            </a:extLst>
          </p:cNvPr>
          <p:cNvSpPr>
            <a:spLocks noGrp="1"/>
          </p:cNvSpPr>
          <p:nvPr>
            <p:ph idx="1"/>
          </p:nvPr>
        </p:nvSpPr>
        <p:spPr/>
        <p:txBody>
          <a:bodyPr>
            <a:normAutofit/>
          </a:bodyPr>
          <a:lstStyle/>
          <a:p>
            <a:pPr algn="just">
              <a:lnSpc>
                <a:spcPct val="150000"/>
              </a:lnSpc>
            </a:pPr>
            <a:r>
              <a:rPr lang="en-IN" sz="1800" dirty="0" smtClean="0">
                <a:latin typeface="Times New Roman" pitchFamily="18" charset="0"/>
                <a:cs typeface="Times New Roman" pitchFamily="18" charset="0"/>
              </a:rPr>
              <a:t>Such as a group of the dataset, moving object detection, background subtraction, object classification using neural networks and extraction of license plate number if the rider is not wearing a helmet and triples.  </a:t>
            </a:r>
          </a:p>
          <a:p>
            <a:pPr algn="just">
              <a:lnSpc>
                <a:spcPct val="150000"/>
              </a:lnSpc>
            </a:pPr>
            <a:r>
              <a:rPr lang="en-IN" sz="1800" dirty="0" err="1" smtClean="0">
                <a:latin typeface="Times New Roman" pitchFamily="18" charset="0"/>
                <a:cs typeface="Times New Roman" pitchFamily="18" charset="0"/>
              </a:rPr>
              <a:t>Rattapoom</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Waranusast</a:t>
            </a:r>
            <a:r>
              <a:rPr lang="en-IN" sz="1800" dirty="0" smtClean="0">
                <a:latin typeface="Times New Roman" pitchFamily="18" charset="0"/>
                <a:cs typeface="Times New Roman" pitchFamily="18" charset="0"/>
              </a:rPr>
              <a:t> et al used a KNN classifier for moving object extraction and classification. </a:t>
            </a:r>
          </a:p>
          <a:p>
            <a:pPr algn="just">
              <a:lnSpc>
                <a:spcPct val="150000"/>
              </a:lnSpc>
            </a:pPr>
            <a:r>
              <a:rPr lang="en-IN" sz="1800" dirty="0" smtClean="0">
                <a:latin typeface="Times New Roman" pitchFamily="18" charset="0"/>
                <a:cs typeface="Times New Roman" pitchFamily="18" charset="0"/>
              </a:rPr>
              <a:t>Here the head is classified as wearing a helmet and triples or not based on various features obtained from the segmented head region moving objects can be detected using adaptive background subtraction. </a:t>
            </a:r>
          </a:p>
          <a:p>
            <a:pPr algn="just">
              <a:lnSpc>
                <a:spcPct val="150000"/>
              </a:lnSpc>
            </a:pPr>
            <a:r>
              <a:rPr lang="en-IN" sz="1800" dirty="0" err="1" smtClean="0">
                <a:latin typeface="Times New Roman" pitchFamily="18" charset="0"/>
                <a:cs typeface="Times New Roman" pitchFamily="18" charset="0"/>
              </a:rPr>
              <a:t>ViBe</a:t>
            </a:r>
            <a:r>
              <a:rPr lang="en-IN" sz="1800" dirty="0" smtClean="0">
                <a:latin typeface="Times New Roman" pitchFamily="18" charset="0"/>
                <a:cs typeface="Times New Roman" pitchFamily="18" charset="0"/>
              </a:rPr>
              <a:t> background modelling algorithm can also be applied to detect moving objects.</a:t>
            </a:r>
            <a:endParaRPr lang="en-IN" sz="1800" dirty="0">
              <a:latin typeface="Times New Roman" pitchFamily="18" charset="0"/>
              <a:cs typeface="Times New Roman" pitchFamily="18" charset="0"/>
            </a:endParaRPr>
          </a:p>
        </p:txBody>
      </p:sp>
    </p:spTree>
    <p:extLst>
      <p:ext uri="{BB962C8B-B14F-4D97-AF65-F5344CB8AC3E}">
        <p14:creationId xmlns="" xmlns:p14="http://schemas.microsoft.com/office/powerpoint/2010/main" val="405381554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normAutofit/>
          </a:bodyPr>
          <a:lstStyle/>
          <a:p>
            <a:r>
              <a:rPr lang="en-US" sz="2400" b="1" dirty="0">
                <a:latin typeface="Times New Roman" panose="02020603050405020304" pitchFamily="18" charset="0"/>
                <a:cs typeface="Times New Roman" panose="02020603050405020304" pitchFamily="18" charset="0"/>
              </a:rPr>
              <a:t>MODULES</a:t>
            </a:r>
          </a:p>
        </p:txBody>
      </p:sp>
      <p:sp>
        <p:nvSpPr>
          <p:cNvPr id="7" name="Content Placeholder 6"/>
          <p:cNvSpPr>
            <a:spLocks noGrp="1"/>
          </p:cNvSpPr>
          <p:nvPr>
            <p:ph idx="1"/>
          </p:nvPr>
        </p:nvSpPr>
        <p:spPr/>
        <p:txBody>
          <a:bodyPr>
            <a:normAutofit/>
          </a:bodyPr>
          <a:lstStyle/>
          <a:p>
            <a:pPr algn="just">
              <a:lnSpc>
                <a:spcPct val="150000"/>
              </a:lnSpc>
            </a:pPr>
            <a:r>
              <a:rPr lang="en-IN" sz="2000" dirty="0" smtClean="0">
                <a:latin typeface="Times New Roman" pitchFamily="18" charset="0"/>
                <a:cs typeface="Times New Roman" pitchFamily="18" charset="0"/>
              </a:rPr>
              <a:t>Tensor flow</a:t>
            </a:r>
          </a:p>
          <a:p>
            <a:pPr algn="just">
              <a:lnSpc>
                <a:spcPct val="150000"/>
              </a:lnSpc>
            </a:pPr>
            <a:r>
              <a:rPr lang="en-IN" sz="2000" dirty="0" smtClean="0">
                <a:latin typeface="Times New Roman" pitchFamily="18" charset="0"/>
                <a:cs typeface="Times New Roman" pitchFamily="18" charset="0"/>
              </a:rPr>
              <a:t>Num </a:t>
            </a:r>
            <a:r>
              <a:rPr lang="en-IN" sz="2000" dirty="0" err="1" smtClean="0">
                <a:latin typeface="Times New Roman" pitchFamily="18" charset="0"/>
                <a:cs typeface="Times New Roman" pitchFamily="18" charset="0"/>
              </a:rPr>
              <a:t>py</a:t>
            </a:r>
            <a:r>
              <a:rPr lang="en-IN" sz="2000" dirty="0" smtClean="0">
                <a:latin typeface="Times New Roman" pitchFamily="18" charset="0"/>
                <a:cs typeface="Times New Roman" pitchFamily="18" charset="0"/>
              </a:rPr>
              <a:t> </a:t>
            </a:r>
          </a:p>
          <a:p>
            <a:pPr algn="just">
              <a:lnSpc>
                <a:spcPct val="150000"/>
              </a:lnSpc>
            </a:pPr>
            <a:r>
              <a:rPr lang="en-IN" sz="2000" dirty="0" smtClean="0">
                <a:latin typeface="Times New Roman" pitchFamily="18" charset="0"/>
                <a:cs typeface="Times New Roman" pitchFamily="18" charset="0"/>
              </a:rPr>
              <a:t>Pandas</a:t>
            </a:r>
          </a:p>
          <a:p>
            <a:pPr algn="just">
              <a:lnSpc>
                <a:spcPct val="150000"/>
              </a:lnSpc>
            </a:pPr>
            <a:r>
              <a:rPr lang="en-IN" sz="2000" dirty="0" err="1" smtClean="0">
                <a:latin typeface="Times New Roman" pitchFamily="18" charset="0"/>
                <a:cs typeface="Times New Roman" pitchFamily="18" charset="0"/>
              </a:rPr>
              <a:t>Matplotlib</a:t>
            </a:r>
            <a:r>
              <a:rPr lang="en-IN" sz="2000" dirty="0" smtClean="0">
                <a:latin typeface="Times New Roman" pitchFamily="18" charset="0"/>
                <a:cs typeface="Times New Roman" pitchFamily="18" charset="0"/>
              </a:rPr>
              <a:t> </a:t>
            </a:r>
            <a:endParaRPr lang="en-US" sz="2000" dirty="0">
              <a:latin typeface="Times New Roman" pitchFamily="18" charset="0"/>
              <a:cs typeface="Times New Roman" pitchFamily="18"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EB69427-87BA-4CAD-A124-844D65E3DB31}"/>
              </a:ext>
            </a:extLst>
          </p:cNvPr>
          <p:cNvSpPr>
            <a:spLocks noGrp="1"/>
          </p:cNvSpPr>
          <p:nvPr>
            <p:ph type="title"/>
          </p:nvPr>
        </p:nvSpPr>
        <p:spPr/>
        <p:txBody>
          <a:bodyPr>
            <a:normAutofit/>
          </a:bodyPr>
          <a:lstStyle/>
          <a:p>
            <a:r>
              <a:rPr lang="en-US" sz="2400" b="1" dirty="0">
                <a:latin typeface="Times New Roman" panose="02020603050405020304" pitchFamily="18" charset="0"/>
                <a:cs typeface="Times New Roman" panose="02020603050405020304" pitchFamily="18" charset="0"/>
              </a:rPr>
              <a:t>FIRST MODULE WORKS</a:t>
            </a:r>
            <a:endParaRPr lang="en-IN" sz="2400"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 xmlns:a16="http://schemas.microsoft.com/office/drawing/2014/main" id="{0565153B-18F6-448C-B247-31C30EF04D2D}"/>
              </a:ext>
            </a:extLst>
          </p:cNvPr>
          <p:cNvSpPr>
            <a:spLocks noGrp="1"/>
          </p:cNvSpPr>
          <p:nvPr>
            <p:ph idx="1"/>
          </p:nvPr>
        </p:nvSpPr>
        <p:spPr/>
        <p:txBody>
          <a:bodyPr>
            <a:normAutofit/>
          </a:bodyPr>
          <a:lstStyle/>
          <a:p>
            <a:pPr algn="just">
              <a:lnSpc>
                <a:spcPct val="150000"/>
              </a:lnSpc>
              <a:buNone/>
            </a:pPr>
            <a:r>
              <a:rPr lang="en-IN" sz="2000" b="1" dirty="0" smtClean="0">
                <a:latin typeface="Times New Roman" pitchFamily="18" charset="0"/>
                <a:cs typeface="Times New Roman" pitchFamily="18" charset="0"/>
              </a:rPr>
              <a:t>Tensor flow </a:t>
            </a:r>
          </a:p>
          <a:p>
            <a:pPr algn="just">
              <a:lnSpc>
                <a:spcPct val="150000"/>
              </a:lnSpc>
            </a:pPr>
            <a:r>
              <a:rPr lang="en-IN" sz="2000" dirty="0" smtClean="0">
                <a:latin typeface="Times New Roman" pitchFamily="18" charset="0"/>
                <a:cs typeface="Times New Roman" pitchFamily="18" charset="0"/>
              </a:rPr>
              <a:t>Tensor Flow is a free and open-source software library for data flow and different programming across a scope of works. </a:t>
            </a:r>
          </a:p>
          <a:p>
            <a:pPr algn="just">
              <a:lnSpc>
                <a:spcPct val="150000"/>
              </a:lnSpc>
            </a:pPr>
            <a:r>
              <a:rPr lang="en-IN" sz="2000" dirty="0" smtClean="0">
                <a:latin typeface="Times New Roman" pitchFamily="18" charset="0"/>
                <a:cs typeface="Times New Roman" pitchFamily="18" charset="0"/>
              </a:rPr>
              <a:t>It is an iconography math library and is also used for machine learning use such as neural networks. </a:t>
            </a:r>
          </a:p>
          <a:p>
            <a:pPr algn="just">
              <a:lnSpc>
                <a:spcPct val="150000"/>
              </a:lnSpc>
            </a:pPr>
            <a:r>
              <a:rPr lang="en-IN" sz="2000" dirty="0" smtClean="0">
                <a:latin typeface="Times New Roman" pitchFamily="18" charset="0"/>
                <a:cs typeface="Times New Roman" pitchFamily="18" charset="0"/>
              </a:rPr>
              <a:t>It is used for both investigations and manufacturing at Google. It was published under the Apache 2.0 open-source license on November 9, 2015.</a:t>
            </a:r>
            <a:endParaRPr lang="en-IN" sz="2000" dirty="0">
              <a:latin typeface="Times New Roman" pitchFamily="18" charset="0"/>
              <a:cs typeface="Times New Roman" pitchFamily="18" charset="0"/>
            </a:endParaRPr>
          </a:p>
        </p:txBody>
      </p:sp>
    </p:spTree>
    <p:extLst>
      <p:ext uri="{BB962C8B-B14F-4D97-AF65-F5344CB8AC3E}">
        <p14:creationId xmlns="" xmlns:p14="http://schemas.microsoft.com/office/powerpoint/2010/main" val="361090614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1056</TotalTime>
  <Words>1149</Words>
  <Application>Microsoft Office PowerPoint</Application>
  <PresentationFormat>On-screen Show (4:3)</PresentationFormat>
  <Paragraphs>111</Paragraphs>
  <Slides>16</Slides>
  <Notes>4</Notes>
  <HiddenSlides>0</HiddenSlides>
  <MMClips>0</MMClip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Office Theme</vt:lpstr>
      <vt:lpstr>BIKE RIDE SAFETY MANAGEMENT SYSTEM</vt:lpstr>
      <vt:lpstr>CONTENT</vt:lpstr>
      <vt:lpstr>INTRODUCTION</vt:lpstr>
      <vt:lpstr>CONT.,</vt:lpstr>
      <vt:lpstr>CONT.,</vt:lpstr>
      <vt:lpstr>ABSTRACT</vt:lpstr>
      <vt:lpstr>CONT.,</vt:lpstr>
      <vt:lpstr>EXISTING SURVEY</vt:lpstr>
      <vt:lpstr>Slide 9</vt:lpstr>
      <vt:lpstr> </vt:lpstr>
      <vt:lpstr>Slide 11</vt:lpstr>
      <vt:lpstr>Slide 12</vt:lpstr>
      <vt:lpstr>PROPOSED SYSTEM </vt:lpstr>
      <vt:lpstr>CONT.,</vt:lpstr>
      <vt:lpstr>MODULES</vt:lpstr>
      <vt:lpstr>FIRST MODULE WORKS</vt:lpstr>
    </vt:vector>
  </TitlesOfParts>
  <Company>CtrlSoft</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REAL ESTATE MANAGEMENT SYSTEM</dc:title>
  <dc:creator>Admin</dc:creator>
  <cp:lastModifiedBy>ELCOT</cp:lastModifiedBy>
  <cp:revision>164</cp:revision>
  <dcterms:created xsi:type="dcterms:W3CDTF">2021-11-07T04:38:42Z</dcterms:created>
  <dcterms:modified xsi:type="dcterms:W3CDTF">2022-04-06T10:20:50Z</dcterms:modified>
</cp:coreProperties>
</file>