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322" r:id="rId2"/>
    <p:sldId id="325" r:id="rId3"/>
    <p:sldId id="334" r:id="rId4"/>
    <p:sldId id="260" r:id="rId5"/>
    <p:sldId id="262" r:id="rId6"/>
    <p:sldId id="263" r:id="rId7"/>
    <p:sldId id="294" r:id="rId8"/>
    <p:sldId id="327" r:id="rId9"/>
    <p:sldId id="326" r:id="rId10"/>
    <p:sldId id="298" r:id="rId11"/>
    <p:sldId id="330" r:id="rId12"/>
    <p:sldId id="331" r:id="rId13"/>
    <p:sldId id="332" r:id="rId14"/>
    <p:sldId id="333" r:id="rId15"/>
    <p:sldId id="338" r:id="rId16"/>
    <p:sldId id="296" r:id="rId17"/>
    <p:sldId id="295" r:id="rId18"/>
    <p:sldId id="335" r:id="rId19"/>
    <p:sldId id="336" r:id="rId20"/>
    <p:sldId id="323" r:id="rId21"/>
    <p:sldId id="329" r:id="rId22"/>
    <p:sldId id="337"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20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762000"/>
            <a:ext cx="7498080" cy="5257800"/>
          </a:xfrm>
        </p:spPr>
        <p:txBody>
          <a:bodyPr>
            <a:normAutofit/>
          </a:bodyPr>
          <a:lstStyle/>
          <a:p>
            <a:pPr algn="ctr"/>
            <a:r>
              <a:rPr lang="en-US" b="1" dirty="0" smtClean="0">
                <a:latin typeface="Times New Roman" pitchFamily="18" charset="0"/>
                <a:cs typeface="Times New Roman" pitchFamily="18" charset="0"/>
              </a:rPr>
              <a:t>Automated Hazardous Gas Detecting </a:t>
            </a:r>
            <a:r>
              <a:rPr lang="en-US" b="1" dirty="0" smtClean="0">
                <a:latin typeface="Times New Roman" pitchFamily="18" charset="0"/>
                <a:cs typeface="Times New Roman" pitchFamily="18" charset="0"/>
              </a:rPr>
              <a:t>Robot </a:t>
            </a:r>
            <a:r>
              <a:rPr lang="en-US" b="1" dirty="0" smtClean="0">
                <a:latin typeface="Times New Roman" pitchFamily="18" charset="0"/>
                <a:cs typeface="Times New Roman" pitchFamily="18" charset="0"/>
              </a:rPr>
              <a:t>using WSN with GSM-SMS Alert and </a:t>
            </a:r>
            <a:r>
              <a:rPr lang="en-US" b="1" dirty="0" smtClean="0">
                <a:latin typeface="Times New Roman" pitchFamily="18" charset="0"/>
                <a:cs typeface="Times New Roman" pitchFamily="18" charset="0"/>
              </a:rPr>
              <a:t>Fire Control System </a:t>
            </a:r>
            <a:r>
              <a:rPr lang="en-US" b="1" dirty="0" smtClean="0">
                <a:latin typeface="Times New Roman" pitchFamily="18" charset="0"/>
                <a:cs typeface="Times New Roman" pitchFamily="18" charset="0"/>
              </a:rPr>
              <a:t>for </a:t>
            </a:r>
            <a:r>
              <a:rPr lang="en-US" b="1" dirty="0" smtClean="0">
                <a:latin typeface="Times New Roman" pitchFamily="18" charset="0"/>
                <a:cs typeface="Times New Roman" pitchFamily="18" charset="0"/>
              </a:rPr>
              <a:t>Households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8382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Over </a:t>
            </a:r>
            <a:r>
              <a:rPr lang="en-IN" sz="2000" dirty="0" smtClean="0">
                <a:latin typeface="Times New Roman" pitchFamily="18" charset="0"/>
                <a:cs typeface="Times New Roman" pitchFamily="18" charset="0"/>
              </a:rPr>
              <a:t>the past decades, fire cannot be prevented in our homes and society. Hence, the author came up with an idea to create a robot that will serve as first responder to fire and hazardous chemicals. Problems were identified and objectives were formulated as guides in the establishment “Automated Hazardous Gas Detecting Robot using Wireless Sensor Networks with GSM-SMS Alert and Fire Control System for households”. This robot is designed having two wheeled drive navigation to easily move and detect hazardous substances and fires. It is equipped with gas sensor to monitor if there is a gas leakage in a room and is programmed to automatically send messages to the registered number using GSM Module. It was installed to be able to send Short Messaging Service (SMS). </a:t>
            </a: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5334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is about a microcontroller based project, with microelectronics devices, namely, Flame Sensor (KY–026), GSM Module (SIM 900A), gas sensor (MQ–2), L293D Motor Shield, a 12V DC motor and 12V DC Water Pump,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UNO, a light emitting diode (LED) and a buzzer. These were carefully programmed and patiently tested to ensure its working conditions. Through well-planned design, data gathering and testing its reliability, the author came up with an automated detection system in a robotic application with features like SMS notification, an alarm system and extinguishing fire. The author concluded that this project is reliable and can help the homeowners secure their home from the blazing disaster brought by fire and hazardous </a:t>
            </a:r>
            <a:r>
              <a:rPr lang="en-IN" sz="2000" dirty="0" smtClean="0">
                <a:latin typeface="Times New Roman" pitchFamily="18" charset="0"/>
                <a:cs typeface="Times New Roman" pitchFamily="18" charset="0"/>
              </a:rPr>
              <a:t>gases.</a:t>
            </a:r>
            <a:endParaRPr lang="en-IN" sz="2000" dirty="0" smtClean="0">
              <a:latin typeface="Times New Roman" pitchFamily="18" charset="0"/>
              <a:cs typeface="Times New Roman" pitchFamily="18" charset="0"/>
            </a:endParaRPr>
          </a:p>
          <a:p>
            <a:pPr algn="just">
              <a:lnSpc>
                <a:spcPct val="150000"/>
              </a:lnSpc>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943600"/>
          </a:xfrm>
        </p:spPr>
        <p:txBody>
          <a:bodyPr>
            <a:noAutofit/>
          </a:bodyPr>
          <a:lstStyle/>
          <a:p>
            <a:pPr algn="just">
              <a:lnSpc>
                <a:spcPct val="150000"/>
              </a:lnSpc>
            </a:pPr>
            <a:r>
              <a:rPr lang="en-IN" sz="2000" dirty="0" smtClean="0">
                <a:latin typeface="Times New Roman" pitchFamily="18" charset="0"/>
                <a:cs typeface="Times New Roman" pitchFamily="18" charset="0"/>
              </a:rPr>
              <a:t>In the existing method, there are different gas sensing technology is used. Semiconductor sensor is used to detect the LPG gas leakage.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already existing communication module enables the sending of measured gas level data and the alarming signals of the hosted gas sensors unit</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existing methods only the leakage detection is done but there is no way of controlling it.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exist only alerting the user regarding the level in the cylinder but there isn’t any automatic booking of the </a:t>
            </a:r>
            <a:r>
              <a:rPr lang="en-IN" sz="2000" dirty="0" smtClean="0">
                <a:latin typeface="Times New Roman" pitchFamily="18" charset="0"/>
                <a:cs typeface="Times New Roman" pitchFamily="18" charset="0"/>
              </a:rPr>
              <a:t>cylinder.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2587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19200" y="533400"/>
            <a:ext cx="7772400" cy="61722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major problem in residential areas, industrial sector and CNG (compressed natural gas) gas-powered vehicles like buses, cars is Gas Leakage.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already some kinds of corrective measures, such as when the leakage is detected; message is sent to the fire station and the owner and this technique has the disadvantage that it requires manual control, which puts people in immediate danger when no control action is taken.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other remedial measure is that when the leakage is detected, the exhaust fan is switched ON and it has the disadvantage that improper cabling of the exhaust fan causes immediate explosion due to AC </a:t>
            </a:r>
            <a:r>
              <a:rPr lang="en-IN" sz="2000" dirty="0" smtClean="0">
                <a:latin typeface="Times New Roman" pitchFamily="18" charset="0"/>
                <a:cs typeface="Times New Roman" pitchFamily="18" charset="0"/>
              </a:rPr>
              <a:t>flow.</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work focuses on the systems that can measure the concentration of specific hazardous (toxic, poisoned, and noxious) gases even if it is part of the hybrid system (e.g., fire, smoke, personal safety, fall detection, and so on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proposed system is to monitor the gas level and automatically book the gas when the gas level is reduced.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detects the leakage of the LPG using gas sensor and alerts the user about the gas leakage by sending SMS using the </a:t>
            </a:r>
            <a:r>
              <a:rPr lang="en-IN" sz="2000" dirty="0" err="1" smtClean="0">
                <a:latin typeface="Times New Roman" pitchFamily="18" charset="0"/>
                <a:cs typeface="Times New Roman" pitchFamily="18" charset="0"/>
              </a:rPr>
              <a:t>gsm</a:t>
            </a:r>
            <a:r>
              <a:rPr lang="en-IN" sz="2000" dirty="0" smtClean="0">
                <a:latin typeface="Times New Roman" pitchFamily="18" charset="0"/>
                <a:cs typeface="Times New Roman" pitchFamily="18" charset="0"/>
              </a:rPr>
              <a:t> module and additionally if the user is not available the gas regulator is automatically turned </a:t>
            </a:r>
            <a:r>
              <a:rPr lang="en-IN" sz="2000" dirty="0" smtClean="0">
                <a:latin typeface="Times New Roman" pitchFamily="18" charset="0"/>
                <a:cs typeface="Times New Roman" pitchFamily="18" charset="0"/>
              </a:rPr>
              <a:t>off.</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990600"/>
            <a:ext cx="7866888" cy="5638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hybrid sensing elements may use different manufacturing/detection technologies/methodologies, which enhance the performance and increase the reliability and sobriety of the </a:t>
            </a:r>
            <a:r>
              <a:rPr lang="en-IN" sz="2000" dirty="0" smtClean="0">
                <a:latin typeface="Times New Roman" pitchFamily="18" charset="0"/>
                <a:cs typeface="Times New Roman" pitchFamily="18" charset="0"/>
              </a:rPr>
              <a:t>system.</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robotic implementation is the closest and most credible form of the word “mobile” especially for indoor applications where the drones/</a:t>
            </a:r>
            <a:r>
              <a:rPr lang="en-IN" sz="2000" dirty="0" err="1" smtClean="0">
                <a:latin typeface="Times New Roman" pitchFamily="18" charset="0"/>
                <a:cs typeface="Times New Roman" pitchFamily="18" charset="0"/>
              </a:rPr>
              <a:t>quadcopter</a:t>
            </a:r>
            <a:r>
              <a:rPr lang="en-IN" sz="2000" dirty="0" smtClean="0">
                <a:latin typeface="Times New Roman" pitchFamily="18" charset="0"/>
                <a:cs typeface="Times New Roman" pitchFamily="18" charset="0"/>
              </a:rPr>
              <a:t> offer similar advantages to robots for outdoor </a:t>
            </a:r>
            <a:r>
              <a:rPr lang="en-IN" sz="2000" dirty="0" smtClean="0">
                <a:latin typeface="Times New Roman" pitchFamily="18" charset="0"/>
                <a:cs typeface="Times New Roman" pitchFamily="18" charset="0"/>
              </a:rPr>
              <a:t>applications.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concept offers a cost-effective and highly efficient system that not only detects gas leakage but also alerts (alarms) and turns off the primary supply of energy and gas and sends an SMS</a:t>
            </a:r>
            <a:r>
              <a:rPr lang="en-IN" sz="2000" dirty="0" smtClean="0">
                <a:latin typeface="Times New Roman" pitchFamily="18" charset="0"/>
                <a:cs typeface="Times New Roman" pitchFamily="18" charset="0"/>
              </a:rPr>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96000"/>
        </p:xfrm>
        <a:graphic>
          <a:graphicData uri="http://schemas.openxmlformats.org/drawingml/2006/table">
            <a:tbl>
              <a:tblPr firstRow="1" bandRow="1">
                <a:tableStyleId>{5C22544A-7EE6-4342-B048-85BDC9FD1C3A}</a:tableStyleId>
              </a:tblPr>
              <a:tblGrid>
                <a:gridCol w="2362200"/>
                <a:gridCol w="2438400"/>
                <a:gridCol w="3067050"/>
              </a:tblGrid>
              <a:tr h="418634">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612869">
                <a:tc>
                  <a:txBody>
                    <a:bodyPr/>
                    <a:lstStyle/>
                    <a:p>
                      <a:pPr marL="0" marR="0" algn="just">
                        <a:lnSpc>
                          <a:spcPct val="150000"/>
                        </a:lnSpc>
                        <a:spcBef>
                          <a:spcPts val="0"/>
                        </a:spcBef>
                        <a:spcAft>
                          <a:spcPts val="0"/>
                        </a:spcAft>
                      </a:pPr>
                      <a:r>
                        <a:rPr lang="en-IN" sz="2000" dirty="0" smtClean="0">
                          <a:latin typeface="Times New Roman" pitchFamily="18" charset="0"/>
                          <a:cs typeface="Times New Roman" pitchFamily="18" charset="0"/>
                        </a:rPr>
                        <a:t>Towards Autonomous Robotic Systems for Remote Gas Leak Detection and Localization in Industrial Environments</a:t>
                      </a:r>
                      <a:endParaRPr lang="en-US" sz="2000" dirty="0">
                        <a:latin typeface="Times New Roman" pitchFamily="18" charset="0"/>
                        <a:ea typeface="Times New Roman"/>
                        <a:cs typeface="Times New Roman" pitchFamily="18" charset="0"/>
                      </a:endParaRPr>
                    </a:p>
                  </a:txBody>
                  <a:tcPr marL="68580" marR="68580" marT="0" marB="0"/>
                </a:tc>
                <a:tc>
                  <a:txBody>
                    <a:bodyPr/>
                    <a:lstStyle/>
                    <a:p>
                      <a:pPr marL="0" marR="0">
                        <a:lnSpc>
                          <a:spcPct val="150000"/>
                        </a:lnSpc>
                        <a:spcBef>
                          <a:spcPts val="0"/>
                        </a:spcBef>
                        <a:spcAft>
                          <a:spcPts val="0"/>
                        </a:spcAft>
                      </a:pPr>
                      <a:r>
                        <a:rPr lang="en-IN" sz="2000" dirty="0" smtClean="0">
                          <a:latin typeface="Times New Roman" pitchFamily="18" charset="0"/>
                          <a:cs typeface="Times New Roman" pitchFamily="18" charset="0"/>
                        </a:rPr>
                        <a:t>S. </a:t>
                      </a:r>
                      <a:r>
                        <a:rPr lang="en-IN" sz="2000" dirty="0" err="1" smtClean="0">
                          <a:latin typeface="Times New Roman" pitchFamily="18" charset="0"/>
                          <a:cs typeface="Times New Roman" pitchFamily="18" charset="0"/>
                        </a:rPr>
                        <a:t>Soldan</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Welle</a:t>
                      </a:r>
                      <a:r>
                        <a:rPr lang="en-IN" sz="2000" dirty="0" smtClean="0">
                          <a:latin typeface="Times New Roman" pitchFamily="18" charset="0"/>
                          <a:cs typeface="Times New Roman" pitchFamily="18" charset="0"/>
                        </a:rPr>
                        <a:t>, T. </a:t>
                      </a:r>
                      <a:r>
                        <a:rPr lang="en-IN" sz="2000" dirty="0" err="1" smtClean="0">
                          <a:latin typeface="Times New Roman" pitchFamily="18" charset="0"/>
                          <a:cs typeface="Times New Roman" pitchFamily="18" charset="0"/>
                        </a:rPr>
                        <a:t>Barz</a:t>
                      </a:r>
                      <a:r>
                        <a:rPr lang="en-IN" sz="2000" dirty="0" smtClean="0">
                          <a:latin typeface="Times New Roman" pitchFamily="18" charset="0"/>
                          <a:cs typeface="Times New Roman" pitchFamily="18" charset="0"/>
                        </a:rPr>
                        <a:t>, A. Kroll, and D. Schulz, </a:t>
                      </a:r>
                      <a:endParaRPr lang="en-US" sz="2000" dirty="0">
                        <a:latin typeface="Times New Roman" pitchFamily="18" charset="0"/>
                        <a:ea typeface="Times New Roman"/>
                        <a:cs typeface="Times New Roman" pitchFamily="18" charset="0"/>
                      </a:endParaRPr>
                    </a:p>
                  </a:txBody>
                  <a:tcPr marL="68580" marR="68580" marT="0" marB="0"/>
                </a:tc>
                <a:tc>
                  <a:txBody>
                    <a:bodyPr/>
                    <a:lstStyle/>
                    <a:p>
                      <a:pPr marL="0" marR="0" algn="just">
                        <a:lnSpc>
                          <a:spcPct val="150000"/>
                        </a:lnSpc>
                        <a:spcBef>
                          <a:spcPts val="0"/>
                        </a:spcBef>
                        <a:spcAft>
                          <a:spcPts val="0"/>
                        </a:spcAft>
                      </a:pPr>
                      <a:r>
                        <a:rPr kumimoji="0" lang="en-IN" sz="2000" b="0" i="0" kern="1200" dirty="0" smtClean="0">
                          <a:solidFill>
                            <a:schemeClr val="dk1"/>
                          </a:solidFill>
                          <a:latin typeface="Times New Roman" pitchFamily="18" charset="0"/>
                          <a:ea typeface="+mn-ea"/>
                          <a:cs typeface="Times New Roman" pitchFamily="18" charset="0"/>
                        </a:rPr>
                        <a:t>The proposed system consists of autonomous mobile inspection robots that are equipped with several remote gas sensing devices and local intelligence.</a:t>
                      </a:r>
                      <a:endParaRPr lang="en-US" sz="2000" dirty="0">
                        <a:latin typeface="Times New Roman" pitchFamily="18" charset="0"/>
                        <a:ea typeface="Times New Roman"/>
                        <a:cs typeface="Times New Roman" pitchFamily="18" charset="0"/>
                      </a:endParaRPr>
                    </a:p>
                  </a:txBody>
                  <a:tcPr marL="68580" marR="68580" marT="0" marB="0"/>
                </a:tc>
              </a:tr>
              <a:tr h="2064497">
                <a:tc>
                  <a:txBody>
                    <a:bodyPr/>
                    <a:lstStyle/>
                    <a:p>
                      <a:pPr marL="0" marR="0" algn="just">
                        <a:lnSpc>
                          <a:spcPct val="150000"/>
                        </a:lnSpc>
                        <a:spcBef>
                          <a:spcPts val="0"/>
                        </a:spcBef>
                        <a:spcAft>
                          <a:spcPts val="0"/>
                        </a:spcAft>
                      </a:pPr>
                      <a:r>
                        <a:rPr lang="en-IN" sz="2000" dirty="0" smtClean="0">
                          <a:latin typeface="Times New Roman" pitchFamily="18" charset="0"/>
                          <a:cs typeface="Times New Roman" pitchFamily="18" charset="0"/>
                        </a:rPr>
                        <a:t>A survey on gas leak detection and localization techniques</a:t>
                      </a:r>
                      <a:endParaRPr lang="en-US" sz="2000" dirty="0">
                        <a:latin typeface="Times New Roman" pitchFamily="18" charset="0"/>
                        <a:ea typeface="Times New Roman"/>
                        <a:cs typeface="Times New Roman" pitchFamily="18" charset="0"/>
                      </a:endParaRPr>
                    </a:p>
                  </a:txBody>
                  <a:tcPr marL="68580" marR="68580" marT="0" marB="0"/>
                </a:tc>
                <a:tc>
                  <a:txBody>
                    <a:bodyPr/>
                    <a:lstStyle/>
                    <a:p>
                      <a:pPr marL="0" marR="0" algn="just">
                        <a:lnSpc>
                          <a:spcPct val="150000"/>
                        </a:lnSpc>
                        <a:spcBef>
                          <a:spcPts val="0"/>
                        </a:spcBef>
                        <a:spcAft>
                          <a:spcPts val="0"/>
                        </a:spcAft>
                      </a:pPr>
                      <a:r>
                        <a:rPr lang="en-IN" sz="2000" dirty="0" smtClean="0">
                          <a:latin typeface="Times New Roman" pitchFamily="18" charset="0"/>
                          <a:cs typeface="Times New Roman" pitchFamily="18" charset="0"/>
                        </a:rPr>
                        <a:t>P. S. </a:t>
                      </a:r>
                      <a:r>
                        <a:rPr lang="en-IN" sz="2000" dirty="0" err="1" smtClean="0">
                          <a:latin typeface="Times New Roman" pitchFamily="18" charset="0"/>
                          <a:cs typeface="Times New Roman" pitchFamily="18" charset="0"/>
                        </a:rPr>
                        <a:t>Murvay</a:t>
                      </a:r>
                      <a:r>
                        <a:rPr lang="en-IN" sz="2000" dirty="0" smtClean="0">
                          <a:latin typeface="Times New Roman" pitchFamily="18" charset="0"/>
                          <a:cs typeface="Times New Roman" pitchFamily="18" charset="0"/>
                        </a:rPr>
                        <a:t> and I. </a:t>
                      </a:r>
                      <a:r>
                        <a:rPr lang="en-IN" sz="2000" dirty="0" err="1" smtClean="0">
                          <a:latin typeface="Times New Roman" pitchFamily="18" charset="0"/>
                          <a:cs typeface="Times New Roman" pitchFamily="18" charset="0"/>
                        </a:rPr>
                        <a:t>Silea</a:t>
                      </a:r>
                      <a:r>
                        <a:rPr lang="en-IN" sz="2000" dirty="0" smtClean="0">
                          <a:latin typeface="Times New Roman" pitchFamily="18" charset="0"/>
                          <a:cs typeface="Times New Roman" pitchFamily="18" charset="0"/>
                        </a:rPr>
                        <a:t>, </a:t>
                      </a:r>
                      <a:endParaRPr lang="en-US" sz="2000" dirty="0">
                        <a:latin typeface="Times New Roman" pitchFamily="18" charset="0"/>
                        <a:ea typeface="Times New Roman"/>
                        <a:cs typeface="Times New Roman" pitchFamily="18" charset="0"/>
                      </a:endParaRPr>
                    </a:p>
                  </a:txBody>
                  <a:tcPr marL="68580" marR="68580" marT="0" marB="0"/>
                </a:tc>
                <a:tc>
                  <a:txBody>
                    <a:bodyPr/>
                    <a:lstStyle/>
                    <a:p>
                      <a:pPr marL="0" marR="0" algn="just">
                        <a:lnSpc>
                          <a:spcPct val="150000"/>
                        </a:lnSpc>
                        <a:spcBef>
                          <a:spcPts val="0"/>
                        </a:spcBef>
                        <a:spcAft>
                          <a:spcPts val="0"/>
                        </a:spcAft>
                      </a:pPr>
                      <a:r>
                        <a:rPr kumimoji="0" lang="en-IN" sz="2000" b="0" i="0" kern="1200" dirty="0" smtClean="0">
                          <a:solidFill>
                            <a:schemeClr val="dk1"/>
                          </a:solidFill>
                          <a:latin typeface="Times New Roman" pitchFamily="18" charset="0"/>
                          <a:ea typeface="+mn-ea"/>
                          <a:cs typeface="Times New Roman" pitchFamily="18" charset="0"/>
                        </a:rPr>
                        <a:t>The main purpose of this paper is to identify the state-of-the-art in leak detection and localization methods.</a:t>
                      </a:r>
                      <a:endParaRPr lang="en-US" sz="2000" dirty="0">
                        <a:latin typeface="Times New Roman" pitchFamily="18" charset="0"/>
                        <a:ea typeface="Times New Roman"/>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TITLE</a:t>
                      </a:r>
                      <a:endParaRPr lang="en-IN" dirty="0"/>
                    </a:p>
                  </a:txBody>
                  <a:tcPr/>
                </a:tc>
                <a:tc>
                  <a:txBody>
                    <a:bodyPr/>
                    <a:lstStyle/>
                    <a:p>
                      <a:pPr algn="ctr"/>
                      <a:r>
                        <a:rPr lang="en-US" dirty="0"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50000"/>
                        </a:lnSpc>
                        <a:spcBef>
                          <a:spcPts val="0"/>
                        </a:spcBef>
                        <a:spcAft>
                          <a:spcPts val="0"/>
                        </a:spcAft>
                      </a:pPr>
                      <a:r>
                        <a:rPr lang="en-IN" sz="2000" dirty="0" smtClean="0">
                          <a:latin typeface="Times New Roman" pitchFamily="18" charset="0"/>
                          <a:cs typeface="Times New Roman" pitchFamily="18" charset="0"/>
                        </a:rPr>
                        <a:t>An In-Pipe Leak Detection Robot with a Neural-Network-Based Leak Verification System</a:t>
                      </a:r>
                      <a:endParaRPr lang="en-US" sz="2000" dirty="0">
                        <a:solidFill>
                          <a:srgbClr val="000000"/>
                        </a:solidFill>
                        <a:latin typeface="Times New Roman" pitchFamily="18" charset="0"/>
                        <a:ea typeface="Times New Roman"/>
                        <a:cs typeface="Times New Roman" pitchFamily="18" charset="0"/>
                      </a:endParaRPr>
                    </a:p>
                  </a:txBody>
                  <a:tcPr marL="68580" marR="68580" marT="0" marB="0"/>
                </a:tc>
                <a:tc>
                  <a:txBody>
                    <a:bodyPr/>
                    <a:lstStyle/>
                    <a:p>
                      <a:pPr marL="0" marR="0" algn="just">
                        <a:lnSpc>
                          <a:spcPct val="150000"/>
                        </a:lnSpc>
                        <a:spcBef>
                          <a:spcPts val="0"/>
                        </a:spcBef>
                        <a:spcAft>
                          <a:spcPts val="0"/>
                        </a:spcAft>
                      </a:pPr>
                      <a:r>
                        <a:rPr lang="en-IN" sz="2000" dirty="0" smtClean="0">
                          <a:latin typeface="Times New Roman" pitchFamily="18" charset="0"/>
                          <a:cs typeface="Times New Roman" pitchFamily="18" charset="0"/>
                        </a:rPr>
                        <a:t>D. </a:t>
                      </a:r>
                      <a:r>
                        <a:rPr lang="en-IN" sz="2000" dirty="0" err="1" smtClean="0">
                          <a:latin typeface="Times New Roman" pitchFamily="18" charset="0"/>
                          <a:cs typeface="Times New Roman" pitchFamily="18" charset="0"/>
                        </a:rPr>
                        <a:t>Waleed</a:t>
                      </a:r>
                      <a:r>
                        <a:rPr lang="en-IN" sz="2000" dirty="0" smtClean="0">
                          <a:latin typeface="Times New Roman" pitchFamily="18" charset="0"/>
                          <a:cs typeface="Times New Roman" pitchFamily="18" charset="0"/>
                        </a:rPr>
                        <a:t> et al., </a:t>
                      </a:r>
                      <a:endParaRPr lang="en-US" sz="2000" dirty="0">
                        <a:latin typeface="Times New Roman" pitchFamily="18" charset="0"/>
                        <a:ea typeface="Times New Roman"/>
                        <a:cs typeface="Times New Roman" pitchFamily="18" charset="0"/>
                      </a:endParaRPr>
                    </a:p>
                  </a:txBody>
                  <a:tcPr marL="68580" marR="68580" marT="0" marB="0"/>
                </a:tc>
                <a:tc>
                  <a:txBody>
                    <a:bodyPr/>
                    <a:lstStyle/>
                    <a:p>
                      <a:pPr marL="0" marR="0" algn="just">
                        <a:lnSpc>
                          <a:spcPct val="150000"/>
                        </a:lnSpc>
                        <a:spcBef>
                          <a:spcPts val="0"/>
                        </a:spcBef>
                        <a:spcAft>
                          <a:spcPts val="0"/>
                        </a:spcAft>
                      </a:pPr>
                      <a:r>
                        <a:rPr kumimoji="0" lang="en-IN" sz="2000" b="0" i="0" kern="1200" dirty="0" smtClean="0">
                          <a:solidFill>
                            <a:schemeClr val="dk1"/>
                          </a:solidFill>
                          <a:latin typeface="Times New Roman" pitchFamily="18" charset="0"/>
                          <a:ea typeface="+mn-ea"/>
                          <a:cs typeface="Times New Roman" pitchFamily="18" charset="0"/>
                        </a:rPr>
                        <a:t>The robot has a propeller arrangement that not only drives the robot forward but also helps simulate a flow in an empty pipe, and thus aids the detection of leaks. </a:t>
                      </a:r>
                      <a:endParaRPr lang="en-US" sz="2000" dirty="0">
                        <a:latin typeface="Times New Roman" pitchFamily="18" charset="0"/>
                        <a:ea typeface="Times New Roman"/>
                        <a:cs typeface="Times New Roman" pitchFamily="18" charset="0"/>
                      </a:endParaRPr>
                    </a:p>
                  </a:txBody>
                  <a:tcPr marL="68580" marR="68580" marT="0" marB="0"/>
                </a:tc>
              </a:tr>
              <a:tr h="370840">
                <a:tc>
                  <a:txBody>
                    <a:bodyPr/>
                    <a:lstStyle/>
                    <a:p>
                      <a:pPr marL="0" marR="0">
                        <a:lnSpc>
                          <a:spcPct val="150000"/>
                        </a:lnSpc>
                        <a:spcBef>
                          <a:spcPts val="0"/>
                        </a:spcBef>
                        <a:spcAft>
                          <a:spcPts val="0"/>
                        </a:spcAft>
                      </a:pPr>
                      <a:r>
                        <a:rPr lang="en-IN" sz="2000" dirty="0" smtClean="0">
                          <a:latin typeface="Times New Roman" pitchFamily="18" charset="0"/>
                          <a:cs typeface="Times New Roman" pitchFamily="18" charset="0"/>
                        </a:rPr>
                        <a:t>Robot assisted gas tomography - Localizing methane leaks in outdoor environments</a:t>
                      </a:r>
                      <a:endParaRPr lang="en-US" sz="2000" dirty="0">
                        <a:solidFill>
                          <a:srgbClr val="000000"/>
                        </a:solidFill>
                        <a:latin typeface="Times New Roman" pitchFamily="18" charset="0"/>
                        <a:ea typeface="Times New Roman"/>
                        <a:cs typeface="Times New Roman" pitchFamily="18" charset="0"/>
                      </a:endParaRPr>
                    </a:p>
                  </a:txBody>
                  <a:tcPr marL="68580" marR="68580" marT="0" marB="0"/>
                </a:tc>
                <a:tc>
                  <a:txBody>
                    <a:bodyPr/>
                    <a:lstStyle/>
                    <a:p>
                      <a:pPr marL="0" marR="0" algn="just">
                        <a:lnSpc>
                          <a:spcPct val="150000"/>
                        </a:lnSpc>
                        <a:spcBef>
                          <a:spcPts val="0"/>
                        </a:spcBef>
                        <a:spcAft>
                          <a:spcPts val="0"/>
                        </a:spcAft>
                      </a:pPr>
                      <a:r>
                        <a:rPr lang="en-IN" sz="2000" dirty="0" smtClean="0">
                          <a:latin typeface="Times New Roman" pitchFamily="18" charset="0"/>
                          <a:cs typeface="Times New Roman" pitchFamily="18" charset="0"/>
                        </a:rPr>
                        <a:t>V. H. </a:t>
                      </a:r>
                      <a:r>
                        <a:rPr lang="en-IN" sz="2000" dirty="0" err="1" smtClean="0">
                          <a:latin typeface="Times New Roman" pitchFamily="18" charset="0"/>
                          <a:cs typeface="Times New Roman" pitchFamily="18" charset="0"/>
                        </a:rPr>
                        <a:t>Bennetts</a:t>
                      </a:r>
                      <a:r>
                        <a:rPr lang="en-IN" sz="2000" dirty="0" smtClean="0">
                          <a:latin typeface="Times New Roman" pitchFamily="18" charset="0"/>
                          <a:cs typeface="Times New Roman" pitchFamily="18" charset="0"/>
                        </a:rPr>
                        <a:t>, E. </a:t>
                      </a:r>
                      <a:r>
                        <a:rPr lang="en-IN" sz="2000" dirty="0" err="1" smtClean="0">
                          <a:latin typeface="Times New Roman" pitchFamily="18" charset="0"/>
                          <a:cs typeface="Times New Roman" pitchFamily="18" charset="0"/>
                        </a:rPr>
                        <a:t>Schaffernicht</a:t>
                      </a:r>
                      <a:r>
                        <a:rPr lang="en-IN" sz="2000" dirty="0" smtClean="0">
                          <a:latin typeface="Times New Roman" pitchFamily="18" charset="0"/>
                          <a:cs typeface="Times New Roman" pitchFamily="18" charset="0"/>
                        </a:rPr>
                        <a:t>, T. </a:t>
                      </a:r>
                      <a:r>
                        <a:rPr lang="en-IN" sz="2000" dirty="0" err="1" smtClean="0">
                          <a:latin typeface="Times New Roman" pitchFamily="18" charset="0"/>
                          <a:cs typeface="Times New Roman" pitchFamily="18" charset="0"/>
                        </a:rPr>
                        <a:t>Stoyanov</a:t>
                      </a:r>
                      <a:r>
                        <a:rPr lang="en-IN" sz="2000" dirty="0" smtClean="0">
                          <a:latin typeface="Times New Roman" pitchFamily="18" charset="0"/>
                          <a:cs typeface="Times New Roman" pitchFamily="18" charset="0"/>
                        </a:rPr>
                        <a:t>, A. J. Lilienthal, and M. </a:t>
                      </a:r>
                      <a:r>
                        <a:rPr lang="en-IN" sz="2000" dirty="0" err="1" smtClean="0">
                          <a:latin typeface="Times New Roman" pitchFamily="18" charset="0"/>
                          <a:cs typeface="Times New Roman" pitchFamily="18" charset="0"/>
                        </a:rPr>
                        <a:t>Trincavelli</a:t>
                      </a:r>
                      <a:r>
                        <a:rPr lang="en-IN" sz="2000" dirty="0" smtClean="0">
                          <a:latin typeface="Times New Roman" pitchFamily="18" charset="0"/>
                          <a:cs typeface="Times New Roman" pitchFamily="18" charset="0"/>
                        </a:rPr>
                        <a:t>, </a:t>
                      </a:r>
                      <a:endParaRPr lang="en-US" sz="2000" dirty="0">
                        <a:latin typeface="Times New Roman" pitchFamily="18" charset="0"/>
                        <a:ea typeface="Times New Roman"/>
                        <a:cs typeface="Times New Roman" pitchFamily="18" charset="0"/>
                      </a:endParaRPr>
                    </a:p>
                  </a:txBody>
                  <a:tcPr marL="68580" marR="68580" marT="0" marB="0"/>
                </a:tc>
                <a:tc>
                  <a:txBody>
                    <a:bodyPr/>
                    <a:lstStyle/>
                    <a:p>
                      <a:pPr marL="0" marR="0" algn="just">
                        <a:lnSpc>
                          <a:spcPct val="150000"/>
                        </a:lnSpc>
                        <a:spcBef>
                          <a:spcPts val="0"/>
                        </a:spcBef>
                        <a:spcAft>
                          <a:spcPts val="0"/>
                        </a:spcAft>
                      </a:pPr>
                      <a:r>
                        <a:rPr kumimoji="0" lang="en-IN" sz="2000" b="0" i="0" kern="1200" dirty="0" smtClean="0">
                          <a:solidFill>
                            <a:schemeClr val="dk1"/>
                          </a:solidFill>
                          <a:latin typeface="Times New Roman" pitchFamily="18" charset="0"/>
                          <a:ea typeface="+mn-ea"/>
                          <a:cs typeface="Times New Roman" pitchFamily="18" charset="0"/>
                        </a:rPr>
                        <a:t>In this paper we present an inspection robot to produce gas distribution maps and localize gas sources in large outdoor environments.</a:t>
                      </a:r>
                      <a:endParaRPr lang="en-US" sz="2000" dirty="0">
                        <a:latin typeface="Times New Roman" pitchFamily="18" charset="0"/>
                        <a:ea typeface="Times New Roman"/>
                        <a:cs typeface="Times New Roman" pitchFamily="18" charset="0"/>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Block Diagram</a:t>
            </a:r>
            <a:r>
              <a:rPr lang="en-US" dirty="0" smtClean="0"/>
              <a:t>	</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295400" y="1219200"/>
            <a:ext cx="7232650" cy="4953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Temperature sensor</a:t>
            </a:r>
            <a:endParaRPr lang="en-IN" dirty="0"/>
          </a:p>
        </p:txBody>
      </p:sp>
      <p:sp>
        <p:nvSpPr>
          <p:cNvPr id="3" name="Content Placeholder 2"/>
          <p:cNvSpPr>
            <a:spLocks noGrp="1"/>
          </p:cNvSpPr>
          <p:nvPr>
            <p:ph idx="1"/>
          </p:nvPr>
        </p:nvSpPr>
        <p:spPr/>
        <p:txBody>
          <a:bodyPr>
            <a:normAutofit/>
          </a:bodyPr>
          <a:lstStyle/>
          <a:p>
            <a:pPr algn="just">
              <a:lnSpc>
                <a:spcPct val="160000"/>
              </a:lnSpc>
            </a:pPr>
            <a:r>
              <a:rPr lang="en-IN" sz="2000" dirty="0" smtClean="0">
                <a:latin typeface="Times New Roman" pitchFamily="18" charset="0"/>
                <a:cs typeface="Times New Roman" pitchFamily="18" charset="0"/>
              </a:rPr>
              <a:t>LM35 is an integrated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temperature sensor whose electrical output is proportional to Degree Centigrade.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LM35 Sensor does not require any external calibration or trimming to provide typical accuracies.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The LM35’s low output impedance, linear output, and precise inherent calibration make interfacing to readout or control circuitry especially easy.</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533400"/>
          </a:xfrm>
        </p:spPr>
        <p:txBody>
          <a:bodyPr>
            <a:normAutofit fontScale="90000"/>
          </a:bodyPr>
          <a:lstStyle/>
          <a:p>
            <a:r>
              <a:rPr lang="en-IN" b="1" dirty="0" smtClean="0"/>
              <a:t>PIC Controller</a:t>
            </a:r>
            <a:endParaRPr lang="en-IN" b="1" dirty="0"/>
          </a:p>
        </p:txBody>
      </p:sp>
      <p:sp>
        <p:nvSpPr>
          <p:cNvPr id="3" name="Content Placeholder 2"/>
          <p:cNvSpPr>
            <a:spLocks noGrp="1"/>
          </p:cNvSpPr>
          <p:nvPr>
            <p:ph idx="1"/>
          </p:nvPr>
        </p:nvSpPr>
        <p:spPr>
          <a:xfrm>
            <a:off x="12954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PIC microcontrollers ( Programmable Interface Controllers), are electronic circuits that can be programmed to carry out a vast range of tasks.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can be programmed to be timers or to control a production line and much more. They are found in most electronic devices such as alarm systems, computer control systems, phones, in fact almost any electronic device.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types of PIC microcontrollers exist, although the best are probably found in the GENIE range of programmable microcontrollers. These are programmed and simulated by Circuit Wizard software.</a:t>
            </a:r>
            <a:endParaRPr lang="en-IN"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914400"/>
          </a:xfrm>
        </p:spPr>
        <p:txBody>
          <a:bodyPr>
            <a:normAutofit/>
          </a:bodyPr>
          <a:lstStyle/>
          <a:p>
            <a:r>
              <a:rPr lang="en-IN" dirty="0" smtClean="0"/>
              <a:t>IR</a:t>
            </a:r>
            <a:r>
              <a:rPr lang="en-IN" dirty="0" smtClean="0"/>
              <a:t> </a:t>
            </a:r>
            <a:r>
              <a:rPr lang="en-IN" dirty="0" smtClean="0"/>
              <a:t>S</a:t>
            </a:r>
            <a:r>
              <a:rPr lang="en-IN" dirty="0" smtClean="0"/>
              <a:t>ensor</a:t>
            </a:r>
            <a:endParaRPr lang="en-IN" dirty="0"/>
          </a:p>
        </p:txBody>
      </p:sp>
      <p:sp>
        <p:nvSpPr>
          <p:cNvPr id="3" name="Content Placeholder 2"/>
          <p:cNvSpPr>
            <a:spLocks noGrp="1"/>
          </p:cNvSpPr>
          <p:nvPr>
            <p:ph idx="1"/>
          </p:nvPr>
        </p:nvSpPr>
        <p:spPr>
          <a:xfrm>
            <a:off x="1371600" y="838200"/>
            <a:ext cx="7498080" cy="5867400"/>
          </a:xfrm>
        </p:spPr>
        <p:txBody>
          <a:bodyPr>
            <a:noAutofit/>
          </a:bodyPr>
          <a:lstStyle/>
          <a:p>
            <a:pPr algn="just">
              <a:lnSpc>
                <a:spcPct val="170000"/>
              </a:lnSpc>
            </a:pPr>
            <a:r>
              <a:rPr lang="en-IN" sz="2000" dirty="0" smtClean="0">
                <a:latin typeface="Times New Roman" pitchFamily="18" charset="0"/>
                <a:cs typeface="Times New Roman" pitchFamily="18" charset="0"/>
              </a:rPr>
              <a:t>An infrared (IR) sensor is an electronic device that measures and detects infrared radiation in its surrounding environment.</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While measuring the temperature of each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of light (separated by a prism), he noticed that the temperature just beyond the red light was highest. </a:t>
            </a:r>
            <a:endParaRPr lang="en-IN" sz="2000" dirty="0" smtClean="0">
              <a:latin typeface="Times New Roman" pitchFamily="18" charset="0"/>
              <a:cs typeface="Times New Roman" pitchFamily="18" charset="0"/>
            </a:endParaRP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IR is invisible to the human eye, as its wavelength is longer than that of visible light (though it is still on the same electromagnetic spectrum).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28600"/>
            <a:ext cx="7498080" cy="411162"/>
          </a:xfrm>
        </p:spPr>
        <p:txBody>
          <a:bodyPr>
            <a:normAutofit fontScale="90000"/>
          </a:bodyPr>
          <a:lstStyle/>
          <a:p>
            <a:r>
              <a:rPr lang="en-IN" dirty="0" smtClean="0"/>
              <a:t>LED Light</a:t>
            </a:r>
            <a:endParaRPr lang="en-IN" dirty="0"/>
          </a:p>
        </p:txBody>
      </p:sp>
      <p:sp>
        <p:nvSpPr>
          <p:cNvPr id="3" name="Content Placeholder 2"/>
          <p:cNvSpPr>
            <a:spLocks noGrp="1"/>
          </p:cNvSpPr>
          <p:nvPr>
            <p:ph idx="1"/>
          </p:nvPr>
        </p:nvSpPr>
        <p:spPr>
          <a:xfrm>
            <a:off x="1371600" y="762000"/>
            <a:ext cx="7498080" cy="5943600"/>
          </a:xfrm>
        </p:spPr>
        <p:txBody>
          <a:bodyPr>
            <a:noAutofit/>
          </a:bodyPr>
          <a:lstStyle/>
          <a:p>
            <a:pPr algn="just">
              <a:lnSpc>
                <a:spcPct val="170000"/>
              </a:lnSpc>
            </a:pPr>
            <a:r>
              <a:rPr lang="en-IN" sz="2000" dirty="0" smtClean="0">
                <a:latin typeface="Times New Roman" pitchFamily="18" charset="0"/>
                <a:cs typeface="Times New Roman" pitchFamily="18" charset="0"/>
              </a:rPr>
              <a:t>An LED lamp or LED light bulb is an electric light that produces light using light-emitting diodes (LEDs). </a:t>
            </a:r>
            <a:endParaRPr lang="en-IN" sz="2000" dirty="0" smtClean="0">
              <a:latin typeface="Times New Roman" pitchFamily="18" charset="0"/>
              <a:cs typeface="Times New Roman" pitchFamily="18" charset="0"/>
            </a:endParaRP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LED </a:t>
            </a:r>
            <a:r>
              <a:rPr lang="en-IN" sz="2000" dirty="0" smtClean="0">
                <a:latin typeface="Times New Roman" pitchFamily="18" charset="0"/>
                <a:cs typeface="Times New Roman" pitchFamily="18" charset="0"/>
              </a:rPr>
              <a:t>lamps are significantly more energy-efficient than equivalent incandescent lamps and can be significantly more efficient than most fluorescent lamps</a:t>
            </a:r>
            <a:r>
              <a:rPr lang="en-IN" sz="2000" dirty="0" smtClean="0">
                <a:latin typeface="Times New Roman" pitchFamily="18" charset="0"/>
                <a:cs typeface="Times New Roman" pitchFamily="18" charset="0"/>
              </a:rPr>
              <a:t>.</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LED </a:t>
            </a:r>
            <a:r>
              <a:rPr lang="en-IN" sz="2000" dirty="0" smtClean="0">
                <a:latin typeface="Times New Roman" pitchFamily="18" charset="0"/>
                <a:cs typeface="Times New Roman" pitchFamily="18" charset="0"/>
              </a:rPr>
              <a:t>lamps require an electronic LED driver circuit to operate from mains power lines, and losses from this circuit means that the efficiency of the lamp is lower than the efficiency of the LED chips it uses. </a:t>
            </a:r>
            <a:endParaRPr lang="en-IN"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MQ2 Gas Sensor</a:t>
            </a:r>
            <a:endParaRPr lang="en-IN" dirty="0"/>
          </a:p>
        </p:txBody>
      </p:sp>
      <p:sp>
        <p:nvSpPr>
          <p:cNvPr id="3" name="Content Placeholder 2"/>
          <p:cNvSpPr>
            <a:spLocks noGrp="1"/>
          </p:cNvSpPr>
          <p:nvPr>
            <p:ph idx="1"/>
          </p:nvPr>
        </p:nvSpPr>
        <p:spPr/>
        <p:txBody>
          <a:bodyPr>
            <a:noAutofit/>
          </a:bodyPr>
          <a:lstStyle/>
          <a:p>
            <a:pPr algn="just" fontAlgn="base">
              <a:lnSpc>
                <a:spcPct val="160000"/>
              </a:lnSpc>
            </a:pPr>
            <a:r>
              <a:rPr lang="en-IN" sz="2000" dirty="0" smtClean="0">
                <a:latin typeface="Times New Roman" pitchFamily="18" charset="0"/>
                <a:cs typeface="Times New Roman" pitchFamily="18" charset="0"/>
              </a:rPr>
              <a:t>MQ2 gas sensor is an electronic sensor used for sensing the concentration of gases in the air such as LPG, propane, methane, hydrogen, alcohol, smoke and carbon monoxide.</a:t>
            </a:r>
          </a:p>
          <a:p>
            <a:pPr algn="just" fontAlgn="base">
              <a:lnSpc>
                <a:spcPct val="160000"/>
              </a:lnSpc>
              <a:buNone/>
            </a:pPr>
            <a:endParaRPr lang="en-IN" sz="2000" dirty="0" smtClean="0">
              <a:latin typeface="Times New Roman" pitchFamily="18" charset="0"/>
              <a:cs typeface="Times New Roman" pitchFamily="18" charset="0"/>
            </a:endParaRPr>
          </a:p>
          <a:p>
            <a:pPr algn="just" fontAlgn="base">
              <a:lnSpc>
                <a:spcPct val="160000"/>
              </a:lnSpc>
            </a:pPr>
            <a:r>
              <a:rPr lang="en-IN" sz="2000" dirty="0" smtClean="0">
                <a:latin typeface="Times New Roman" pitchFamily="18" charset="0"/>
                <a:cs typeface="Times New Roman" pitchFamily="18" charset="0"/>
              </a:rPr>
              <a:t>MQ2 </a:t>
            </a:r>
            <a:r>
              <a:rPr lang="en-IN" sz="2000" dirty="0" smtClean="0">
                <a:latin typeface="Times New Roman" pitchFamily="18" charset="0"/>
                <a:cs typeface="Times New Roman" pitchFamily="18" charset="0"/>
              </a:rPr>
              <a:t>gas sensor is also known as </a:t>
            </a:r>
            <a:r>
              <a:rPr lang="en-IN" sz="2000" dirty="0" err="1" smtClean="0">
                <a:latin typeface="Times New Roman" pitchFamily="18" charset="0"/>
                <a:cs typeface="Times New Roman" pitchFamily="18" charset="0"/>
              </a:rPr>
              <a:t>chemiresistor</a:t>
            </a:r>
            <a:r>
              <a:rPr lang="en-IN" sz="2000" dirty="0" smtClean="0">
                <a:latin typeface="Times New Roman" pitchFamily="18" charset="0"/>
                <a:cs typeface="Times New Roman" pitchFamily="18" charset="0"/>
              </a:rPr>
              <a:t>. It contains a sensing material whose resistance changes when it comes in contact with the gas. This change in the value of resistance is used for the detection of gas</a:t>
            </a:r>
            <a:r>
              <a:rPr lang="en-IN" sz="2000" dirty="0" smtClean="0">
                <a:latin typeface="Times New Roman" pitchFamily="18" charset="0"/>
                <a:cs typeface="Times New Roman" pitchFamily="18" charset="0"/>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normAutofit/>
          </a:bodyPr>
          <a:lstStyle/>
          <a:p>
            <a:pPr algn="just">
              <a:lnSpc>
                <a:spcPct val="150000"/>
              </a:lnSpc>
            </a:pPr>
            <a:r>
              <a:rPr lang="en-US" sz="2400" dirty="0" smtClean="0">
                <a:latin typeface="Times New Roman" pitchFamily="18" charset="0"/>
                <a:cs typeface="Times New Roman" pitchFamily="18" charset="0"/>
              </a:rPr>
              <a:t>Operating System	: Windows 10</a:t>
            </a:r>
          </a:p>
          <a:p>
            <a:pPr lvl="0" algn="just">
              <a:lnSpc>
                <a:spcPct val="150000"/>
              </a:lnSpc>
            </a:pPr>
            <a:r>
              <a:rPr lang="en-US" sz="2400" dirty="0" smtClean="0">
                <a:latin typeface="Times New Roman" pitchFamily="18" charset="0"/>
                <a:cs typeface="Times New Roman" pitchFamily="18" charset="0"/>
              </a:rPr>
              <a:t>Platform	            : DOT NET TECHNOLOGY</a:t>
            </a:r>
          </a:p>
          <a:p>
            <a:pPr lvl="0" algn="just">
              <a:lnSpc>
                <a:spcPct val="150000"/>
              </a:lnSpc>
            </a:pPr>
            <a:r>
              <a:rPr lang="en-US" sz="2400" dirty="0" smtClean="0">
                <a:latin typeface="Times New Roman" pitchFamily="18" charset="0"/>
                <a:cs typeface="Times New Roman" pitchFamily="18" charset="0"/>
              </a:rPr>
              <a:t>Front End		: </a:t>
            </a:r>
            <a:r>
              <a:rPr lang="en-US" sz="2400" dirty="0" err="1" smtClean="0">
                <a:latin typeface="Times New Roman" pitchFamily="18" charset="0"/>
                <a:cs typeface="Times New Roman" pitchFamily="18" charset="0"/>
              </a:rPr>
              <a:t>ASP.Net</a:t>
            </a:r>
            <a:r>
              <a:rPr lang="en-US" sz="2400" dirty="0" smtClean="0">
                <a:latin typeface="Times New Roman" pitchFamily="18" charset="0"/>
                <a:cs typeface="Times New Roman" pitchFamily="18" charset="0"/>
              </a:rPr>
              <a:t> 4.0</a:t>
            </a:r>
          </a:p>
          <a:p>
            <a:pPr lvl="0" algn="just">
              <a:lnSpc>
                <a:spcPct val="150000"/>
              </a:lnSpc>
            </a:pPr>
            <a:r>
              <a:rPr lang="en-US" sz="2400" dirty="0" smtClean="0">
                <a:latin typeface="Times New Roman" pitchFamily="18" charset="0"/>
                <a:cs typeface="Times New Roman" pitchFamily="18" charset="0"/>
              </a:rPr>
              <a:t>Back End		: SQL SERVER 2014</a:t>
            </a:r>
          </a:p>
          <a:p>
            <a:pPr algn="just">
              <a:lnSpc>
                <a:spcPct val="150000"/>
              </a:lnSpc>
              <a:buNone/>
            </a:pPr>
            <a:endParaRPr lang="en-US" sz="24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normAutofit/>
          </a:bodyPr>
          <a:lstStyle/>
          <a:p>
            <a:pPr algn="just"/>
            <a:r>
              <a:rPr lang="en-US" sz="2800" dirty="0" smtClean="0">
                <a:latin typeface="Times New Roman" pitchFamily="18" charset="0"/>
                <a:cs typeface="Times New Roman" pitchFamily="18" charset="0"/>
              </a:rPr>
              <a:t>Keyboard</a:t>
            </a:r>
          </a:p>
          <a:p>
            <a:pPr algn="just"/>
            <a:r>
              <a:rPr lang="en-US" sz="2800" dirty="0" smtClean="0">
                <a:latin typeface="Times New Roman" pitchFamily="18" charset="0"/>
                <a:cs typeface="Times New Roman" pitchFamily="18" charset="0"/>
              </a:rPr>
              <a:t>Mouse</a:t>
            </a:r>
          </a:p>
          <a:p>
            <a:pPr algn="just"/>
            <a:r>
              <a:rPr lang="en-US" sz="2800" dirty="0" smtClean="0">
                <a:latin typeface="Times New Roman" pitchFamily="18" charset="0"/>
                <a:cs typeface="Times New Roman" pitchFamily="18" charset="0"/>
              </a:rPr>
              <a:t>Hard disk 500GB</a:t>
            </a:r>
          </a:p>
          <a:p>
            <a:pPr algn="just"/>
            <a:r>
              <a:rPr lang="en-US" sz="2800" dirty="0" smtClean="0">
                <a:latin typeface="Times New Roman" pitchFamily="18" charset="0"/>
                <a:cs typeface="Times New Roman" pitchFamily="18" charset="0"/>
              </a:rPr>
              <a:t>Ram 4 </a:t>
            </a:r>
            <a:r>
              <a:rPr lang="en-US" sz="2800" dirty="0" err="1" smtClean="0">
                <a:latin typeface="Times New Roman" pitchFamily="18" charset="0"/>
                <a:cs typeface="Times New Roman" pitchFamily="18" charset="0"/>
              </a:rPr>
              <a:t>Gb</a:t>
            </a:r>
            <a:endParaRPr lang="en-US" sz="2800" dirty="0" smtClean="0">
              <a:latin typeface="Times New Roman" pitchFamily="18" charset="0"/>
              <a:cs typeface="Times New Roman" pitchFamily="18" charset="0"/>
            </a:endParaRPr>
          </a:p>
          <a:p>
            <a:pPr algn="just"/>
            <a:endParaRPr lang="en-US" sz="2800" dirty="0" smtClean="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020762"/>
          </a:xfrm>
        </p:spPr>
        <p:txBody>
          <a:bodyPr>
            <a:normAutofit/>
          </a:bodyPr>
          <a:lstStyle/>
          <a:p>
            <a:r>
              <a:rPr lang="en-IN" dirty="0" smtClean="0"/>
              <a:t>CONCLUSION</a:t>
            </a:r>
            <a:endParaRPr lang="en-IN" dirty="0"/>
          </a:p>
        </p:txBody>
      </p:sp>
      <p:sp>
        <p:nvSpPr>
          <p:cNvPr id="3" name="Content Placeholder 2"/>
          <p:cNvSpPr>
            <a:spLocks noGrp="1"/>
          </p:cNvSpPr>
          <p:nvPr>
            <p:ph idx="1"/>
          </p:nvPr>
        </p:nvSpPr>
        <p:spPr>
          <a:xfrm>
            <a:off x="1447800" y="1524000"/>
            <a:ext cx="7498080" cy="48006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presented the specifics of the structure of the actual robot as well as the details of the experimental data showing the desired output of the robot. The components used in this project includes multiple sensors that served as wireless sensor network that could detect gas hazards, flame, movement and motions. It is built with fire extinguisher that served as a first responder to the fire. The buzzer and LED worked as an alarm indicator for its alert system. GSM module automatically sends a message to the person concerned. </a:t>
            </a:r>
            <a:r>
              <a:rPr lang="en-IN" sz="2000" dirty="0" smtClean="0">
                <a:latin typeface="Times New Roman" pitchFamily="18" charset="0"/>
                <a:cs typeface="Times New Roman" pitchFamily="18" charset="0"/>
              </a:rPr>
              <a:t>The robot has 2 big wheels and 1 small wheel to perform and roam around. </a:t>
            </a:r>
            <a:endParaRPr lang="en-IN" sz="2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5867400"/>
          </a:xfrm>
        </p:spPr>
        <p:txBody>
          <a:bodyPr>
            <a:normAutofit/>
          </a:bodyPr>
          <a:lstStyle/>
          <a:p>
            <a:pPr algn="just">
              <a:lnSpc>
                <a:spcPct val="150000"/>
              </a:lnSpc>
              <a:buNone/>
            </a:pPr>
            <a:r>
              <a:rPr lang="en-IN" sz="2000" dirty="0" smtClean="0">
                <a:latin typeface="Times New Roman" pitchFamily="18" charset="0"/>
                <a:cs typeface="Times New Roman" pitchFamily="18" charset="0"/>
              </a:rPr>
              <a:t>    Development </a:t>
            </a:r>
            <a:r>
              <a:rPr lang="en-IN" sz="2000" dirty="0" smtClean="0">
                <a:latin typeface="Times New Roman" pitchFamily="18" charset="0"/>
                <a:cs typeface="Times New Roman" pitchFamily="18" charset="0"/>
              </a:rPr>
              <a:t>and several tests were done to attain its objectives. Experimental tests were done and obtained the desirable outputs based from its objectives. The table of tests were presented to show the proof that the robot performed its intended functions. The GSM-SMS alert system was established as well as the functionality of the fire suppression system was tested to prevent the fire outbreak. In the end, the author established an automated hazardous gas detecting robot using wireless sensor networks with </a:t>
            </a:r>
            <a:r>
              <a:rPr lang="en-IN" sz="2000" dirty="0" err="1" smtClean="0">
                <a:latin typeface="Times New Roman" pitchFamily="18" charset="0"/>
                <a:cs typeface="Times New Roman" pitchFamily="18" charset="0"/>
              </a:rPr>
              <a:t>gsm-sms</a:t>
            </a:r>
            <a:r>
              <a:rPr lang="en-IN" sz="2000" dirty="0" smtClean="0">
                <a:latin typeface="Times New Roman" pitchFamily="18" charset="0"/>
                <a:cs typeface="Times New Roman" pitchFamily="18" charset="0"/>
              </a:rPr>
              <a:t> alert and fire control system for households that is reliable, usable and functional.</a:t>
            </a:r>
            <a:endParaRPr lang="en-IN" sz="2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2000" dirty="0" smtClean="0">
                <a:latin typeface="Times New Roman" pitchFamily="18" charset="0"/>
                <a:cs typeface="Times New Roman" pitchFamily="18" charset="0"/>
              </a:rPr>
              <a:t>[1] S. </a:t>
            </a:r>
            <a:r>
              <a:rPr lang="en-US" sz="2000" dirty="0" err="1" smtClean="0">
                <a:latin typeface="Times New Roman" pitchFamily="18" charset="0"/>
                <a:cs typeface="Times New Roman" pitchFamily="18" charset="0"/>
              </a:rPr>
              <a:t>Soldan</a:t>
            </a:r>
            <a:r>
              <a:rPr lang="en-US" sz="2000" dirty="0" smtClean="0">
                <a:latin typeface="Times New Roman" pitchFamily="18" charset="0"/>
                <a:cs typeface="Times New Roman" pitchFamily="18" charset="0"/>
              </a:rPr>
              <a:t>, J. </a:t>
            </a:r>
            <a:r>
              <a:rPr lang="en-US" sz="2000" dirty="0" err="1" smtClean="0">
                <a:latin typeface="Times New Roman" pitchFamily="18" charset="0"/>
                <a:cs typeface="Times New Roman" pitchFamily="18" charset="0"/>
              </a:rPr>
              <a:t>Welle</a:t>
            </a:r>
            <a:r>
              <a:rPr lang="en-US" sz="2000" dirty="0" smtClean="0">
                <a:latin typeface="Times New Roman" pitchFamily="18" charset="0"/>
                <a:cs typeface="Times New Roman" pitchFamily="18" charset="0"/>
              </a:rPr>
              <a:t>, T. </a:t>
            </a:r>
            <a:r>
              <a:rPr lang="en-US" sz="2000" dirty="0" err="1" smtClean="0">
                <a:latin typeface="Times New Roman" pitchFamily="18" charset="0"/>
                <a:cs typeface="Times New Roman" pitchFamily="18" charset="0"/>
              </a:rPr>
              <a:t>Barz</a:t>
            </a:r>
            <a:r>
              <a:rPr lang="en-US" sz="2000" dirty="0" smtClean="0">
                <a:latin typeface="Times New Roman" pitchFamily="18" charset="0"/>
                <a:cs typeface="Times New Roman" pitchFamily="18" charset="0"/>
              </a:rPr>
              <a:t>, A. Kroll, and D. Schulz, “Towards Autonomous Robotic Systems for Remote Gas Leak Detection and Localization in Industrial Environments,” F. Serv. Robot., pp. 233–247, 2011. </a:t>
            </a:r>
            <a:endParaRPr lang="en-US" sz="2000" dirty="0" smtClean="0">
              <a:latin typeface="Times New Roman" pitchFamily="18" charset="0"/>
              <a:cs typeface="Times New Roman" pitchFamily="18" charset="0"/>
            </a:endParaRPr>
          </a:p>
          <a:p>
            <a:pPr algn="just">
              <a:lnSpc>
                <a:spcPct val="160000"/>
              </a:lnSpc>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2] P. S. </a:t>
            </a:r>
            <a:r>
              <a:rPr lang="en-US" sz="2000" dirty="0" err="1" smtClean="0">
                <a:latin typeface="Times New Roman" pitchFamily="18" charset="0"/>
                <a:cs typeface="Times New Roman" pitchFamily="18" charset="0"/>
              </a:rPr>
              <a:t>Murvay</a:t>
            </a:r>
            <a:r>
              <a:rPr lang="en-US" sz="2000" dirty="0" smtClean="0">
                <a:latin typeface="Times New Roman" pitchFamily="18" charset="0"/>
                <a:cs typeface="Times New Roman" pitchFamily="18" charset="0"/>
              </a:rPr>
              <a:t> and I. </a:t>
            </a:r>
            <a:r>
              <a:rPr lang="en-US" sz="2000" dirty="0" err="1" smtClean="0">
                <a:latin typeface="Times New Roman" pitchFamily="18" charset="0"/>
                <a:cs typeface="Times New Roman" pitchFamily="18" charset="0"/>
              </a:rPr>
              <a:t>Silea</a:t>
            </a:r>
            <a:r>
              <a:rPr lang="en-US" sz="2000" dirty="0" smtClean="0">
                <a:latin typeface="Times New Roman" pitchFamily="18" charset="0"/>
                <a:cs typeface="Times New Roman" pitchFamily="18" charset="0"/>
              </a:rPr>
              <a:t>, “A survey on gas leak detection and localization techniques,” J. Loss Prev. Process Ind., pp. 966–973, 2012. </a:t>
            </a:r>
            <a:endParaRPr lang="en-US" sz="2000" dirty="0" smtClean="0">
              <a:latin typeface="Times New Roman" pitchFamily="18" charset="0"/>
              <a:cs typeface="Times New Roman" pitchFamily="18" charset="0"/>
            </a:endParaRPr>
          </a:p>
          <a:p>
            <a:pPr algn="just">
              <a:lnSpc>
                <a:spcPct val="160000"/>
              </a:lnSpc>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3] A. </a:t>
            </a:r>
            <a:r>
              <a:rPr lang="en-US" sz="2000" dirty="0" err="1" smtClean="0">
                <a:latin typeface="Times New Roman" pitchFamily="18" charset="0"/>
                <a:cs typeface="Times New Roman" pitchFamily="18" charset="0"/>
              </a:rPr>
              <a:t>Shukla</a:t>
            </a:r>
            <a:r>
              <a:rPr lang="en-US" sz="2000" dirty="0" smtClean="0">
                <a:latin typeface="Times New Roman" pitchFamily="18" charset="0"/>
                <a:cs typeface="Times New Roman" pitchFamily="18" charset="0"/>
              </a:rPr>
              <a:t> and H. </a:t>
            </a:r>
            <a:r>
              <a:rPr lang="en-US" sz="2000" dirty="0" err="1" smtClean="0">
                <a:latin typeface="Times New Roman" pitchFamily="18" charset="0"/>
                <a:cs typeface="Times New Roman" pitchFamily="18" charset="0"/>
              </a:rPr>
              <a:t>Karki</a:t>
            </a:r>
            <a:r>
              <a:rPr lang="en-US" sz="2000" dirty="0" smtClean="0">
                <a:latin typeface="Times New Roman" pitchFamily="18" charset="0"/>
                <a:cs typeface="Times New Roman" pitchFamily="18" charset="0"/>
              </a:rPr>
              <a:t>, “Application of robotics in onshore oil and gas industry-A review Part I,” Rob. </a:t>
            </a:r>
            <a:r>
              <a:rPr lang="en-US" sz="2000" dirty="0" err="1" smtClean="0">
                <a:latin typeface="Times New Roman" pitchFamily="18" charset="0"/>
                <a:cs typeface="Times New Roman" pitchFamily="18" charset="0"/>
              </a:rPr>
              <a:t>Auton</a:t>
            </a:r>
            <a:r>
              <a:rPr lang="en-US" sz="2000" dirty="0" smtClean="0">
                <a:latin typeface="Times New Roman" pitchFamily="18" charset="0"/>
                <a:cs typeface="Times New Roman" pitchFamily="18" charset="0"/>
              </a:rPr>
              <a:t>. Syst., vol. 75, no. 2016, pp. 490–507, 2016</a:t>
            </a:r>
            <a:r>
              <a:rPr lang="en-US" sz="2000" dirty="0" smtClean="0">
                <a:latin typeface="Times New Roman" pitchFamily="18" charset="0"/>
                <a:cs typeface="Times New Roman" pitchFamily="18" charset="0"/>
              </a:rPr>
              <a: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705600"/>
          </a:xfrm>
        </p:spPr>
        <p:txBody>
          <a:bodyPr>
            <a:noAutofit/>
          </a:bodyPr>
          <a:lstStyle/>
          <a:p>
            <a:pPr algn="just">
              <a:lnSpc>
                <a:spcPct val="160000"/>
              </a:lnSpc>
            </a:pPr>
            <a:r>
              <a:rPr lang="en-US" sz="2000" dirty="0" smtClean="0">
                <a:latin typeface="Times New Roman" pitchFamily="18" charset="0"/>
                <a:cs typeface="Times New Roman" pitchFamily="18" charset="0"/>
              </a:rPr>
              <a:t>[4] D. </a:t>
            </a:r>
            <a:r>
              <a:rPr lang="en-US" sz="2000" dirty="0" err="1" smtClean="0">
                <a:latin typeface="Times New Roman" pitchFamily="18" charset="0"/>
                <a:cs typeface="Times New Roman" pitchFamily="18" charset="0"/>
              </a:rPr>
              <a:t>Waleed</a:t>
            </a:r>
            <a:r>
              <a:rPr lang="en-US" sz="2000" dirty="0" smtClean="0">
                <a:latin typeface="Times New Roman" pitchFamily="18" charset="0"/>
                <a:cs typeface="Times New Roman" pitchFamily="18" charset="0"/>
              </a:rPr>
              <a:t> et al., “An In-Pipe Leak Detection Robot with a Neural-Network-Based Leak Verification System,” IEEE Sens. J., vol. 19, no. 3, pp. 1153–1165, 2019.</a:t>
            </a:r>
          </a:p>
          <a:p>
            <a:pPr algn="just">
              <a:lnSpc>
                <a:spcPct val="160000"/>
              </a:lnSpc>
            </a:pPr>
            <a:r>
              <a:rPr lang="en-IN" sz="2000" dirty="0" smtClean="0">
                <a:latin typeface="Times New Roman" pitchFamily="18" charset="0"/>
                <a:cs typeface="Times New Roman" pitchFamily="18" charset="0"/>
              </a:rPr>
              <a:t>[5] V. H. </a:t>
            </a:r>
            <a:r>
              <a:rPr lang="en-IN" sz="2000" dirty="0" err="1" smtClean="0">
                <a:latin typeface="Times New Roman" pitchFamily="18" charset="0"/>
                <a:cs typeface="Times New Roman" pitchFamily="18" charset="0"/>
              </a:rPr>
              <a:t>Bennetts</a:t>
            </a:r>
            <a:r>
              <a:rPr lang="en-IN" sz="2000" dirty="0" smtClean="0">
                <a:latin typeface="Times New Roman" pitchFamily="18" charset="0"/>
                <a:cs typeface="Times New Roman" pitchFamily="18" charset="0"/>
              </a:rPr>
              <a:t>, E. </a:t>
            </a:r>
            <a:r>
              <a:rPr lang="en-IN" sz="2000" dirty="0" err="1" smtClean="0">
                <a:latin typeface="Times New Roman" pitchFamily="18" charset="0"/>
                <a:cs typeface="Times New Roman" pitchFamily="18" charset="0"/>
              </a:rPr>
              <a:t>Schaffernicht</a:t>
            </a:r>
            <a:r>
              <a:rPr lang="en-IN" sz="2000" dirty="0" smtClean="0">
                <a:latin typeface="Times New Roman" pitchFamily="18" charset="0"/>
                <a:cs typeface="Times New Roman" pitchFamily="18" charset="0"/>
              </a:rPr>
              <a:t>, T. </a:t>
            </a:r>
            <a:r>
              <a:rPr lang="en-IN" sz="2000" dirty="0" err="1" smtClean="0">
                <a:latin typeface="Times New Roman" pitchFamily="18" charset="0"/>
                <a:cs typeface="Times New Roman" pitchFamily="18" charset="0"/>
              </a:rPr>
              <a:t>Stoyanov</a:t>
            </a:r>
            <a:r>
              <a:rPr lang="en-IN" sz="2000" dirty="0" smtClean="0">
                <a:latin typeface="Times New Roman" pitchFamily="18" charset="0"/>
                <a:cs typeface="Times New Roman" pitchFamily="18" charset="0"/>
              </a:rPr>
              <a:t>, A. J. Lilienthal, and M. </a:t>
            </a:r>
            <a:r>
              <a:rPr lang="en-IN" sz="2000" dirty="0" err="1" smtClean="0">
                <a:latin typeface="Times New Roman" pitchFamily="18" charset="0"/>
                <a:cs typeface="Times New Roman" pitchFamily="18" charset="0"/>
              </a:rPr>
              <a:t>Trincavelli</a:t>
            </a:r>
            <a:r>
              <a:rPr lang="en-IN" sz="2000" dirty="0" smtClean="0">
                <a:latin typeface="Times New Roman" pitchFamily="18" charset="0"/>
                <a:cs typeface="Times New Roman" pitchFamily="18" charset="0"/>
              </a:rPr>
              <a:t>, “Robot assisted gas tomography - Localizing methane leaks in outdoor environments,” Proc. - IEEE Int. Conf. Robot. </a:t>
            </a:r>
            <a:r>
              <a:rPr lang="en-IN" sz="2000" dirty="0" err="1" smtClean="0">
                <a:latin typeface="Times New Roman" pitchFamily="18" charset="0"/>
                <a:cs typeface="Times New Roman" pitchFamily="18" charset="0"/>
              </a:rPr>
              <a:t>Autom</a:t>
            </a:r>
            <a:r>
              <a:rPr lang="en-IN" sz="2000" dirty="0" smtClean="0">
                <a:latin typeface="Times New Roman" pitchFamily="18" charset="0"/>
                <a:cs typeface="Times New Roman" pitchFamily="18" charset="0"/>
              </a:rPr>
              <a:t>., pp. 6362–6367, 2014.</a:t>
            </a:r>
            <a:endParaRPr lang="en-US"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[6] A. </a:t>
            </a:r>
            <a:r>
              <a:rPr lang="en-IN" sz="2000" dirty="0" err="1" smtClean="0">
                <a:latin typeface="Times New Roman" pitchFamily="18" charset="0"/>
                <a:cs typeface="Times New Roman" pitchFamily="18" charset="0"/>
              </a:rPr>
              <a:t>Shukla</a:t>
            </a:r>
            <a:r>
              <a:rPr lang="en-IN" sz="2000" dirty="0" smtClean="0">
                <a:latin typeface="Times New Roman" pitchFamily="18" charset="0"/>
                <a:cs typeface="Times New Roman" pitchFamily="18" charset="0"/>
              </a:rPr>
              <a:t> and H. </a:t>
            </a:r>
            <a:r>
              <a:rPr lang="en-IN" sz="2000" dirty="0" err="1" smtClean="0">
                <a:latin typeface="Times New Roman" pitchFamily="18" charset="0"/>
                <a:cs typeface="Times New Roman" pitchFamily="18" charset="0"/>
              </a:rPr>
              <a:t>Karki</a:t>
            </a:r>
            <a:r>
              <a:rPr lang="en-IN" sz="2000" dirty="0" smtClean="0">
                <a:latin typeface="Times New Roman" pitchFamily="18" charset="0"/>
                <a:cs typeface="Times New Roman" pitchFamily="18" charset="0"/>
              </a:rPr>
              <a:t>, “Application of robotics in onshore oil and gas industry-A review Part II,” Rob. </a:t>
            </a:r>
            <a:r>
              <a:rPr lang="en-IN" sz="2000" dirty="0" err="1" smtClean="0">
                <a:latin typeface="Times New Roman" pitchFamily="18" charset="0"/>
                <a:cs typeface="Times New Roman" pitchFamily="18" charset="0"/>
              </a:rPr>
              <a:t>Auton</a:t>
            </a:r>
            <a:r>
              <a:rPr lang="en-IN" sz="2000" dirty="0" smtClean="0">
                <a:latin typeface="Times New Roman" pitchFamily="18" charset="0"/>
                <a:cs typeface="Times New Roman" pitchFamily="18" charset="0"/>
              </a:rPr>
              <a:t>. Syst., vol. 75, no. 2016, pp. 508–524, 2016</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[7] M. Rossi and D. </a:t>
            </a:r>
            <a:r>
              <a:rPr lang="en-IN" sz="2000" dirty="0" err="1" smtClean="0">
                <a:latin typeface="Times New Roman" pitchFamily="18" charset="0"/>
                <a:cs typeface="Times New Roman" pitchFamily="18" charset="0"/>
              </a:rPr>
              <a:t>Brunelli</a:t>
            </a:r>
            <a:r>
              <a:rPr lang="en-IN" sz="2000" dirty="0" smtClean="0">
                <a:latin typeface="Times New Roman" pitchFamily="18" charset="0"/>
                <a:cs typeface="Times New Roman" pitchFamily="18" charset="0"/>
              </a:rPr>
              <a:t>, “Autonomous Gas Detection and Mapping With Unmanned Aerial Vehicles,” IEEE Trans. </a:t>
            </a:r>
            <a:r>
              <a:rPr lang="en-IN" sz="2000" dirty="0" err="1" smtClean="0">
                <a:latin typeface="Times New Roman" pitchFamily="18" charset="0"/>
                <a:cs typeface="Times New Roman" pitchFamily="18" charset="0"/>
              </a:rPr>
              <a:t>Instrum</a:t>
            </a:r>
            <a:r>
              <a:rPr lang="en-IN" sz="2000" dirty="0" smtClean="0">
                <a:latin typeface="Times New Roman" pitchFamily="18" charset="0"/>
                <a:cs typeface="Times New Roman" pitchFamily="18" charset="0"/>
              </a:rPr>
              <a:t>. Meas., pp. 413–418, 2015.</a:t>
            </a:r>
            <a:endParaRPr lang="en-IN" sz="2000" dirty="0">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5867400"/>
          </a:xfrm>
        </p:spPr>
        <p:txBody>
          <a:bodyPr>
            <a:noAutofit/>
          </a:bodyPr>
          <a:lstStyle/>
          <a:p>
            <a:pPr algn="just">
              <a:lnSpc>
                <a:spcPct val="160000"/>
              </a:lnSpc>
            </a:pPr>
            <a:r>
              <a:rPr lang="en-IN" sz="2000" dirty="0" smtClean="0">
                <a:latin typeface="Times New Roman" pitchFamily="18" charset="0"/>
                <a:cs typeface="Times New Roman" pitchFamily="18" charset="0"/>
              </a:rPr>
              <a:t>[8] A. Kroll, W. </a:t>
            </a:r>
            <a:r>
              <a:rPr lang="en-IN" sz="2000" dirty="0" err="1" smtClean="0">
                <a:latin typeface="Times New Roman" pitchFamily="18" charset="0"/>
                <a:cs typeface="Times New Roman" pitchFamily="18" charset="0"/>
              </a:rPr>
              <a:t>Baetz</a:t>
            </a:r>
            <a:r>
              <a:rPr lang="en-IN" sz="2000" dirty="0" smtClean="0">
                <a:latin typeface="Times New Roman" pitchFamily="18" charset="0"/>
                <a:cs typeface="Times New Roman" pitchFamily="18" charset="0"/>
              </a:rPr>
              <a:t>, and D. </a:t>
            </a:r>
            <a:r>
              <a:rPr lang="en-IN" sz="2000" dirty="0" err="1" smtClean="0">
                <a:latin typeface="Times New Roman" pitchFamily="18" charset="0"/>
                <a:cs typeface="Times New Roman" pitchFamily="18" charset="0"/>
              </a:rPr>
              <a:t>Peretzki</a:t>
            </a:r>
            <a:r>
              <a:rPr lang="en-IN" sz="2000" dirty="0" smtClean="0">
                <a:latin typeface="Times New Roman" pitchFamily="18" charset="0"/>
                <a:cs typeface="Times New Roman" pitchFamily="18" charset="0"/>
              </a:rPr>
              <a:t>, “On autonomous detection of pressured air and gas leaks using passive </a:t>
            </a:r>
            <a:r>
              <a:rPr lang="en-IN" sz="2000" dirty="0" err="1" smtClean="0">
                <a:latin typeface="Times New Roman" pitchFamily="18" charset="0"/>
                <a:cs typeface="Times New Roman" pitchFamily="18" charset="0"/>
              </a:rPr>
              <a:t>ir-thermography</a:t>
            </a:r>
            <a:r>
              <a:rPr lang="en-IN" sz="2000" dirty="0" smtClean="0">
                <a:latin typeface="Times New Roman" pitchFamily="18" charset="0"/>
                <a:cs typeface="Times New Roman" pitchFamily="18" charset="0"/>
              </a:rPr>
              <a:t> for mobile robot application,” Proc. - IEEE Int. Conf. Robot. </a:t>
            </a:r>
            <a:r>
              <a:rPr lang="en-IN" sz="2000" dirty="0" err="1" smtClean="0">
                <a:latin typeface="Times New Roman" pitchFamily="18" charset="0"/>
                <a:cs typeface="Times New Roman" pitchFamily="18" charset="0"/>
              </a:rPr>
              <a:t>Autom</a:t>
            </a:r>
            <a:r>
              <a:rPr lang="en-IN" sz="2000" dirty="0" smtClean="0">
                <a:latin typeface="Times New Roman" pitchFamily="18" charset="0"/>
                <a:cs typeface="Times New Roman" pitchFamily="18" charset="0"/>
              </a:rPr>
              <a:t>., pp. 921–926, 2009.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W. </a:t>
            </a:r>
            <a:r>
              <a:rPr lang="en-IN" sz="2000" dirty="0" err="1" smtClean="0">
                <a:latin typeface="Times New Roman" pitchFamily="18" charset="0"/>
                <a:cs typeface="Times New Roman" pitchFamily="18" charset="0"/>
              </a:rPr>
              <a:t>Baetz</a:t>
            </a:r>
            <a:r>
              <a:rPr lang="en-IN" sz="2000" dirty="0" smtClean="0">
                <a:latin typeface="Times New Roman" pitchFamily="18" charset="0"/>
                <a:cs typeface="Times New Roman" pitchFamily="18" charset="0"/>
              </a:rPr>
              <a:t>, A. Kroll, and G. </a:t>
            </a:r>
            <a:r>
              <a:rPr lang="en-IN" sz="2000" dirty="0" err="1" smtClean="0">
                <a:latin typeface="Times New Roman" pitchFamily="18" charset="0"/>
                <a:cs typeface="Times New Roman" pitchFamily="18" charset="0"/>
              </a:rPr>
              <a:t>Bonow</a:t>
            </a:r>
            <a:r>
              <a:rPr lang="en-IN" sz="2000" dirty="0" smtClean="0">
                <a:latin typeface="Times New Roman" pitchFamily="18" charset="0"/>
                <a:cs typeface="Times New Roman" pitchFamily="18" charset="0"/>
              </a:rPr>
              <a:t>, “Mobile robots with active IR-optical sensing for remote gas detection and source localization,” Proc. - IEEE Int. Conf. Robot. </a:t>
            </a:r>
            <a:r>
              <a:rPr lang="en-IN" sz="2000" dirty="0" err="1" smtClean="0">
                <a:latin typeface="Times New Roman" pitchFamily="18" charset="0"/>
                <a:cs typeface="Times New Roman" pitchFamily="18" charset="0"/>
              </a:rPr>
              <a:t>Autom</a:t>
            </a:r>
            <a:r>
              <a:rPr lang="en-IN" sz="2000" dirty="0" smtClean="0">
                <a:latin typeface="Times New Roman" pitchFamily="18" charset="0"/>
                <a:cs typeface="Times New Roman" pitchFamily="18" charset="0"/>
              </a:rPr>
              <a:t>., pp. 2773–2778, 2009.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H. Ishida, Y. Wada, and H. </a:t>
            </a:r>
            <a:r>
              <a:rPr lang="en-IN" sz="2000" dirty="0" err="1" smtClean="0">
                <a:latin typeface="Times New Roman" pitchFamily="18" charset="0"/>
                <a:cs typeface="Times New Roman" pitchFamily="18" charset="0"/>
              </a:rPr>
              <a:t>Matsukura</a:t>
            </a:r>
            <a:r>
              <a:rPr lang="en-IN" sz="2000" dirty="0" smtClean="0">
                <a:latin typeface="Times New Roman" pitchFamily="18" charset="0"/>
                <a:cs typeface="Times New Roman" pitchFamily="18" charset="0"/>
              </a:rPr>
              <a:t>, “Chemical sensing in robotic applications: A review,” IEEE Sens. J., vol. 12, no. 11, pp. 3163–3173, 2012.</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1241</TotalTime>
  <Words>1933</Words>
  <Application>Microsoft Office PowerPoint</Application>
  <PresentationFormat>On-screen Show (4:3)</PresentationFormat>
  <Paragraphs>103</Paragraphs>
  <Slides>22</Slides>
  <Notes>2</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Solstice</vt:lpstr>
      <vt:lpstr>Automated Hazardous Gas Detecting Robot using WSN with GSM-SMS Alert and Fire Control System for Households</vt:lpstr>
      <vt:lpstr>Abstract</vt:lpstr>
      <vt:lpstr>Slide 3</vt:lpstr>
      <vt:lpstr>Existing System</vt:lpstr>
      <vt:lpstr>Disadvantage of Existing System</vt:lpstr>
      <vt:lpstr>PROPOSED SYSTEM :</vt:lpstr>
      <vt:lpstr>ADVANTAGE</vt:lpstr>
      <vt:lpstr>Slide 8</vt:lpstr>
      <vt:lpstr>Slide 9</vt:lpstr>
      <vt:lpstr>Block Diagram </vt:lpstr>
      <vt:lpstr>Temperature sensor</vt:lpstr>
      <vt:lpstr>PIC Controller</vt:lpstr>
      <vt:lpstr>IR Sensor</vt:lpstr>
      <vt:lpstr>LED Light</vt:lpstr>
      <vt:lpstr>MQ2 Gas Sensor</vt:lpstr>
      <vt:lpstr>SOFTWARE REQUIREMENTS:</vt:lpstr>
      <vt:lpstr>HARDWARE REQUIREMENTS:</vt:lpstr>
      <vt:lpstr>CONCLUSION</vt:lpstr>
      <vt:lpstr>Slide 19</vt:lpstr>
      <vt:lpstr>REFERENCE</vt:lpstr>
      <vt:lpstr>Slide 21</vt:lpstr>
      <vt:lpstr>Slide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588</cp:revision>
  <dcterms:created xsi:type="dcterms:W3CDTF">2006-08-16T00:00:00Z</dcterms:created>
  <dcterms:modified xsi:type="dcterms:W3CDTF">2022-03-29T06:52:10Z</dcterms:modified>
</cp:coreProperties>
</file>