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328" r:id="rId4"/>
    <p:sldId id="260" r:id="rId5"/>
    <p:sldId id="262" r:id="rId6"/>
    <p:sldId id="263" r:id="rId7"/>
    <p:sldId id="294" r:id="rId8"/>
    <p:sldId id="330" r:id="rId9"/>
    <p:sldId id="296" r:id="rId10"/>
    <p:sldId id="29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IN" b="1" dirty="0" smtClean="0">
                <a:latin typeface="Times New Roman" pitchFamily="18" charset="0"/>
                <a:cs typeface="Times New Roman" pitchFamily="18" charset="0"/>
              </a:rPr>
              <a:t>ATTRACT RANK:DISTRICT ATTRACTION RANKING ANALYSIS BASED ON TAXI BIG DATA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city’s district attraction ranking plays an essential role in the city’s government because it can be used to reveal the city’s district attraction and thus help government make decisions for urban planning in terms of the smart city. The traditional methods for urban planning mainly rely on the district’s GDP, employment rate, population density, information from questionnaire surveys and so on. However, as a comparison, such information is becoming relatively less informative as the explosion of an increasing amount of urban data. What’s more, there is a serious shortcoming in these methods, i.e., they are independent representations of the attraction of a district and do not take into account the interaction among districts. With the development of urban computing, it is possible to make good use of urban data for urban planning.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To this end, based on taxi big data obtained from Guangzhou, China, this paper proposes a district attraction ranking approach called Attract Rank, which for the first time uses taxi big data for district ranking. An application system is developed for demonstration purposes. Firstly, the entire Guangzhou city is divided into a number of districts by using Constrained K-means. Secondly, the original Page Rank algorithm is extended to integrate with the taxi’s OD (origin-destination) points to establish the OD matrix, whereby the attraction ranking of each district can be calculated. Finally, by visualizing the results and case studies obtained from Attract Rank, we can successfully obtain the pattern of how attractions of districts change over time and interesting discoveries on urban lives, therefore it has wide applications in urban planning and urban data mining.</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Existing System</a:t>
            </a:r>
            <a:endParaRPr lang="en-US" b="1"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Different computing modes have different computation and communication capacities and how to integrate and utilize these computing modes with existing big data infrastructures remains challenging.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more errors may exist in the collected due to the device fault or misjudgement caused by passenger’s strange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data for traffic estimation and prediction tasks are heterogeneous in the spatial and temporal ranges.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t>Drawbacks</a:t>
            </a:r>
            <a:endParaRPr lang="en-US" b="1" dirty="0"/>
          </a:p>
        </p:txBody>
      </p:sp>
      <p:sp>
        <p:nvSpPr>
          <p:cNvPr id="3" name="Content Placeholder 2"/>
          <p:cNvSpPr>
            <a:spLocks noGrp="1"/>
          </p:cNvSpPr>
          <p:nvPr>
            <p:ph idx="1"/>
          </p:nvPr>
        </p:nvSpPr>
        <p:spPr>
          <a:xfrm>
            <a:off x="1435608" y="11430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Its goal is to use data from various sources to solve some of the problems encountered in today’s urbanization process, such as air pollution, traffic congestion, and energy waste.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we are studying in this paper, namely the nature of the city’s region, is one of the key challenges in this research direction.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work made the breakdown of flow patterns instead of the impact of the place in attracting visitors, which is our aim in this paper.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study proposed a method for measuring the centrality of locations that incorporates the number of people attracted to the location and the diversity of activities in which visitors engaged</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aims to identify fuel-saving paths according to request from passengers and current routes in progress, and reduce the amount of vehicles in circulation.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also highlighted the need for a frequent in-situ calibration to maintain the consistency of some sensors, therefore a procedure for a field calibration is proposed.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b="1" dirty="0" smtClean="0"/>
              <a:t>Benefits</a:t>
            </a:r>
            <a:endParaRPr lang="en-US" b="1" dirty="0"/>
          </a:p>
        </p:txBody>
      </p:sp>
      <p:sp>
        <p:nvSpPr>
          <p:cNvPr id="3" name="Content Placeholder 2"/>
          <p:cNvSpPr>
            <a:spLocks noGrp="1"/>
          </p:cNvSpPr>
          <p:nvPr>
            <p:ph idx="1"/>
          </p:nvPr>
        </p:nvSpPr>
        <p:spPr>
          <a:xfrm>
            <a:off x="1066800" y="1219200"/>
            <a:ext cx="7866888" cy="5410200"/>
          </a:xfrm>
        </p:spPr>
        <p:txBody>
          <a:bodyPr>
            <a:noAutofit/>
          </a:bodyPr>
          <a:lstStyle/>
          <a:p>
            <a:pPr algn="just">
              <a:lnSpc>
                <a:spcPct val="150000"/>
              </a:lnSpc>
            </a:pPr>
            <a:r>
              <a:rPr lang="en-IN" sz="2000" dirty="0" smtClean="0">
                <a:latin typeface="Times New Roman" pitchFamily="18" charset="0"/>
                <a:cs typeface="Times New Roman" pitchFamily="18" charset="0"/>
              </a:rPr>
              <a:t>It confirms that our algorithm can be used to explore the lifestyle of different city districts</a:t>
            </a:r>
            <a:r>
              <a:rPr lang="en-US"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pre processed the taxi data and used the technique of converting the GPS coordinates into the plane rectangular coordinate system, extracting the OD pairs and saving them to the database.</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 big advantage over GPS data, where privacy is a serious concern and is the primary reason for limited coverage. This advantage allows researchers to capture high coverage of trips and develop </a:t>
            </a:r>
            <a:r>
              <a:rPr lang="en-IN" sz="2000" dirty="0" err="1" smtClean="0">
                <a:latin typeface="Times New Roman" pitchFamily="18" charset="0"/>
                <a:cs typeface="Times New Roman" pitchFamily="18" charset="0"/>
              </a:rPr>
              <a:t>generalizable</a:t>
            </a:r>
            <a:r>
              <a:rPr lang="en-IN" sz="2000" dirty="0" smtClean="0">
                <a:latin typeface="Times New Roman" pitchFamily="18" charset="0"/>
                <a:cs typeface="Times New Roman" pitchFamily="18" charset="0"/>
              </a:rPr>
              <a:t> methods, while preserving the privacy of users’ data.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flow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1" y="1524000"/>
            <a:ext cx="7010400" cy="47244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Operating System	: Windows 10</a:t>
            </a:r>
          </a:p>
          <a:p>
            <a:pPr lvl="0" algn="just">
              <a:lnSpc>
                <a:spcPct val="150000"/>
              </a:lnSpc>
            </a:pPr>
            <a:r>
              <a:rPr lang="en-US" sz="2000" dirty="0" smtClean="0">
                <a:latin typeface="Times New Roman" pitchFamily="18" charset="0"/>
                <a:cs typeface="Times New Roman" pitchFamily="18" charset="0"/>
              </a:rPr>
              <a:t>Platform		: DOT NET TECHNOLOGY</a:t>
            </a:r>
          </a:p>
          <a:p>
            <a:pPr lvl="0" algn="just">
              <a:lnSpc>
                <a:spcPct val="150000"/>
              </a:lnSpc>
            </a:pPr>
            <a:r>
              <a:rPr lang="en-US" sz="2000" dirty="0" smtClean="0">
                <a:latin typeface="Times New Roman" pitchFamily="18" charset="0"/>
                <a:cs typeface="Times New Roman" pitchFamily="18" charset="0"/>
              </a:rPr>
              <a:t>Front End		: </a:t>
            </a:r>
            <a:r>
              <a:rPr lang="en-US" sz="2000" dirty="0" err="1" smtClean="0">
                <a:latin typeface="Times New Roman" pitchFamily="18" charset="0"/>
                <a:cs typeface="Times New Roman" pitchFamily="18" charset="0"/>
              </a:rPr>
              <a:t>ASP.Net</a:t>
            </a:r>
            <a:r>
              <a:rPr lang="en-US" sz="2000" dirty="0" smtClean="0">
                <a:latin typeface="Times New Roman" pitchFamily="18" charset="0"/>
                <a:cs typeface="Times New Roman" pitchFamily="18" charset="0"/>
              </a:rPr>
              <a:t> 4.0</a:t>
            </a:r>
          </a:p>
          <a:p>
            <a:pPr lvl="0" algn="just">
              <a:lnSpc>
                <a:spcPct val="150000"/>
              </a:lnSpc>
            </a:pPr>
            <a:r>
              <a:rPr lang="en-US" sz="2000" dirty="0" smtClean="0">
                <a:latin typeface="Times New Roman" pitchFamily="18" charset="0"/>
                <a:cs typeface="Times New Roman" pitchFamily="18" charset="0"/>
              </a:rPr>
              <a:t>Back End		: SQL SERVER 2014</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nSpc>
                <a:spcPct val="150000"/>
              </a:lnSpc>
            </a:pPr>
            <a:r>
              <a:rPr lang="en-US" sz="2000" dirty="0" smtClean="0">
                <a:latin typeface="Times New Roman" pitchFamily="18" charset="0"/>
                <a:cs typeface="Times New Roman" pitchFamily="18" charset="0"/>
              </a:rPr>
              <a:t>Keyboard</a:t>
            </a:r>
          </a:p>
          <a:p>
            <a:pPr>
              <a:lnSpc>
                <a:spcPct val="150000"/>
              </a:lnSpc>
            </a:pPr>
            <a:r>
              <a:rPr lang="en-US" sz="2000" dirty="0" smtClean="0">
                <a:latin typeface="Times New Roman" pitchFamily="18" charset="0"/>
                <a:cs typeface="Times New Roman" pitchFamily="18" charset="0"/>
              </a:rPr>
              <a:t>Mouse</a:t>
            </a:r>
          </a:p>
          <a:p>
            <a:pPr>
              <a:lnSpc>
                <a:spcPct val="150000"/>
              </a:lnSpc>
            </a:pPr>
            <a:r>
              <a:rPr lang="en-US" sz="2000" dirty="0" smtClean="0">
                <a:latin typeface="Times New Roman" pitchFamily="18" charset="0"/>
                <a:cs typeface="Times New Roman" pitchFamily="18" charset="0"/>
              </a:rPr>
              <a:t>Hard disk 500GB</a:t>
            </a:r>
          </a:p>
          <a:p>
            <a:pPr>
              <a:lnSpc>
                <a:spcPct val="150000"/>
              </a:lnSpc>
            </a:pPr>
            <a:r>
              <a:rPr lang="en-US" sz="2000" dirty="0" smtClean="0">
                <a:latin typeface="Times New Roman" pitchFamily="18" charset="0"/>
                <a:cs typeface="Times New Roman" pitchFamily="18" charset="0"/>
              </a:rPr>
              <a:t>Ram 4 </a:t>
            </a:r>
            <a:r>
              <a:rPr lang="en-US" sz="2000" dirty="0" err="1" smtClean="0">
                <a:latin typeface="Times New Roman" pitchFamily="18" charset="0"/>
                <a:cs typeface="Times New Roman" pitchFamily="18" charset="0"/>
              </a:rPr>
              <a:t>Gb</a:t>
            </a:r>
            <a:endParaRPr lang="en-US" sz="2000" dirty="0" smtClean="0">
              <a:latin typeface="Times New Roman" pitchFamily="18" charset="0"/>
              <a:cs typeface="Times New Roman" pitchFamily="18" charset="0"/>
            </a:endParaRPr>
          </a:p>
          <a:p>
            <a:pPr>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1310</TotalTime>
  <Words>676</Words>
  <Application>Microsoft Office PowerPoint</Application>
  <PresentationFormat>On-screen Show (4:3)</PresentationFormat>
  <Paragraphs>41</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ATTRACT RANK:DISTRICT ATTRACTION RANKING ANALYSIS BASED ON TAXI BIG DATA</vt:lpstr>
      <vt:lpstr>Abstract</vt:lpstr>
      <vt:lpstr>Slide 3</vt:lpstr>
      <vt:lpstr>Existing System</vt:lpstr>
      <vt:lpstr>Drawbacks</vt:lpstr>
      <vt:lpstr>PROPOSED SYSTEM :</vt:lpstr>
      <vt:lpstr>Benefits</vt:lpstr>
      <vt:lpstr>Data flow Diagram</vt:lpstr>
      <vt:lpstr>SOFTWARE REQUIREMENTS:</vt:lpstr>
      <vt:lpstr>HARDWARE REQUIREMENTS: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2022-04-06T10:48:31Z</dcterms:modified>
</cp:coreProperties>
</file>