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30" r:id="rId9"/>
    <p:sldId id="332" r:id="rId10"/>
    <p:sldId id="333"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257" autoAdjust="0"/>
    <p:restoredTop sz="94660"/>
  </p:normalViewPr>
  <p:slideViewPr>
    <p:cSldViewPr>
      <p:cViewPr varScale="1">
        <p:scale>
          <a:sx n="68" d="100"/>
          <a:sy n="68" d="100"/>
        </p:scale>
        <p:origin x="-136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IN" b="1" dirty="0" smtClean="0">
                <a:latin typeface="Times New Roman" pitchFamily="18" charset="0"/>
                <a:cs typeface="Times New Roman" pitchFamily="18" charset="0"/>
              </a:rPr>
              <a:t>AN ACTIVE-ROUTING AUTHENTICATION SCHEME IN MANET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Mobile ad-hoc networks (MANET) is a network mode that does not depend on network infrastructure and central access. The fast and flexible networking mode of MANET renders its wide applications in specific scenarios. However, rapidly changing topology and open channels bring potential security problems. In this paper, we proposed an active-routing authentication scheme (AAS) based on the characteristics of active routing protocols. We formally demonstrated that the AAS is effective against selective forwarding attack, false routing attack, byzantine attack and route spoofing attack using the BAN logic considering the possibility of malicious nodes mingling in MANET.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Experimental results show that the AAS is compatible with multiple active routing protocols and it is able to increase the packet delivery rate by 33.9%, with an average increase of 18.4% in the network containing some malicious nodes. Furthermore, the AAS is robust which remains the average network connection rate reach 1.6 times of the collusion attack prevention-OLSR(Cap-OLSR) protocol and preserves 79.2% of the network performance in simulation experiments with attacks from malicious nodes.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may be very difficult, if not impossible, for a node to acquire t existing nodes in the network in its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for evaluation of its trust.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also performs well against cooperative attacks when sufficient level of trust exists among some nodes before the network deployment.</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nodes can generate new routing messages to advertise non-existent links, provide incorrect link state information, and flood other nodes with routing traffic, thus inflicting Byzantine failure in the network.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 spite of the observed merits, shared key method has problems in the SAR approach as the possibility of more malicious agents over other nodes is considered by classifying under high security for accessing to the secret group keys.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attack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such as, selective forwarding attack, false routing attack, byzantine attack and so on cause the security problems of MANET increasingly prominent.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Unless the unauthenticated node actively moves away from the network, the impact on other nodes in the network is inevitable.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secure routing protocols have been proposed for MANETs based on cryptographic mechanisms.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an efficient key exchange protocol is proposed for MANETs that can be easily integrated with a routing protocol thereby providing an integrated framework of routing and security and solving the routing security interdependency cycle.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protocol integrates a key exchange protocol with routing in a MANET and thus solves the routing-security interdependency cycle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181600"/>
          </a:xfrm>
        </p:spPr>
        <p:txBody>
          <a:bodyPr>
            <a:normAutofit/>
          </a:bodyPr>
          <a:lstStyle/>
          <a:p>
            <a:pPr algn="just">
              <a:lnSpc>
                <a:spcPct val="150000"/>
              </a:lnSpc>
            </a:pPr>
            <a:r>
              <a:rPr lang="en-IN" sz="2000" dirty="0" smtClean="0">
                <a:latin typeface="Times New Roman" pitchFamily="18" charset="0"/>
                <a:cs typeface="Times New Roman" pitchFamily="18" charset="0"/>
              </a:rPr>
              <a:t>When there is no attack, the TOHIP protocol maintains normal route lookup performance, and in the presence of the attack, TOHIP resists the attack with lower overhead and shorter route convergence time.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Design of an efficient and reliable node authentication protocol for such networks is a particularly challenging task since the nodes are battery-driven and resource constrained.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protocol is light-weight, efficient and alleviates the </a:t>
            </a:r>
            <a:r>
              <a:rPr lang="en-IN" sz="2000" dirty="0" err="1" smtClean="0">
                <a:latin typeface="Times New Roman" pitchFamily="18" charset="0"/>
                <a:cs typeface="Times New Roman" pitchFamily="18" charset="0"/>
              </a:rPr>
              <a:t>routingsecurity</a:t>
            </a:r>
            <a:r>
              <a:rPr lang="en-IN" sz="2000" dirty="0" smtClean="0">
                <a:latin typeface="Times New Roman" pitchFamily="18" charset="0"/>
                <a:cs typeface="Times New Roman" pitchFamily="18" charset="0"/>
              </a:rPr>
              <a:t> interdependency cycle.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Domain</a:t>
            </a:r>
            <a:endParaRPr lang="en-US" b="1" dirty="0"/>
          </a:p>
        </p:txBody>
      </p:sp>
      <p:sp>
        <p:nvSpPr>
          <p:cNvPr id="4" name="Content Placeholder 3"/>
          <p:cNvSpPr>
            <a:spLocks noGrp="1"/>
          </p:cNvSpPr>
          <p:nvPr>
            <p:ph idx="1"/>
          </p:nvPr>
        </p:nvSpPr>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Wireless sensor network can be defined as a network of devices that can communicate the information gathered from a monitored field through wireless links. The data is forwarded through multiple nodes, and with a gateway, the data is connected to other networks like wireless Ethernet.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WSN is a wireless network that consists of base stations and numbers of nodes (wireless sensors). These networks are used to monitor physical or environmental conditions like sound, pressure, temperature, and co-operatively pass data through the network</a:t>
            </a: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IN" b="1" dirty="0" smtClean="0"/>
              <a:t>Multimedia WSNs</a:t>
            </a:r>
            <a:endParaRPr lang="en-IN" b="1"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Multimedia wireless sensor networks have been proposed to enable tracking and monitoring of events in the form of multimedia, such as imaging, video, and audio.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networks consist of low-cost sensor nodes equipped with microphones and cameras.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nodes are interconnected with each other over a wireless connection for data compression, data retrieval, and correlation.</a:t>
            </a:r>
            <a:endParaRPr lang="en-IN"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IN" b="1" dirty="0" smtClean="0"/>
              <a:t>Mobile WSNs</a:t>
            </a:r>
            <a:endParaRPr lang="en-IN" dirty="0"/>
          </a:p>
        </p:txBody>
      </p:sp>
      <p:sp>
        <p:nvSpPr>
          <p:cNvPr id="3" name="Content Placeholder 2"/>
          <p:cNvSpPr>
            <a:spLocks noGrp="1"/>
          </p:cNvSpPr>
          <p:nvPr>
            <p:ph idx="1"/>
          </p:nvPr>
        </p:nvSpPr>
        <p:spPr/>
        <p:txBody>
          <a:bodyPr>
            <a:normAutofit/>
          </a:bodyPr>
          <a:lstStyle/>
          <a:p>
            <a:pPr algn="just" fontAlgn="base">
              <a:lnSpc>
                <a:spcPct val="160000"/>
              </a:lnSpc>
            </a:pPr>
            <a:r>
              <a:rPr lang="en-IN" sz="2000" dirty="0" smtClean="0">
                <a:latin typeface="Times New Roman" pitchFamily="18" charset="0"/>
                <a:cs typeface="Times New Roman" pitchFamily="18" charset="0"/>
              </a:rPr>
              <a:t>These networks consist of a collection of sensor nodes that can be moved on their own and can be interacted with the physical environment. The mobile nodes can compute sense and communicate.</a:t>
            </a:r>
          </a:p>
          <a:p>
            <a:pPr algn="just" fontAlgn="base">
              <a:lnSpc>
                <a:spcPct val="160000"/>
              </a:lnSpc>
              <a:buNone/>
            </a:pPr>
            <a:endParaRPr lang="en-IN" sz="2000" dirty="0" smtClean="0">
              <a:latin typeface="Times New Roman" pitchFamily="18" charset="0"/>
              <a:cs typeface="Times New Roman" pitchFamily="18" charset="0"/>
            </a:endParaRPr>
          </a:p>
          <a:p>
            <a:pPr algn="just" fontAlgn="base">
              <a:lnSpc>
                <a:spcPct val="160000"/>
              </a:lnSpc>
            </a:pPr>
            <a:r>
              <a:rPr lang="en-IN" sz="2000" dirty="0" smtClean="0">
                <a:latin typeface="Times New Roman" pitchFamily="18" charset="0"/>
                <a:cs typeface="Times New Roman" pitchFamily="18" charset="0"/>
              </a:rPr>
              <a:t>Mobile wireless sensor networks are much more versatile than static sensor networks. The advantages of MWSN over static wireless sensor networks include better and improved coverage, better energy efficiency, superior channel capacity, and so 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CONCLUSION</a:t>
            </a:r>
            <a:endParaRPr lang="en-US" b="1" dirty="0"/>
          </a:p>
        </p:txBody>
      </p:sp>
      <p:sp>
        <p:nvSpPr>
          <p:cNvPr id="3" name="Content Placeholder 2"/>
          <p:cNvSpPr>
            <a:spLocks noGrp="1"/>
          </p:cNvSpPr>
          <p:nvPr>
            <p:ph idx="1"/>
          </p:nvPr>
        </p:nvSpPr>
        <p:spPr>
          <a:xfrm>
            <a:off x="1371600" y="990600"/>
            <a:ext cx="739140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proposes the AAS based on active routing protocols in MANET. The scheme integrates four strategies: firewall strategy, firewall expiration time, authentication node list and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node list. Without relying on authentication algorithms, AAS performs well on resisting the selective forwarding attacks, false routing attacks, byzantine attacks and routing spoofing attacks. Experimental results show that in a network including some malicious nodes, the AAS can increase the packet delivery rate up by 33.9%, with an average increase of 18.4%. At the same time, it can increase the network’s connectivity rate to 1.6 times the Cap-OLSR rate under the attacks. In addition, the scheme provides the reference for setting the expiration time in real environment.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700" dirty="0" smtClean="0">
                <a:latin typeface="Times New Roman" pitchFamily="18" charset="0"/>
                <a:cs typeface="Times New Roman" pitchFamily="18" charset="0"/>
              </a:rPr>
              <a:t>[1] N. </a:t>
            </a:r>
            <a:r>
              <a:rPr lang="en-IN" sz="1700" dirty="0" err="1" smtClean="0">
                <a:latin typeface="Times New Roman" pitchFamily="18" charset="0"/>
                <a:cs typeface="Times New Roman" pitchFamily="18" charset="0"/>
              </a:rPr>
              <a:t>Khanna</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Sachdeva</a:t>
            </a:r>
            <a:r>
              <a:rPr lang="en-IN" sz="1700" dirty="0" smtClean="0">
                <a:latin typeface="Times New Roman" pitchFamily="18" charset="0"/>
                <a:cs typeface="Times New Roman" pitchFamily="18" charset="0"/>
              </a:rPr>
              <a:t>, ‘‘BEST: Battery, efficiency and stability based trust mechanism using enhanced AODV for mitigation of </a:t>
            </a:r>
            <a:r>
              <a:rPr lang="en-IN" sz="1700" dirty="0" err="1" smtClean="0">
                <a:latin typeface="Times New Roman" pitchFamily="18" charset="0"/>
                <a:cs typeface="Times New Roman" pitchFamily="18" charset="0"/>
              </a:rPr>
              <a:t>blackhole</a:t>
            </a:r>
            <a:r>
              <a:rPr lang="en-IN" sz="1700" dirty="0" smtClean="0">
                <a:latin typeface="Times New Roman" pitchFamily="18" charset="0"/>
                <a:cs typeface="Times New Roman" pitchFamily="18" charset="0"/>
              </a:rPr>
              <a:t> attack and its variants in MANETs,’’ </a:t>
            </a:r>
            <a:r>
              <a:rPr lang="en-IN" sz="1700" dirty="0" err="1" smtClean="0">
                <a:latin typeface="Times New Roman" pitchFamily="18" charset="0"/>
                <a:cs typeface="Times New Roman" pitchFamily="18" charset="0"/>
              </a:rPr>
              <a:t>Adhoc</a:t>
            </a:r>
            <a:r>
              <a:rPr lang="en-IN" sz="1700" dirty="0" smtClean="0">
                <a:latin typeface="Times New Roman" pitchFamily="18" charset="0"/>
                <a:cs typeface="Times New Roman" pitchFamily="18" charset="0"/>
              </a:rPr>
              <a:t> Sensor Wireless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46, nos. 3–4, pp. 215–264, 2020.</a:t>
            </a:r>
          </a:p>
          <a:p>
            <a:pPr algn="just">
              <a:lnSpc>
                <a:spcPct val="160000"/>
              </a:lnSpc>
            </a:pPr>
            <a:r>
              <a:rPr lang="en-IN" sz="1700" dirty="0" smtClean="0">
                <a:latin typeface="Times New Roman" pitchFamily="18" charset="0"/>
                <a:cs typeface="Times New Roman" pitchFamily="18" charset="0"/>
              </a:rPr>
              <a:t>[2] S. </a:t>
            </a:r>
            <a:r>
              <a:rPr lang="en-IN" sz="1700" dirty="0" err="1" smtClean="0">
                <a:latin typeface="Times New Roman" pitchFamily="18" charset="0"/>
                <a:cs typeface="Times New Roman" pitchFamily="18" charset="0"/>
              </a:rPr>
              <a:t>Jamali</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Fotohi</a:t>
            </a:r>
            <a:r>
              <a:rPr lang="en-IN" sz="1700" dirty="0" smtClean="0">
                <a:latin typeface="Times New Roman" pitchFamily="18" charset="0"/>
                <a:cs typeface="Times New Roman" pitchFamily="18" charset="0"/>
              </a:rPr>
              <a:t>, ‘‘Defending against wormhole attack in MANET using an artificial immune system,’’ New Rev. Inf.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21, no. 2, pp. 79–100, Jul. 2016. </a:t>
            </a:r>
          </a:p>
          <a:p>
            <a:pPr algn="just">
              <a:lnSpc>
                <a:spcPct val="160000"/>
              </a:lnSpc>
            </a:pPr>
            <a:r>
              <a:rPr lang="en-IN" sz="1700" dirty="0" smtClean="0">
                <a:latin typeface="Times New Roman" pitchFamily="18" charset="0"/>
                <a:cs typeface="Times New Roman" pitchFamily="18" charset="0"/>
              </a:rPr>
              <a:t>[3] M. </a:t>
            </a:r>
            <a:r>
              <a:rPr lang="en-IN" sz="1700" dirty="0" err="1" smtClean="0">
                <a:latin typeface="Times New Roman" pitchFamily="18" charset="0"/>
                <a:cs typeface="Times New Roman" pitchFamily="18" charset="0"/>
              </a:rPr>
              <a:t>Boulaiche</a:t>
            </a:r>
            <a:r>
              <a:rPr lang="en-IN" sz="1700" dirty="0" smtClean="0">
                <a:latin typeface="Times New Roman" pitchFamily="18" charset="0"/>
                <a:cs typeface="Times New Roman" pitchFamily="18" charset="0"/>
              </a:rPr>
              <a:t>, ‘‘Survey of secure routing protocols for wireless ad hoc networks,’’ Wireless Pers.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114, no. 1, pp. 483–517, 2020. </a:t>
            </a:r>
          </a:p>
          <a:p>
            <a:pPr algn="just">
              <a:lnSpc>
                <a:spcPct val="160000"/>
              </a:lnSpc>
            </a:pPr>
            <a:r>
              <a:rPr lang="en-IN" sz="1700" dirty="0" smtClean="0">
                <a:latin typeface="Times New Roman" pitchFamily="18" charset="0"/>
                <a:cs typeface="Times New Roman" pitchFamily="18" charset="0"/>
              </a:rPr>
              <a:t>[4] P. </a:t>
            </a:r>
            <a:r>
              <a:rPr lang="en-IN" sz="1700" dirty="0" err="1" smtClean="0">
                <a:latin typeface="Times New Roman" pitchFamily="18" charset="0"/>
                <a:cs typeface="Times New Roman" pitchFamily="18" charset="0"/>
              </a:rPr>
              <a:t>Sarao</a:t>
            </a:r>
            <a:r>
              <a:rPr lang="en-IN" sz="1700" dirty="0" smtClean="0">
                <a:latin typeface="Times New Roman" pitchFamily="18" charset="0"/>
                <a:cs typeface="Times New Roman" pitchFamily="18" charset="0"/>
              </a:rPr>
              <a:t>, ‘‘Comparison of AODV, DSR, and DSDV routing protocols in a wireless network,’’ J.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13, no. 4, pp. 175–181, 2018. </a:t>
            </a:r>
          </a:p>
          <a:p>
            <a:pPr algn="just">
              <a:lnSpc>
                <a:spcPct val="160000"/>
              </a:lnSpc>
            </a:pPr>
            <a:r>
              <a:rPr lang="en-IN" sz="1700" dirty="0" smtClean="0">
                <a:latin typeface="Times New Roman" pitchFamily="18" charset="0"/>
                <a:cs typeface="Times New Roman" pitchFamily="18" charset="0"/>
              </a:rPr>
              <a:t>[5] Y. Zhang, T. Yan, J. </a:t>
            </a:r>
            <a:r>
              <a:rPr lang="en-IN" sz="1700" dirty="0" err="1" smtClean="0">
                <a:latin typeface="Times New Roman" pitchFamily="18" charset="0"/>
                <a:cs typeface="Times New Roman" pitchFamily="18" charset="0"/>
              </a:rPr>
              <a:t>Tian</a:t>
            </a:r>
            <a:r>
              <a:rPr lang="en-IN" sz="1700" dirty="0" smtClean="0">
                <a:latin typeface="Times New Roman" pitchFamily="18" charset="0"/>
                <a:cs typeface="Times New Roman" pitchFamily="18" charset="0"/>
              </a:rPr>
              <a:t>, Q.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G. Wang, and Z. Li, ‘‘TOHIP: A </a:t>
            </a:r>
            <a:r>
              <a:rPr lang="en-IN" sz="1700" dirty="0" err="1" smtClean="0">
                <a:latin typeface="Times New Roman" pitchFamily="18" charset="0"/>
                <a:cs typeface="Times New Roman" pitchFamily="18" charset="0"/>
              </a:rPr>
              <a:t>topologyhiding</a:t>
            </a:r>
            <a:r>
              <a:rPr lang="en-IN" sz="1700" dirty="0" smtClean="0">
                <a:latin typeface="Times New Roman" pitchFamily="18" charset="0"/>
                <a:cs typeface="Times New Roman" pitchFamily="18" charset="0"/>
              </a:rPr>
              <a:t> multipath routing protocol in mobile ad hoc networks,’’ Ad Hoc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21, pp. 109–122, Oct. 2014.</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T.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and M. J. N. </a:t>
            </a:r>
            <a:r>
              <a:rPr lang="en-IN" sz="1600" dirty="0" err="1" smtClean="0">
                <a:latin typeface="Times New Roman" pitchFamily="18" charset="0"/>
                <a:cs typeface="Times New Roman" pitchFamily="18" charset="0"/>
              </a:rPr>
              <a:t>Mahi</a:t>
            </a:r>
            <a:r>
              <a:rPr lang="en-IN" sz="1600" dirty="0" smtClean="0">
                <a:latin typeface="Times New Roman" pitchFamily="18" charset="0"/>
                <a:cs typeface="Times New Roman" pitchFamily="18" charset="0"/>
              </a:rPr>
              <a:t>, ‘‘Proposal for SZRP protocol with the establishment of the salted SHA-256 bit HMAC PBKDF2 advance security system in a MANET,’’ in Proc. Int. Conf.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Eng. Inf.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Technol., Apr. 2014, pp. 1–5. </a:t>
            </a:r>
          </a:p>
          <a:p>
            <a:pPr algn="just">
              <a:lnSpc>
                <a:spcPct val="170000"/>
              </a:lnSpc>
            </a:pPr>
            <a:r>
              <a:rPr lang="en-IN" sz="1600" dirty="0" smtClean="0">
                <a:latin typeface="Times New Roman" pitchFamily="18" charset="0"/>
                <a:cs typeface="Times New Roman" pitchFamily="18" charset="0"/>
              </a:rPr>
              <a:t>[7] R. </a:t>
            </a:r>
            <a:r>
              <a:rPr lang="en-IN" sz="1600" dirty="0" err="1" smtClean="0">
                <a:latin typeface="Times New Roman" pitchFamily="18" charset="0"/>
                <a:cs typeface="Times New Roman" pitchFamily="18" charset="0"/>
              </a:rPr>
              <a:t>Fotohi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Nazemi</a:t>
            </a:r>
            <a:r>
              <a:rPr lang="en-IN" sz="1600" dirty="0" smtClean="0">
                <a:latin typeface="Times New Roman" pitchFamily="18" charset="0"/>
                <a:cs typeface="Times New Roman" pitchFamily="18" charset="0"/>
              </a:rPr>
              <a:t>, and F. S. </a:t>
            </a:r>
            <a:r>
              <a:rPr lang="en-IN" sz="1600" dirty="0" err="1" smtClean="0">
                <a:latin typeface="Times New Roman" pitchFamily="18" charset="0"/>
                <a:cs typeface="Times New Roman" pitchFamily="18" charset="0"/>
              </a:rPr>
              <a:t>Aliee</a:t>
            </a:r>
            <a:r>
              <a:rPr lang="en-IN" sz="1600" dirty="0" smtClean="0">
                <a:latin typeface="Times New Roman" pitchFamily="18" charset="0"/>
                <a:cs typeface="Times New Roman" pitchFamily="18" charset="0"/>
              </a:rPr>
              <a:t>, ‘‘An agent-based self-protective method to secure communication between UAVs in unmanned aerial vehicle networks,’’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26, Dec. 2020, Art. no. 100267. </a:t>
            </a:r>
          </a:p>
          <a:p>
            <a:pPr algn="just">
              <a:lnSpc>
                <a:spcPct val="170000"/>
              </a:lnSpc>
            </a:pPr>
            <a:r>
              <a:rPr lang="en-IN" sz="1600" dirty="0" smtClean="0">
                <a:latin typeface="Times New Roman" pitchFamily="18" charset="0"/>
                <a:cs typeface="Times New Roman" pitchFamily="18" charset="0"/>
              </a:rPr>
              <a:t>[8] Y. </a:t>
            </a:r>
            <a:r>
              <a:rPr lang="en-IN" sz="1600" dirty="0" err="1" smtClean="0">
                <a:latin typeface="Times New Roman" pitchFamily="18" charset="0"/>
                <a:cs typeface="Times New Roman" pitchFamily="18" charset="0"/>
              </a:rPr>
              <a:t>Eirefaie</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Nassef</a:t>
            </a:r>
            <a:r>
              <a:rPr lang="en-IN" sz="1600" dirty="0" smtClean="0">
                <a:latin typeface="Times New Roman" pitchFamily="18" charset="0"/>
                <a:cs typeface="Times New Roman" pitchFamily="18" charset="0"/>
              </a:rPr>
              <a:t>, and I. A. </a:t>
            </a:r>
            <a:r>
              <a:rPr lang="en-IN" sz="1600" dirty="0" err="1" smtClean="0">
                <a:latin typeface="Times New Roman" pitchFamily="18" charset="0"/>
                <a:cs typeface="Times New Roman" pitchFamily="18" charset="0"/>
              </a:rPr>
              <a:t>Saroit</a:t>
            </a:r>
            <a:r>
              <a:rPr lang="en-IN" sz="1600" dirty="0" smtClean="0">
                <a:latin typeface="Times New Roman" pitchFamily="18" charset="0"/>
                <a:cs typeface="Times New Roman" pitchFamily="18" charset="0"/>
              </a:rPr>
              <a:t>, ‘‘Enhancing security of </a:t>
            </a:r>
            <a:r>
              <a:rPr lang="en-IN" sz="1600" dirty="0" err="1" smtClean="0">
                <a:latin typeface="Times New Roman" pitchFamily="18" charset="0"/>
                <a:cs typeface="Times New Roman" pitchFamily="18" charset="0"/>
              </a:rPr>
              <a:t>zonebased</a:t>
            </a:r>
            <a:r>
              <a:rPr lang="en-IN" sz="1600" dirty="0" smtClean="0">
                <a:latin typeface="Times New Roman" pitchFamily="18" charset="0"/>
                <a:cs typeface="Times New Roman" pitchFamily="18" charset="0"/>
              </a:rPr>
              <a:t> routing protocol using trust,’’ in Proc. 8th Int. Conf.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Syst. (INFOS), May 2012, pp. NW–32–NW–39. </a:t>
            </a:r>
          </a:p>
          <a:p>
            <a:pPr algn="just">
              <a:lnSpc>
                <a:spcPct val="170000"/>
              </a:lnSpc>
            </a:pP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Kianpisheh</a:t>
            </a:r>
            <a:r>
              <a:rPr lang="en-IN" sz="1600" dirty="0" smtClean="0">
                <a:latin typeface="Times New Roman" pitchFamily="18" charset="0"/>
                <a:cs typeface="Times New Roman" pitchFamily="18" charset="0"/>
              </a:rPr>
              <a:t>, N. M. </a:t>
            </a:r>
            <a:r>
              <a:rPr lang="en-IN" sz="1600" dirty="0" err="1" smtClean="0">
                <a:latin typeface="Times New Roman" pitchFamily="18" charset="0"/>
                <a:cs typeface="Times New Roman" pitchFamily="18" charset="0"/>
              </a:rPr>
              <a:t>Charkari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Kargahi</a:t>
            </a:r>
            <a:r>
              <a:rPr lang="en-IN" sz="1600" dirty="0" smtClean="0">
                <a:latin typeface="Times New Roman" pitchFamily="18" charset="0"/>
                <a:cs typeface="Times New Roman" pitchFamily="18" charset="0"/>
              </a:rPr>
              <a:t>, ‘‘Ant colony based constrained workflow scheduling for heterogeneous computing systems,’’ Cluster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19, no. 3, pp. 1053–1070, Sep. 2016. </a:t>
            </a:r>
          </a:p>
          <a:p>
            <a:pPr algn="just">
              <a:lnSpc>
                <a:spcPct val="170000"/>
              </a:lnSpc>
            </a:pP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Adnane</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Bidan</a:t>
            </a:r>
            <a:r>
              <a:rPr lang="en-IN" sz="1600" dirty="0" smtClean="0">
                <a:latin typeface="Times New Roman" pitchFamily="18" charset="0"/>
                <a:cs typeface="Times New Roman" pitchFamily="18" charset="0"/>
              </a:rPr>
              <a:t>, and R. T. D. Sousa, ‘‘Trust-based security for the OLSR routing protocol,’’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36, nos. 10–11, pp. 1159–1171, Jun. 2013.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1378</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ACTIVE-ROUTING AUTHENTICATION SCHEME IN MANET</vt:lpstr>
      <vt:lpstr>Abstract</vt:lpstr>
      <vt:lpstr>Slide 3</vt:lpstr>
      <vt:lpstr>Existing System</vt:lpstr>
      <vt:lpstr>Disadvantage of Existing System</vt:lpstr>
      <vt:lpstr>PROPOSED SYSTEM :</vt:lpstr>
      <vt:lpstr>ADVANTAGE</vt:lpstr>
      <vt:lpstr>Domain</vt:lpstr>
      <vt:lpstr>Multimedia WSNs</vt:lpstr>
      <vt:lpstr>Mobile WSNs</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581</cp:revision>
  <dcterms:created xsi:type="dcterms:W3CDTF">2006-08-16T00:00:00Z</dcterms:created>
  <dcterms:modified xsi:type="dcterms:W3CDTF">2022-04-03T06:31:13Z</dcterms:modified>
</cp:coreProperties>
</file>