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6" d="100"/>
          <a:sy n="66" d="100"/>
        </p:scale>
        <p:origin x="-1494" y="-15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sz="3600" b="1" dirty="0" smtClean="0">
                <a:latin typeface="Times New Roman" pitchFamily="18" charset="0"/>
                <a:cs typeface="Times New Roman" pitchFamily="18" charset="0"/>
              </a:rPr>
              <a:t>ABANDONED OBJECT DETECTION VIA TEMPORAL CONSISTENCY MODELING AND BACK TRACING VERIFICATION FOR VISUAL SURVEILLANCE THROUGH IOT</a:t>
            </a:r>
            <a:endParaRPr lang="en-US" sz="36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4111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6019800"/>
          </a:xfrm>
        </p:spPr>
        <p:txBody>
          <a:bodyPr>
            <a:noAutofit/>
          </a:bodyPr>
          <a:lstStyle/>
          <a:p>
            <a:pPr algn="just">
              <a:lnSpc>
                <a:spcPct val="150000"/>
              </a:lnSpc>
              <a:buNone/>
            </a:pPr>
            <a:r>
              <a:rPr lang="en-US" sz="2000" dirty="0" smtClean="0">
                <a:latin typeface="Times New Roman" pitchFamily="18" charset="0"/>
                <a:cs typeface="Times New Roman" pitchFamily="18" charset="0"/>
              </a:rPr>
              <a:t>    This </a:t>
            </a:r>
            <a:r>
              <a:rPr lang="en-US" sz="2000" dirty="0" smtClean="0">
                <a:latin typeface="Times New Roman" pitchFamily="18" charset="0"/>
                <a:cs typeface="Times New Roman" pitchFamily="18" charset="0"/>
              </a:rPr>
              <a:t>paper presents an effective approach for detecting abandoned luggage in surveillance videos. We combine short- and long-term background models to extract foreground objects, where each pixel in an input image is classified as a 2-bit code. Subsequently, we introduce a framework to identify static foreground regions based on the temporal transition of code patterns, and to determine whether the candidate regions contain abandoned objects by analyzing the back-traced trajectories of luggage owners. The experimental results obtained based on video images from 2006 Performance Evaluation of Tracking and Surveillance and 2007 Advanced Video and Signal-based Surveillance databases show that the proposed approach is effective for detecting abandoned luggage, and that it outperforms previous methods.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6248400"/>
          </a:xfrm>
        </p:spPr>
        <p:txBody>
          <a:bodyPr>
            <a:noAutofit/>
          </a:bodyPr>
          <a:lstStyle/>
          <a:p>
            <a:pPr lvl="0" algn="just">
              <a:lnSpc>
                <a:spcPct val="150000"/>
              </a:lnSpc>
            </a:pPr>
            <a:r>
              <a:rPr lang="en-US" sz="1900" dirty="0" smtClean="0">
                <a:latin typeface="Times New Roman" pitchFamily="18" charset="0"/>
                <a:cs typeface="Times New Roman" pitchFamily="18" charset="0"/>
              </a:rPr>
              <a:t>With existing surveillance systems, the cause of any incident is determined after it has happened. </a:t>
            </a:r>
            <a:r>
              <a:rPr lang="en-US" sz="1900" dirty="0" smtClean="0">
                <a:latin typeface="Times New Roman" pitchFamily="18" charset="0"/>
                <a:cs typeface="Times New Roman" pitchFamily="18" charset="0"/>
              </a:rPr>
              <a:t>Security </a:t>
            </a:r>
            <a:r>
              <a:rPr lang="en-US" sz="1900" dirty="0" smtClean="0">
                <a:latin typeface="Times New Roman" pitchFamily="18" charset="0"/>
                <a:cs typeface="Times New Roman" pitchFamily="18" charset="0"/>
              </a:rPr>
              <a:t>personnel analyze the captured videos for suspicious activities/objects which is a passive approach. </a:t>
            </a:r>
            <a:endParaRPr lang="en-IN" sz="1900" dirty="0" smtClean="0">
              <a:latin typeface="Times New Roman" pitchFamily="18" charset="0"/>
              <a:cs typeface="Times New Roman" pitchFamily="18" charset="0"/>
            </a:endParaRPr>
          </a:p>
          <a:p>
            <a:pPr lvl="0" algn="just">
              <a:lnSpc>
                <a:spcPct val="150000"/>
              </a:lnSpc>
            </a:pPr>
            <a:r>
              <a:rPr lang="en-US" sz="1900" dirty="0" smtClean="0">
                <a:latin typeface="Times New Roman" pitchFamily="18" charset="0"/>
                <a:cs typeface="Times New Roman" pitchFamily="18" charset="0"/>
              </a:rPr>
              <a:t>There is a need of an active surveillance mechanism to enhance the safety of persons/objects in public places by detecting potential suspicious situation and generating automatic </a:t>
            </a:r>
            <a:r>
              <a:rPr lang="en-US" sz="1900" dirty="0" smtClean="0">
                <a:latin typeface="Times New Roman" pitchFamily="18" charset="0"/>
                <a:cs typeface="Times New Roman" pitchFamily="18" charset="0"/>
              </a:rPr>
              <a:t>alerts</a:t>
            </a:r>
            <a:r>
              <a:rPr lang="en-IN" sz="1900" dirty="0" smtClean="0">
                <a:latin typeface="Times New Roman" pitchFamily="18" charset="0"/>
                <a:cs typeface="Times New Roman" pitchFamily="18" charset="0"/>
              </a:rPr>
              <a:t> </a:t>
            </a:r>
            <a:r>
              <a:rPr lang="en-US" sz="1900" dirty="0" smtClean="0">
                <a:latin typeface="Times New Roman" pitchFamily="18" charset="0"/>
                <a:cs typeface="Times New Roman" pitchFamily="18" charset="0"/>
              </a:rPr>
              <a:t>accordingly</a:t>
            </a:r>
            <a:r>
              <a:rPr lang="en-US" sz="1900" dirty="0" smtClean="0">
                <a:latin typeface="Times New Roman" pitchFamily="18" charset="0"/>
                <a:cs typeface="Times New Roman" pitchFamily="18" charset="0"/>
              </a:rPr>
              <a:t>.</a:t>
            </a:r>
            <a:endParaRPr lang="en-IN" sz="1900" dirty="0" smtClean="0">
              <a:latin typeface="Times New Roman" pitchFamily="18" charset="0"/>
              <a:cs typeface="Times New Roman" pitchFamily="18" charset="0"/>
            </a:endParaRPr>
          </a:p>
          <a:p>
            <a:pPr lvl="0" algn="just">
              <a:lnSpc>
                <a:spcPct val="150000"/>
              </a:lnSpc>
            </a:pPr>
            <a:r>
              <a:rPr lang="en-US" sz="1900" dirty="0" smtClean="0">
                <a:latin typeface="Times New Roman" pitchFamily="18" charset="0"/>
                <a:cs typeface="Times New Roman" pitchFamily="18" charset="0"/>
              </a:rPr>
              <a:t>A significant challenge in the object detection technique is to segregate an abandoned or intentionally left object from several other objects that exist in the </a:t>
            </a:r>
            <a:r>
              <a:rPr lang="en-US" sz="1900" dirty="0" err="1" smtClean="0">
                <a:latin typeface="Times New Roman" pitchFamily="18" charset="0"/>
                <a:cs typeface="Times New Roman" pitchFamily="18" charset="0"/>
              </a:rPr>
              <a:t>scene.When</a:t>
            </a:r>
            <a:r>
              <a:rPr lang="en-US" sz="1900" dirty="0" smtClean="0">
                <a:latin typeface="Times New Roman" pitchFamily="18" charset="0"/>
                <a:cs typeface="Times New Roman" pitchFamily="18" charset="0"/>
              </a:rPr>
              <a:t> </a:t>
            </a:r>
            <a:r>
              <a:rPr lang="en-US" sz="1900" dirty="0" smtClean="0">
                <a:latin typeface="Times New Roman" pitchFamily="18" charset="0"/>
                <a:cs typeface="Times New Roman" pitchFamily="18" charset="0"/>
              </a:rPr>
              <a:t>a person leaves a bag or any similar object at any place, proposed system analyzes it, determines the most likely position of the object and detects it as unattended. </a:t>
            </a:r>
            <a:endParaRPr lang="en-IN" sz="1900" dirty="0" smtClean="0">
              <a:latin typeface="Times New Roman" pitchFamily="18" charset="0"/>
              <a:cs typeface="Times New Roman" pitchFamily="18" charset="0"/>
            </a:endParaRPr>
          </a:p>
          <a:p>
            <a:pPr lvl="0" algn="just">
              <a:lnSpc>
                <a:spcPct val="150000"/>
              </a:lnSpc>
            </a:pPr>
            <a:r>
              <a:rPr lang="en-US" sz="1900" dirty="0" smtClean="0">
                <a:latin typeface="Times New Roman" pitchFamily="18" charset="0"/>
                <a:cs typeface="Times New Roman" pitchFamily="18" charset="0"/>
              </a:rPr>
              <a:t>In the proposed approach, foreground objects are extracted by background subtraction method.</a:t>
            </a:r>
            <a:endParaRPr lang="en-IN" sz="1900" dirty="0" smtClean="0">
              <a:latin typeface="Times New Roman" pitchFamily="18" charset="0"/>
              <a:cs typeface="Times New Roman" pitchFamily="18" charset="0"/>
            </a:endParaRPr>
          </a:p>
          <a:p>
            <a:pPr algn="just">
              <a:lnSpc>
                <a:spcPct val="150000"/>
              </a:lnSpc>
              <a:buNone/>
            </a:pPr>
            <a:endParaRPr lang="en-US" sz="19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6096000"/>
          </a:xfrm>
        </p:spPr>
        <p:txBody>
          <a:bodyPr>
            <a:noAutofit/>
          </a:bodyPr>
          <a:lstStyle/>
          <a:p>
            <a:pPr lvl="0" algn="just">
              <a:lnSpc>
                <a:spcPct val="150000"/>
              </a:lnSpc>
            </a:pPr>
            <a:r>
              <a:rPr lang="en-US" sz="2000" dirty="0" smtClean="0">
                <a:latin typeface="Times New Roman" pitchFamily="18" charset="0"/>
                <a:cs typeface="Times New Roman" pitchFamily="18" charset="0"/>
              </a:rPr>
              <a:t>In the </a:t>
            </a:r>
            <a:r>
              <a:rPr lang="en-US" sz="2000" dirty="0" smtClean="0">
                <a:latin typeface="Times New Roman" pitchFamily="18" charset="0"/>
                <a:cs typeface="Times New Roman" pitchFamily="18" charset="0"/>
              </a:rPr>
              <a:t>visual </a:t>
            </a:r>
            <a:r>
              <a:rPr lang="en-US" sz="2000" dirty="0" smtClean="0">
                <a:latin typeface="Times New Roman" pitchFamily="18" charset="0"/>
                <a:cs typeface="Times New Roman" pitchFamily="18" charset="0"/>
              </a:rPr>
              <a:t>surveillance research, detecting abandoned luggage is referred to as the problem of abandoned-object or left-luggage detection.</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To address this problem, foreground/background extraction techniques are suitable for identifying static foregrounds regions (i.e., objects that remain static for a long time) as left-luggage </a:t>
            </a:r>
            <a:r>
              <a:rPr lang="en-US" sz="2000" dirty="0" smtClean="0">
                <a:latin typeface="Times New Roman" pitchFamily="18" charset="0"/>
                <a:cs typeface="Times New Roman" pitchFamily="18" charset="0"/>
              </a:rPr>
              <a:t>candidates.</a:t>
            </a:r>
            <a:r>
              <a:rPr lang="en-IN"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All </a:t>
            </a:r>
            <a:r>
              <a:rPr lang="en-US" sz="2000" dirty="0" smtClean="0">
                <a:latin typeface="Times New Roman" pitchFamily="18" charset="0"/>
                <a:cs typeface="Times New Roman" pitchFamily="18" charset="0"/>
              </a:rPr>
              <a:t>methods attain high recall values; thus, reducing the occurrence of false alarms (i.e., improving the precision) is a critical problem.</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challenge of the 11th video is caused by the crowded scene and partial occlusion problem of small </a:t>
            </a:r>
            <a:r>
              <a:rPr lang="en-US" sz="2000" dirty="0" smtClean="0">
                <a:latin typeface="Times New Roman" pitchFamily="18" charset="0"/>
                <a:cs typeface="Times New Roman" pitchFamily="18" charset="0"/>
              </a:rPr>
              <a:t>objects. In </a:t>
            </a:r>
            <a:r>
              <a:rPr lang="en-US" sz="2000" dirty="0" smtClean="0">
                <a:latin typeface="Times New Roman" pitchFamily="18" charset="0"/>
                <a:cs typeface="Times New Roman" pitchFamily="18" charset="0"/>
              </a:rPr>
              <a:t>order to overcome the security issues, there is the need for automated surveillance systems probably in the public places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762000"/>
            <a:ext cx="7498080" cy="5867400"/>
          </a:xfrm>
        </p:spPr>
        <p:txBody>
          <a:bodyPr>
            <a:noAutofit/>
          </a:bodyPr>
          <a:lstStyle/>
          <a:p>
            <a:pPr lvl="0" algn="just">
              <a:lnSpc>
                <a:spcPct val="150000"/>
              </a:lnSpc>
            </a:pPr>
            <a:r>
              <a:rPr lang="en-US" sz="2000" dirty="0" smtClean="0">
                <a:latin typeface="Times New Roman" pitchFamily="18" charset="0"/>
                <a:cs typeface="Times New Roman" pitchFamily="18" charset="0"/>
              </a:rPr>
              <a:t>The proposed machine model addresses the abandoned object in an image through the extraction of foregrounds and Stationary </a:t>
            </a:r>
            <a:r>
              <a:rPr lang="en-US" sz="2000" dirty="0" smtClean="0">
                <a:latin typeface="Times New Roman" pitchFamily="18" charset="0"/>
                <a:cs typeface="Times New Roman" pitchFamily="18" charset="0"/>
              </a:rPr>
              <a:t> foregrounds </a:t>
            </a:r>
            <a:r>
              <a:rPr lang="en-US" sz="2000" dirty="0" smtClean="0">
                <a:latin typeface="Times New Roman" pitchFamily="18" charset="0"/>
                <a:cs typeface="Times New Roman" pitchFamily="18" charset="0"/>
              </a:rPr>
              <a:t>for the real-time monitoring </a:t>
            </a:r>
            <a:r>
              <a:rPr lang="en-US" sz="2000" dirty="0" smtClean="0">
                <a:latin typeface="Times New Roman" pitchFamily="18" charset="0"/>
                <a:cs typeface="Times New Roman" pitchFamily="18" charset="0"/>
              </a:rPr>
              <a:t>systems. In </a:t>
            </a:r>
            <a:r>
              <a:rPr lang="en-US" sz="2000" dirty="0" smtClean="0">
                <a:latin typeface="Times New Roman" pitchFamily="18" charset="0"/>
                <a:cs typeface="Times New Roman" pitchFamily="18" charset="0"/>
              </a:rPr>
              <a:t>this paper, we proposed a reliable algorithm to detect motion and find humans in the surveillance video stream and identify the left luggage.</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Detecting the new objects in the image scene is an important step in the proposed technique. First, the proposed method learns the background from the initial frames later it checks the presence of the new objects using the frame differencing </a:t>
            </a:r>
            <a:r>
              <a:rPr lang="en-US" sz="2000" dirty="0" smtClean="0">
                <a:latin typeface="Times New Roman" pitchFamily="18" charset="0"/>
                <a:cs typeface="Times New Roman" pitchFamily="18" charset="0"/>
              </a:rPr>
              <a:t>technique.</a:t>
            </a:r>
            <a:r>
              <a:rPr lang="en-IN" sz="2000" dirty="0" smtClean="0">
                <a:latin typeface="Times New Roman" pitchFamily="18" charset="0"/>
                <a:cs typeface="Times New Roman" pitchFamily="18" charset="0"/>
              </a:rPr>
              <a:t> </a:t>
            </a:r>
          </a:p>
          <a:p>
            <a:pPr lvl="0" algn="just">
              <a:lnSpc>
                <a:spcPct val="150000"/>
              </a:lnSpc>
            </a:pPr>
            <a:r>
              <a:rPr lang="en-US" sz="2000" dirty="0" smtClean="0">
                <a:latin typeface="Times New Roman" pitchFamily="18" charset="0"/>
                <a:cs typeface="Times New Roman" pitchFamily="18" charset="0"/>
              </a:rPr>
              <a:t>With </a:t>
            </a:r>
            <a:r>
              <a:rPr lang="en-US" sz="2000" dirty="0" smtClean="0">
                <a:latin typeface="Times New Roman" pitchFamily="18" charset="0"/>
                <a:cs typeface="Times New Roman" pitchFamily="18" charset="0"/>
              </a:rPr>
              <a:t>the tracking and detection of the new objects, the proposed method also computes the position of the detected objects, the method also stores or save the object position</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85800"/>
            <a:ext cx="7866888" cy="6019800"/>
          </a:xfrm>
        </p:spPr>
        <p:txBody>
          <a:bodyPr>
            <a:normAutofit lnSpcReduction="10000"/>
          </a:bodyPr>
          <a:lstStyle/>
          <a:p>
            <a:pPr lvl="0" algn="just">
              <a:lnSpc>
                <a:spcPct val="150000"/>
              </a:lnSpc>
            </a:pPr>
            <a:r>
              <a:rPr lang="en-US" sz="2000" dirty="0" smtClean="0">
                <a:latin typeface="Times New Roman" pitchFamily="18" charset="0"/>
                <a:cs typeface="Times New Roman" pitchFamily="18" charset="0"/>
              </a:rPr>
              <a:t>In this paper, we propose using temporal-continuity information to improve the performance.</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To the frame-by-frame tracking approaches such as the KF- or UKF employed in, our approach is superior in handling temporary occlusions and is still highly efficient to implement.</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We then employ the Bhattacharyya coefficient to identify the blob with the color distribution most similar to that of the owner in W1, and then create a window W2 centered at the newly identified blob.</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It is adequately efficient when tracking the owner by using a simple blob tracker with a human-detector verification method in a spatial-temporal window search.</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This will help to remove the noise in video frames to avoid false detection and improve the performance of the algorithm</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40120"/>
        </p:xfrm>
        <a:graphic>
          <a:graphicData uri="http://schemas.openxmlformats.org/drawingml/2006/table">
            <a:tbl>
              <a:tblPr firstRow="1" bandRow="1">
                <a:tableStyleId>{5C22544A-7EE6-4342-B048-85BDC9FD1C3A}</a:tableStyleId>
              </a:tblPr>
              <a:tblGrid>
                <a:gridCol w="2622550"/>
                <a:gridCol w="1416050"/>
                <a:gridCol w="3829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ROBUST ABANDONED OBJECT DETECTION USING DUAL FOREGROUNDS</a:t>
                      </a: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F.PORIKLI, Y. IVANOV, AND T.HAGA,</a:t>
                      </a: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This approach requires storing as many backgrounds as the minimum detection duration in the memory and causes ghost detections even after the abandoned item is removed from the scene. </a:t>
                      </a:r>
                      <a:endParaRPr lang="en-IN" sz="2000" b="0" dirty="0">
                        <a:latin typeface="Times New Roman" pitchFamily="18" charset="0"/>
                        <a:cs typeface="Times New Roman" pitchFamily="18" charset="0"/>
                      </a:endParaRPr>
                    </a:p>
                  </a:txBody>
                  <a:tcPr/>
                </a:tc>
              </a:tr>
              <a:tr h="370840">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DETECTION OF STATIC OBJECTS FOR THE TASK OF VIDEO SURVEILLANCE</a:t>
                      </a: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R.H.EVANGELIO, T. SENST, AND T.SIKORA,</a:t>
                      </a: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Many of the applications where the detection of abandoned objects can be of interest like safety in public environments (airports, railway stations) impose the requirement of coping with crowds. </a:t>
                      </a:r>
                      <a:endParaRPr lang="en-IN" sz="2000" b="0" dirty="0">
                        <a:latin typeface="Times New Roman" pitchFamily="18" charset="0"/>
                        <a:cs typeface="Times New Roman" pitchFamily="18" charset="0"/>
                      </a:endParaRPr>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497320"/>
        </p:xfrm>
        <a:graphic>
          <a:graphicData uri="http://schemas.openxmlformats.org/drawingml/2006/table">
            <a:tbl>
              <a:tblPr firstRow="1" bandRow="1">
                <a:tableStyleId>{5C22544A-7EE6-4342-B048-85BDC9FD1C3A}</a:tableStyleId>
              </a:tblPr>
              <a:tblGrid>
                <a:gridCol w="3048000"/>
                <a:gridCol w="1447800"/>
                <a:gridCol w="3219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ROBUST DETECTION OF ABANDONED AND REMOVED OBJECTS IN COMPLEX SURVEILLANCE VIDEOS</a:t>
                      </a: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Y.TIAN, R.S.FERIS, H.LIU, A. HAMPAPUR, AND M.-T.SUN, </a:t>
                      </a: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 Tracking-based approaches for abandoned object detection often become unreliable in complex surveillance videos due to occlusions, lighting changes, and other factors. </a:t>
                      </a:r>
                      <a:endParaRPr lang="en-IN" sz="2000" b="0" dirty="0">
                        <a:latin typeface="Times New Roman" pitchFamily="18" charset="0"/>
                        <a:cs typeface="Times New Roman" pitchFamily="18" charset="0"/>
                      </a:endParaRPr>
                    </a:p>
                  </a:txBody>
                  <a:tcPr/>
                </a:tc>
              </a:tr>
              <a:tr h="370840">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MODELING OF TEMPORARILY STATIC OBJECTS FOR ROBUST ABANDONED OBJECT DETECTION IN URBAN SURVEILLANCE</a:t>
                      </a: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Q.FAN AND S. PANKANTI, </a:t>
                      </a: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We propose a robust approach for abandoned object detection in urban surveillance with over thousands of cameras. </a:t>
                      </a:r>
                      <a:endParaRPr lang="en-IN" sz="2000" b="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828800"/>
            <a:ext cx="6089650" cy="38100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85800"/>
            <a:ext cx="7498080" cy="5943600"/>
          </a:xfrm>
        </p:spPr>
        <p:txBody>
          <a:bodyPr>
            <a:noAutofit/>
          </a:bodyPr>
          <a:lstStyle/>
          <a:p>
            <a:pPr algn="just"/>
            <a:r>
              <a:rPr lang="en-US" sz="2000" dirty="0" smtClean="0">
                <a:latin typeface="Times New Roman" pitchFamily="18" charset="0"/>
                <a:cs typeface="Times New Roman" pitchFamily="18" charset="0"/>
              </a:rPr>
              <a:t>This paper presents a temporal consistency model combining a back-tracing algorithm for abandoned object detection. Characteristics of the proposed approach are summarized as follows: </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temporal consistency model is described by a very simple FSM. It exploits the temporal transition pattern generated by short- and long-term background models, which can accurately identify static foreground objects. </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Our back-tracing algorithm iteratively tracks the luggage owner by using spatial-temporal windows to efficiently verify left-luggage </a:t>
            </a:r>
            <a:r>
              <a:rPr lang="en-US" sz="2000" dirty="0" err="1" smtClean="0">
                <a:latin typeface="Times New Roman" pitchFamily="18" charset="0"/>
                <a:cs typeface="Times New Roman" pitchFamily="18" charset="0"/>
              </a:rPr>
              <a:t>events.The</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experimental results show that our approach outperforms previous approaches using the PETS2006 and AVSS2007 datasets. </a:t>
            </a: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addition, we constructed a novel publicly available dataset, entitled ABODA, comprising plentiful abandoned-object detection situations to assist validating the effectiveness of various approaches for this research </a:t>
            </a:r>
            <a:r>
              <a:rPr lang="en-US" sz="2000" dirty="0" err="1" smtClean="0">
                <a:latin typeface="Times New Roman" pitchFamily="18" charset="0"/>
                <a:cs typeface="Times New Roman" pitchFamily="18" charset="0"/>
              </a:rPr>
              <a:t>direction.In</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 future, we plan to enhance our method for handling more challenging situations such as sudden changes in lighting and overly crowded scenes.</a:t>
            </a:r>
            <a:endParaRPr lang="en-IN" sz="2000" dirty="0" smtClean="0">
              <a:latin typeface="Times New Roman" pitchFamily="18" charset="0"/>
              <a:cs typeface="Times New Roman" pitchFamily="18" charset="0"/>
            </a:endParaRPr>
          </a:p>
          <a:p>
            <a:pPr algn="just">
              <a:buNone/>
            </a:pP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US" sz="1600" dirty="0" smtClean="0">
                <a:latin typeface="Times New Roman" pitchFamily="18" charset="0"/>
                <a:cs typeface="Times New Roman" pitchFamily="18" charset="0"/>
              </a:rPr>
              <a:t>[1] J. </a:t>
            </a:r>
            <a:r>
              <a:rPr lang="en-US" sz="1600" dirty="0" err="1" smtClean="0">
                <a:latin typeface="Times New Roman" pitchFamily="18" charset="0"/>
                <a:cs typeface="Times New Roman" pitchFamily="18" charset="0"/>
              </a:rPr>
              <a:t>Martínez</a:t>
            </a:r>
            <a:r>
              <a:rPr lang="en-US" sz="1600" dirty="0" smtClean="0">
                <a:latin typeface="Times New Roman" pitchFamily="18" charset="0"/>
                <a:cs typeface="Times New Roman" pitchFamily="18" charset="0"/>
              </a:rPr>
              <a:t>-del-</a:t>
            </a:r>
            <a:r>
              <a:rPr lang="en-US" sz="1600" dirty="0" err="1" smtClean="0">
                <a:latin typeface="Times New Roman" pitchFamily="18" charset="0"/>
                <a:cs typeface="Times New Roman" pitchFamily="18" charset="0"/>
              </a:rPr>
              <a:t>Rincón</a:t>
            </a:r>
            <a:r>
              <a:rPr lang="en-US" sz="1600" dirty="0" smtClean="0">
                <a:latin typeface="Times New Roman" pitchFamily="18" charset="0"/>
                <a:cs typeface="Times New Roman" pitchFamily="18" charset="0"/>
              </a:rPr>
              <a:t>, J. E. </a:t>
            </a:r>
            <a:r>
              <a:rPr lang="en-US" sz="1600" dirty="0" err="1" smtClean="0">
                <a:latin typeface="Times New Roman" pitchFamily="18" charset="0"/>
                <a:cs typeface="Times New Roman" pitchFamily="18" charset="0"/>
              </a:rPr>
              <a:t>Herrero-Jaraba</a:t>
            </a:r>
            <a:r>
              <a:rPr lang="en-US" sz="1600" dirty="0" smtClean="0">
                <a:latin typeface="Times New Roman" pitchFamily="18" charset="0"/>
                <a:cs typeface="Times New Roman" pitchFamily="18" charset="0"/>
              </a:rPr>
              <a:t>, J. R. </a:t>
            </a:r>
            <a:r>
              <a:rPr lang="en-US" sz="1600" dirty="0" err="1" smtClean="0">
                <a:latin typeface="Times New Roman" pitchFamily="18" charset="0"/>
                <a:cs typeface="Times New Roman" pitchFamily="18" charset="0"/>
              </a:rPr>
              <a:t>Gómez</a:t>
            </a:r>
            <a:r>
              <a:rPr lang="en-US" sz="1600" dirty="0" smtClean="0">
                <a:latin typeface="Times New Roman" pitchFamily="18" charset="0"/>
                <a:cs typeface="Times New Roman" pitchFamily="18" charset="0"/>
              </a:rPr>
              <a:t>, and C. </a:t>
            </a:r>
            <a:r>
              <a:rPr lang="en-US" sz="1600" dirty="0" err="1" smtClean="0">
                <a:latin typeface="Times New Roman" pitchFamily="18" charset="0"/>
                <a:cs typeface="Times New Roman" pitchFamily="18" charset="0"/>
              </a:rPr>
              <a:t>Orrite-Urunuela</a:t>
            </a:r>
            <a:r>
              <a:rPr lang="en-US" sz="1600" dirty="0" smtClean="0">
                <a:latin typeface="Times New Roman" pitchFamily="18" charset="0"/>
                <a:cs typeface="Times New Roman" pitchFamily="18" charset="0"/>
              </a:rPr>
              <a:t>, “Automatic left luggage detection and tracking using multi-camera UKF,” in Proc. IEEE 9th IEEE Int. Workshop PETS, Jun. 2006, pp. 59–66.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[2] F. </a:t>
            </a:r>
            <a:r>
              <a:rPr lang="en-US" sz="1600" dirty="0" err="1" smtClean="0">
                <a:latin typeface="Times New Roman" pitchFamily="18" charset="0"/>
                <a:cs typeface="Times New Roman" pitchFamily="18" charset="0"/>
              </a:rPr>
              <a:t>Porikli</a:t>
            </a:r>
            <a:r>
              <a:rPr lang="en-US" sz="1600" dirty="0" smtClean="0">
                <a:latin typeface="Times New Roman" pitchFamily="18" charset="0"/>
                <a:cs typeface="Times New Roman" pitchFamily="18" charset="0"/>
              </a:rPr>
              <a:t>, Y. </a:t>
            </a:r>
            <a:r>
              <a:rPr lang="en-US" sz="1600" dirty="0" err="1" smtClean="0">
                <a:latin typeface="Times New Roman" pitchFamily="18" charset="0"/>
                <a:cs typeface="Times New Roman" pitchFamily="18" charset="0"/>
              </a:rPr>
              <a:t>Ivanov</a:t>
            </a:r>
            <a:r>
              <a:rPr lang="en-US" sz="1600" dirty="0" smtClean="0">
                <a:latin typeface="Times New Roman" pitchFamily="18" charset="0"/>
                <a:cs typeface="Times New Roman" pitchFamily="18" charset="0"/>
              </a:rPr>
              <a:t>, and T. </a:t>
            </a:r>
            <a:r>
              <a:rPr lang="en-US" sz="1600" dirty="0" err="1" smtClean="0">
                <a:latin typeface="Times New Roman" pitchFamily="18" charset="0"/>
                <a:cs typeface="Times New Roman" pitchFamily="18" charset="0"/>
              </a:rPr>
              <a:t>Haga</a:t>
            </a:r>
            <a:r>
              <a:rPr lang="en-US" sz="1600" dirty="0" smtClean="0">
                <a:latin typeface="Times New Roman" pitchFamily="18" charset="0"/>
                <a:cs typeface="Times New Roman" pitchFamily="18" charset="0"/>
              </a:rPr>
              <a:t>, “Robust abandoned object detection using dual foregrounds,” EURASIP J. Adv. Signal Process., vol. 2008, Jan. 2008, Art. ID 30.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[3] R. H. </a:t>
            </a:r>
            <a:r>
              <a:rPr lang="en-US" sz="1600" dirty="0" err="1" smtClean="0">
                <a:latin typeface="Times New Roman" pitchFamily="18" charset="0"/>
                <a:cs typeface="Times New Roman" pitchFamily="18" charset="0"/>
              </a:rPr>
              <a:t>Evangelio</a:t>
            </a:r>
            <a:r>
              <a:rPr lang="en-US" sz="1600" dirty="0" smtClean="0">
                <a:latin typeface="Times New Roman" pitchFamily="18" charset="0"/>
                <a:cs typeface="Times New Roman" pitchFamily="18" charset="0"/>
              </a:rPr>
              <a:t>, T. </a:t>
            </a:r>
            <a:r>
              <a:rPr lang="en-US" sz="1600" dirty="0" err="1" smtClean="0">
                <a:latin typeface="Times New Roman" pitchFamily="18" charset="0"/>
                <a:cs typeface="Times New Roman" pitchFamily="18" charset="0"/>
              </a:rPr>
              <a:t>Senst</a:t>
            </a:r>
            <a:r>
              <a:rPr lang="en-US" sz="1600" dirty="0" smtClean="0">
                <a:latin typeface="Times New Roman" pitchFamily="18" charset="0"/>
                <a:cs typeface="Times New Roman" pitchFamily="18" charset="0"/>
              </a:rPr>
              <a:t>, and T. </a:t>
            </a:r>
            <a:r>
              <a:rPr lang="en-US" sz="1600" dirty="0" err="1" smtClean="0">
                <a:latin typeface="Times New Roman" pitchFamily="18" charset="0"/>
                <a:cs typeface="Times New Roman" pitchFamily="18" charset="0"/>
              </a:rPr>
              <a:t>Sikora</a:t>
            </a:r>
            <a:r>
              <a:rPr lang="en-US" sz="1600" dirty="0" smtClean="0">
                <a:latin typeface="Times New Roman" pitchFamily="18" charset="0"/>
                <a:cs typeface="Times New Roman" pitchFamily="18" charset="0"/>
              </a:rPr>
              <a:t>, “Detection of static objects for the task of video surveillance,” in Proc. IEEE WACV, Jan. 2011, pp. 534–540.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[4] Y. </a:t>
            </a:r>
            <a:r>
              <a:rPr lang="en-US" sz="1600" dirty="0" err="1" smtClean="0">
                <a:latin typeface="Times New Roman" pitchFamily="18" charset="0"/>
                <a:cs typeface="Times New Roman" pitchFamily="18" charset="0"/>
              </a:rPr>
              <a:t>Tian</a:t>
            </a:r>
            <a:r>
              <a:rPr lang="en-US" sz="1600" dirty="0" smtClean="0">
                <a:latin typeface="Times New Roman" pitchFamily="18" charset="0"/>
                <a:cs typeface="Times New Roman" pitchFamily="18" charset="0"/>
              </a:rPr>
              <a:t>, R. S. </a:t>
            </a:r>
            <a:r>
              <a:rPr lang="en-US" sz="1600" dirty="0" err="1" smtClean="0">
                <a:latin typeface="Times New Roman" pitchFamily="18" charset="0"/>
                <a:cs typeface="Times New Roman" pitchFamily="18" charset="0"/>
              </a:rPr>
              <a:t>Feris</a:t>
            </a:r>
            <a:r>
              <a:rPr lang="en-US" sz="1600" dirty="0" smtClean="0">
                <a:latin typeface="Times New Roman" pitchFamily="18" charset="0"/>
                <a:cs typeface="Times New Roman" pitchFamily="18" charset="0"/>
              </a:rPr>
              <a:t>, H. Liu, A. </a:t>
            </a:r>
            <a:r>
              <a:rPr lang="en-US" sz="1600" dirty="0" err="1" smtClean="0">
                <a:latin typeface="Times New Roman" pitchFamily="18" charset="0"/>
                <a:cs typeface="Times New Roman" pitchFamily="18" charset="0"/>
              </a:rPr>
              <a:t>Hampapur</a:t>
            </a:r>
            <a:r>
              <a:rPr lang="en-US" sz="1600" dirty="0" smtClean="0">
                <a:latin typeface="Times New Roman" pitchFamily="18" charset="0"/>
                <a:cs typeface="Times New Roman" pitchFamily="18" charset="0"/>
              </a:rPr>
              <a:t>, and M.-T. Sun, “Robust detection of abandoned and removed objects in complex surveillance videos,” IEEE Trans. Syst., Man, </a:t>
            </a:r>
            <a:r>
              <a:rPr lang="en-US" sz="1600" dirty="0" err="1" smtClean="0">
                <a:latin typeface="Times New Roman" pitchFamily="18" charset="0"/>
                <a:cs typeface="Times New Roman" pitchFamily="18" charset="0"/>
              </a:rPr>
              <a:t>Cybern</a:t>
            </a:r>
            <a:r>
              <a:rPr lang="en-US" sz="1600" dirty="0" smtClean="0">
                <a:latin typeface="Times New Roman" pitchFamily="18" charset="0"/>
                <a:cs typeface="Times New Roman" pitchFamily="18" charset="0"/>
              </a:rPr>
              <a:t>. C, Appl. Rev., vol. 41, no. 5, pp. 565–576, Sep. 2011.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[5] Q. Fan and S. </a:t>
            </a:r>
            <a:r>
              <a:rPr lang="en-US" sz="1600" dirty="0" err="1" smtClean="0">
                <a:latin typeface="Times New Roman" pitchFamily="18" charset="0"/>
                <a:cs typeface="Times New Roman" pitchFamily="18" charset="0"/>
              </a:rPr>
              <a:t>Pankanti</a:t>
            </a:r>
            <a:r>
              <a:rPr lang="en-US" sz="1600" dirty="0" smtClean="0">
                <a:latin typeface="Times New Roman" pitchFamily="18" charset="0"/>
                <a:cs typeface="Times New Roman" pitchFamily="18" charset="0"/>
              </a:rPr>
              <a:t>, “Modeling of temporarily static objects for robust abandoned object detection in urban surveillance,” in Proc. 8th IEEE Int. Conf. AVSS, Aug./Sep. 2011, pp. 36–41. </a:t>
            </a:r>
            <a:endParaRPr lang="en-IN" sz="1600" dirty="0" smtClean="0">
              <a:latin typeface="Times New Roman" pitchFamily="18" charset="0"/>
              <a:cs typeface="Times New Roman" pitchFamily="18" charset="0"/>
            </a:endParaRPr>
          </a:p>
          <a:p>
            <a:pPr algn="just">
              <a:lnSpc>
                <a:spcPct val="150000"/>
              </a:lnSpc>
              <a:buNone/>
            </a:pP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800" dirty="0" smtClean="0">
                <a:latin typeface="Times New Roman" pitchFamily="18" charset="0"/>
                <a:cs typeface="Times New Roman" pitchFamily="18" charset="0"/>
              </a:rPr>
              <a:t>[6] Q. Fan, P. </a:t>
            </a:r>
            <a:r>
              <a:rPr lang="en-US" sz="1800" dirty="0" err="1" smtClean="0">
                <a:latin typeface="Times New Roman" pitchFamily="18" charset="0"/>
                <a:cs typeface="Times New Roman" pitchFamily="18" charset="0"/>
              </a:rPr>
              <a:t>Gabbur</a:t>
            </a:r>
            <a:r>
              <a:rPr lang="en-US" sz="1800" dirty="0" smtClean="0">
                <a:latin typeface="Times New Roman" pitchFamily="18" charset="0"/>
                <a:cs typeface="Times New Roman" pitchFamily="18" charset="0"/>
              </a:rPr>
              <a:t>, and S. </a:t>
            </a:r>
            <a:r>
              <a:rPr lang="en-US" sz="1800" dirty="0" err="1" smtClean="0">
                <a:latin typeface="Times New Roman" pitchFamily="18" charset="0"/>
                <a:cs typeface="Times New Roman" pitchFamily="18" charset="0"/>
              </a:rPr>
              <a:t>Pankanti</a:t>
            </a:r>
            <a:r>
              <a:rPr lang="en-US" sz="1800" dirty="0" smtClean="0">
                <a:latin typeface="Times New Roman" pitchFamily="18" charset="0"/>
                <a:cs typeface="Times New Roman" pitchFamily="18" charset="0"/>
              </a:rPr>
              <a:t>, “Relative attributes for </a:t>
            </a:r>
            <a:r>
              <a:rPr lang="en-US" sz="1800" dirty="0" err="1" smtClean="0">
                <a:latin typeface="Times New Roman" pitchFamily="18" charset="0"/>
                <a:cs typeface="Times New Roman" pitchFamily="18" charset="0"/>
              </a:rPr>
              <a:t>largescale</a:t>
            </a:r>
            <a:r>
              <a:rPr lang="en-US" sz="1800" dirty="0" smtClean="0">
                <a:latin typeface="Times New Roman" pitchFamily="18" charset="0"/>
                <a:cs typeface="Times New Roman" pitchFamily="18" charset="0"/>
              </a:rPr>
              <a:t> abandoned object detection,” in Proc. IEEE ICCV, Dec. 2013, pp. 2736–2743.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[7] H.-H. Liao, J.-Y. Chang, and L.-G. Chen, “A localized approach to abandoned luggage detection with foreground-mask sampling,” in Proc. IEEE 5th Int. Conf. AVSS, Sep. 2008, pp. 132–139.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[8] J. Pan, Q. Fan, and S. </a:t>
            </a:r>
            <a:r>
              <a:rPr lang="en-US" sz="1800" dirty="0" err="1" smtClean="0">
                <a:latin typeface="Times New Roman" pitchFamily="18" charset="0"/>
                <a:cs typeface="Times New Roman" pitchFamily="18" charset="0"/>
              </a:rPr>
              <a:t>Pankanti</a:t>
            </a:r>
            <a:r>
              <a:rPr lang="en-US" sz="1800" dirty="0" smtClean="0">
                <a:latin typeface="Times New Roman" pitchFamily="18" charset="0"/>
                <a:cs typeface="Times New Roman" pitchFamily="18" charset="0"/>
              </a:rPr>
              <a:t>, “Robust abandoned object detection using region-level analysis,” in Proc. 18th IEEE ICIP, Sep. 2011, pp. 3597–3600.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[9] F. </a:t>
            </a:r>
            <a:r>
              <a:rPr lang="en-US" sz="1800" dirty="0" err="1" smtClean="0">
                <a:latin typeface="Times New Roman" pitchFamily="18" charset="0"/>
                <a:cs typeface="Times New Roman" pitchFamily="18" charset="0"/>
              </a:rPr>
              <a:t>Lv</a:t>
            </a:r>
            <a:r>
              <a:rPr lang="en-US" sz="1800" dirty="0" smtClean="0">
                <a:latin typeface="Times New Roman" pitchFamily="18" charset="0"/>
                <a:cs typeface="Times New Roman" pitchFamily="18" charset="0"/>
              </a:rPr>
              <a:t>, X. Song, B. Wu, V. K. Singh, and R. </a:t>
            </a:r>
            <a:r>
              <a:rPr lang="en-US" sz="1800" dirty="0" err="1" smtClean="0">
                <a:latin typeface="Times New Roman" pitchFamily="18" charset="0"/>
                <a:cs typeface="Times New Roman" pitchFamily="18" charset="0"/>
              </a:rPr>
              <a:t>Nevatia</a:t>
            </a:r>
            <a:r>
              <a:rPr lang="en-US" sz="1800" dirty="0" smtClean="0">
                <a:latin typeface="Times New Roman" pitchFamily="18" charset="0"/>
                <a:cs typeface="Times New Roman" pitchFamily="18" charset="0"/>
              </a:rPr>
              <a:t>, “Left-luggage detection using Bayesian inference,” in Proc. IEEE Int. Workshop PETS, 2006, pp. 83–90.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[10] L. Li, R. </a:t>
            </a:r>
            <a:r>
              <a:rPr lang="en-US" sz="1800" dirty="0" err="1" smtClean="0">
                <a:latin typeface="Times New Roman" pitchFamily="18" charset="0"/>
                <a:cs typeface="Times New Roman" pitchFamily="18" charset="0"/>
              </a:rPr>
              <a:t>Luo</a:t>
            </a:r>
            <a:r>
              <a:rPr lang="en-US" sz="1800" dirty="0" smtClean="0">
                <a:latin typeface="Times New Roman" pitchFamily="18" charset="0"/>
                <a:cs typeface="Times New Roman" pitchFamily="18" charset="0"/>
              </a:rPr>
              <a:t>, R. Ma, W. Huang, and K. Leman, “Evaluation of an IVS system for abandoned object detection on PETS 2006 datasets,” in Proc. IEEE Workshop PETS, 2006, pp. 91–98.</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1248</TotalTime>
  <Words>1517</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ABANDONED OBJECT DETECTION VIA TEMPORAL CONSISTENCY MODELING AND BACK TRACING VERIFICATION FOR VISUAL SURVEILLANCE THROUGH IOT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2022-04-01T07:23:36Z</dcterms:modified>
</cp:coreProperties>
</file>