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Require Crime Predictive model/tool for hotspot mapping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381000"/>
            <a:ext cx="77266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Hotspot </a:t>
            </a:r>
            <a:r>
              <a:rPr lang="en-IN" sz="2000" dirty="0" smtClean="0">
                <a:latin typeface="Times New Roman" pitchFamily="18" charset="0"/>
                <a:cs typeface="Times New Roman" pitchFamily="18" charset="0"/>
              </a:rPr>
              <a:t>mapping is a popular analytical technique that is used to help identify where to target police and crime reduction resources. In essence, hotspot mapping is used as a basic form of crime prediction, relying on retrospective data to identify the areas of high concentrations of crime and where policing and other crime reduction resources should be deployed. This research uses crime data for a period before a fixed date (that has already passed) to generate hotspot maps, and test their accuracy for predicting where crimes will occur next. Hotspot mapping accuracy is compared in relation to the mapping technique that is used to identify concentrations of crime events (thematic mapping of Census Output Areas, spatial ellipses, grid thematic mapping, and kernel density estimation) and by crime type - four crime types are compared (burglary, street crime, theft from vehicles and theft of vehicles).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results from this research indicate that crime hotspot mapping prediction abilities differ between the different techniques and differ by crime type. Kernel density estimation was the technique that consistently outperformed the others, while street crime hotspot maps were consistently better at predicting where future street crime would occur when compared to results for the hotspot maps of different crime types. The research offers the opportunity to benchmark comparative research of other techniques and other crime types, including comparisons between advanced spatial analysis techniques and prediction mapping methods. Understanding how hotspot mapping can predict spatial patterns of crime and how different mapping methods compare will help to better inform their application in practice.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3810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Several general approaches exist in predictive crime mapping, including the use of temporally aggregated hotspots, individual-level analysis of repeat victimization, and various </a:t>
            </a:r>
            <a:r>
              <a:rPr lang="en-IN" sz="2000" dirty="0" err="1" smtClean="0">
                <a:latin typeface="Times New Roman" pitchFamily="18" charset="0"/>
                <a:cs typeface="Times New Roman" pitchFamily="18" charset="0"/>
              </a:rPr>
              <a:t>univariate</a:t>
            </a:r>
            <a:r>
              <a:rPr lang="en-IN" sz="2000" dirty="0" smtClean="0">
                <a:latin typeface="Times New Roman" pitchFamily="18" charset="0"/>
                <a:cs typeface="Times New Roman" pitchFamily="18" charset="0"/>
              </a:rPr>
              <a:t> and multivariate analysis of area level </a:t>
            </a:r>
            <a:r>
              <a:rPr lang="en-IN" sz="2000" dirty="0" smtClean="0">
                <a:latin typeface="Times New Roman" pitchFamily="18" charset="0"/>
                <a:cs typeface="Times New Roman" pitchFamily="18" charset="0"/>
              </a:rPr>
              <a:t>data.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err="1" smtClean="0">
                <a:latin typeface="Times New Roman" pitchFamily="18" charset="0"/>
                <a:cs typeface="Times New Roman" pitchFamily="18" charset="0"/>
              </a:rPr>
              <a:t>geocoding</a:t>
            </a:r>
            <a:r>
              <a:rPr lang="en-IN" sz="2000" dirty="0" smtClean="0">
                <a:latin typeface="Times New Roman" pitchFamily="18" charset="0"/>
                <a:cs typeface="Times New Roman" pitchFamily="18" charset="0"/>
              </a:rPr>
              <a:t> at the level of geographic units is not sufficient, several alternatives exist, including street networks, parcels, and address points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jurisdictions were chosen for several reasons, including the availability of existing data, the extent to which GIS is currently being used within these agencies, the size of the agencies, and the depth and breath of information associated with incident-level 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key component to tackling crime problems involves the analysis of where crimes take place.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combat the problems associated with different sizes and shapes of geographical regions, uniform grids (or </a:t>
            </a:r>
            <a:r>
              <a:rPr lang="en-IN" sz="2000" dirty="0" err="1" smtClean="0">
                <a:latin typeface="Times New Roman" pitchFamily="18" charset="0"/>
                <a:cs typeface="Times New Roman" pitchFamily="18" charset="0"/>
              </a:rPr>
              <a:t>quadrats</a:t>
            </a:r>
            <a:r>
              <a:rPr lang="en-IN" sz="2000" dirty="0" smtClean="0">
                <a:latin typeface="Times New Roman" pitchFamily="18" charset="0"/>
                <a:cs typeface="Times New Roman" pitchFamily="18" charset="0"/>
              </a:rPr>
              <a:t>) can be drawn in a GIS as a layer over the study area and thematically shaded.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KDE technique is currently in vogue, not only because it is the most visually </a:t>
            </a:r>
            <a:r>
              <a:rPr lang="en-IN" sz="2000" dirty="0" err="1" smtClean="0">
                <a:latin typeface="Times New Roman" pitchFamily="18" charset="0"/>
                <a:cs typeface="Times New Roman" pitchFamily="18" charset="0"/>
              </a:rPr>
              <a:t>impactive</a:t>
            </a:r>
            <a:r>
              <a:rPr lang="en-IN" sz="2000" dirty="0" smtClean="0">
                <a:latin typeface="Times New Roman" pitchFamily="18" charset="0"/>
                <a:cs typeface="Times New Roman" pitchFamily="18" charset="0"/>
              </a:rPr>
              <a:t> but also because it has the capability of identifying hotspots through a statistically robust methodology.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While many of these techniques serve a somewhat different purpose, they are all concerned with characterizing hotspots in an effort to develop a better understanding of where crimes occur, which can ultimately lead to the design of intervention strategies and the development of prospective crime mapping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Hotspot mapping has become a popular analytical technique used by law enforcement, police and crime reduction agencies to visually identify where crime tends to be highest, aiding decision-making that determines where to target and deploy resources.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short, SCA provides law enforcement agencies with the ability to provide more effective and efficient service to the community.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approaches have been developed recently to assess the performance of hotspot analysis techniques for crime prediction, including the Prediction Accuracy Index (PAI) and the Recapture Rate Index (RRI</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Hotspots appeared relatively robust, although this can partially be attributed to the large bandwidth used (500 meters).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524000"/>
            <a:ext cx="67818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381000"/>
            <a:ext cx="78028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Hotspot </a:t>
            </a:r>
            <a:r>
              <a:rPr lang="en-IN" sz="2000" dirty="0" smtClean="0">
                <a:latin typeface="Times New Roman" pitchFamily="18" charset="0"/>
                <a:cs typeface="Times New Roman" pitchFamily="18" charset="0"/>
              </a:rPr>
              <a:t>mapping is used by many policing and crime reduction practitioners to identify spatial patterns of crime. By using data from the past, hotspot mapping identifies where crime most densely concentrates, starting a decision-making process that considers where best to target enforcement and prevention resources. There are many mapping techniques that can be used for generating hotspot maps, but to date none have been researched to consider if they are accurate in predicting where crime may occur in the future. This research has introduced the Prediction Accuracy Index as a measure to compare prediction abilities of crime mapping techniques and identify if the most common hotspot mapping techniques used by practitioners differ in their ability to predict spatial patterns of crime. This research has also considered if hotspot maps for different crime types differ in their prediction abilities.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924800" cy="6096000"/>
          </a:xfrm>
        </p:spPr>
        <p:txBody>
          <a:bodyPr>
            <a:noAutofit/>
          </a:bodyPr>
          <a:lstStyle/>
          <a:p>
            <a:pPr algn="just">
              <a:lnSpc>
                <a:spcPct val="160000"/>
              </a:lnSpc>
            </a:pPr>
            <a:r>
              <a:rPr lang="en-IN" sz="2000" dirty="0" smtClean="0">
                <a:latin typeface="Times New Roman" pitchFamily="18" charset="0"/>
                <a:cs typeface="Times New Roman" pitchFamily="18" charset="0"/>
              </a:rPr>
              <a:t>Bailey, T.C., and </a:t>
            </a:r>
            <a:r>
              <a:rPr lang="en-IN" sz="2000" dirty="0" err="1" smtClean="0">
                <a:latin typeface="Times New Roman" pitchFamily="18" charset="0"/>
                <a:cs typeface="Times New Roman" pitchFamily="18" charset="0"/>
              </a:rPr>
              <a:t>Gatrell</a:t>
            </a:r>
            <a:r>
              <a:rPr lang="en-IN" sz="2000" dirty="0" smtClean="0">
                <a:latin typeface="Times New Roman" pitchFamily="18" charset="0"/>
                <a:cs typeface="Times New Roman" pitchFamily="18" charset="0"/>
              </a:rPr>
              <a:t>, A.C. (1995) Interactive Spatial Data Analysis. Reading, Massachusetts: Addison-Wesley.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Block</a:t>
            </a:r>
            <a:r>
              <a:rPr lang="en-IN" sz="2000" dirty="0" smtClean="0">
                <a:latin typeface="Times New Roman" pitchFamily="18" charset="0"/>
                <a:cs typeface="Times New Roman" pitchFamily="18" charset="0"/>
              </a:rPr>
              <a:t>, R. and Block, R.B. (2000) The Bronx and Chicago – Street Robbery and the Environs of Rapid Transit Stations. In Goldsmith, V., McGuire, P.G., </a:t>
            </a:r>
            <a:r>
              <a:rPr lang="en-IN" sz="2000" dirty="0" err="1" smtClean="0">
                <a:latin typeface="Times New Roman" pitchFamily="18" charset="0"/>
                <a:cs typeface="Times New Roman" pitchFamily="18" charset="0"/>
              </a:rPr>
              <a:t>Mollenkopf</a:t>
            </a:r>
            <a:r>
              <a:rPr lang="en-IN" sz="2000" dirty="0" smtClean="0">
                <a:latin typeface="Times New Roman" pitchFamily="18" charset="0"/>
                <a:cs typeface="Times New Roman" pitchFamily="18" charset="0"/>
              </a:rPr>
              <a:t>, J.H. and Ross, T.A. (Eds.) Analysing Crime Patterns: Frontiers and Practice. Sage: Thousand Oaks, pp 137-152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Block</a:t>
            </a:r>
            <a:r>
              <a:rPr lang="en-IN" sz="2000" dirty="0" smtClean="0">
                <a:latin typeface="Times New Roman" pitchFamily="18" charset="0"/>
                <a:cs typeface="Times New Roman" pitchFamily="18" charset="0"/>
              </a:rPr>
              <a:t>, R. and Perry, S. (1993) STAC News. Vol. 1, No. 1. Illinois Criminal Justice Information Authority: Statistical Analysis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Brantingham</a:t>
            </a:r>
            <a:r>
              <a:rPr lang="en-IN" sz="2000" dirty="0" smtClean="0">
                <a:latin typeface="Times New Roman" pitchFamily="18" charset="0"/>
                <a:cs typeface="Times New Roman" pitchFamily="18" charset="0"/>
              </a:rPr>
              <a:t>, P.J. and </a:t>
            </a:r>
            <a:r>
              <a:rPr lang="en-IN" sz="2000" dirty="0" err="1" smtClean="0">
                <a:latin typeface="Times New Roman" pitchFamily="18" charset="0"/>
                <a:cs typeface="Times New Roman" pitchFamily="18" charset="0"/>
              </a:rPr>
              <a:t>Brantingham</a:t>
            </a:r>
            <a:r>
              <a:rPr lang="en-IN" sz="2000" dirty="0" smtClean="0">
                <a:latin typeface="Times New Roman" pitchFamily="18" charset="0"/>
                <a:cs typeface="Times New Roman" pitchFamily="18" charset="0"/>
              </a:rPr>
              <a:t>, P.L. (1984) Patterns In Crime. New York: </a:t>
            </a:r>
            <a:r>
              <a:rPr lang="en-IN" sz="2000" dirty="0" smtClean="0">
                <a:latin typeface="Times New Roman" pitchFamily="18" charset="0"/>
                <a:cs typeface="Times New Roman" pitchFamily="18" charset="0"/>
              </a:rPr>
              <a:t>Macmillan</a:t>
            </a:r>
          </a:p>
          <a:p>
            <a:pPr algn="just">
              <a:lnSpc>
                <a:spcPct val="160000"/>
              </a:lnSpc>
            </a:pPr>
            <a:r>
              <a:rPr lang="en-IN" sz="2000" dirty="0" err="1" smtClean="0">
                <a:latin typeface="Times New Roman" pitchFamily="18" charset="0"/>
                <a:cs typeface="Times New Roman" pitchFamily="18" charset="0"/>
              </a:rPr>
              <a:t>Chainey</a:t>
            </a:r>
            <a:r>
              <a:rPr lang="en-IN" sz="2000" dirty="0" smtClean="0">
                <a:latin typeface="Times New Roman" pitchFamily="18" charset="0"/>
                <a:cs typeface="Times New Roman" pitchFamily="18" charset="0"/>
              </a:rPr>
              <a:t>, S.P. and </a:t>
            </a:r>
            <a:r>
              <a:rPr lang="en-IN" sz="2000" dirty="0" err="1" smtClean="0">
                <a:latin typeface="Times New Roman" pitchFamily="18" charset="0"/>
                <a:cs typeface="Times New Roman" pitchFamily="18" charset="0"/>
              </a:rPr>
              <a:t>Ratcliffe</a:t>
            </a:r>
            <a:r>
              <a:rPr lang="en-IN" sz="2000" dirty="0" smtClean="0">
                <a:latin typeface="Times New Roman" pitchFamily="18" charset="0"/>
                <a:cs typeface="Times New Roman" pitchFamily="18" charset="0"/>
              </a:rPr>
              <a:t>, J.H. (2005) GIS and Crime Mapping. London: Wiley.</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Cohen, L.E. and </a:t>
            </a:r>
            <a:r>
              <a:rPr lang="en-IN" sz="2000" dirty="0" err="1" smtClean="0">
                <a:latin typeface="Times New Roman" pitchFamily="18" charset="0"/>
                <a:cs typeface="Times New Roman" pitchFamily="18" charset="0"/>
              </a:rPr>
              <a:t>Felson</a:t>
            </a:r>
            <a:r>
              <a:rPr lang="en-IN" sz="2000" dirty="0" smtClean="0">
                <a:latin typeface="Times New Roman" pitchFamily="18" charset="0"/>
                <a:cs typeface="Times New Roman" pitchFamily="18" charset="0"/>
              </a:rPr>
              <a:t>, M. (1979) Social Change and Crime Rate Trends: A Routine Activity Approach. American Sociological Review. Vol. 44, pp 588-605.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Cornish</a:t>
            </a:r>
            <a:r>
              <a:rPr lang="en-IN" sz="2000" dirty="0" smtClean="0">
                <a:latin typeface="Times New Roman" pitchFamily="18" charset="0"/>
                <a:cs typeface="Times New Roman" pitchFamily="18" charset="0"/>
              </a:rPr>
              <a:t>, D. and Clarke, R. (1986) The Reasoning Criminal: Rational Choice Perspectives on Offending. New York: Springer-</a:t>
            </a:r>
            <a:r>
              <a:rPr lang="en-IN" sz="2000" dirty="0" err="1" smtClean="0">
                <a:latin typeface="Times New Roman" pitchFamily="18" charset="0"/>
                <a:cs typeface="Times New Roman" pitchFamily="18" charset="0"/>
              </a:rPr>
              <a:t>Verlag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Dent</a:t>
            </a:r>
            <a:r>
              <a:rPr lang="en-IN" sz="2000" dirty="0" smtClean="0">
                <a:latin typeface="Times New Roman" pitchFamily="18" charset="0"/>
                <a:cs typeface="Times New Roman" pitchFamily="18" charset="0"/>
              </a:rPr>
              <a:t>, B. (1999) Cartography – Thematic Map Design. London: </a:t>
            </a:r>
            <a:r>
              <a:rPr lang="en-IN" sz="2000" dirty="0" smtClean="0">
                <a:latin typeface="Times New Roman" pitchFamily="18" charset="0"/>
                <a:cs typeface="Times New Roman" pitchFamily="18" charset="0"/>
              </a:rPr>
              <a:t>McGraw-Hill</a:t>
            </a:r>
          </a:p>
          <a:p>
            <a:pPr algn="just">
              <a:lnSpc>
                <a:spcPct val="170000"/>
              </a:lnSpc>
            </a:pPr>
            <a:r>
              <a:rPr lang="en-IN" sz="2000" dirty="0" smtClean="0">
                <a:latin typeface="Times New Roman" pitchFamily="18" charset="0"/>
                <a:cs typeface="Times New Roman" pitchFamily="18" charset="0"/>
              </a:rPr>
              <a:t>Goldsmith, V., McGuire, P.G., </a:t>
            </a:r>
            <a:r>
              <a:rPr lang="en-IN" sz="2000" dirty="0" err="1" smtClean="0">
                <a:latin typeface="Times New Roman" pitchFamily="18" charset="0"/>
                <a:cs typeface="Times New Roman" pitchFamily="18" charset="0"/>
              </a:rPr>
              <a:t>Mollenkopf</a:t>
            </a:r>
            <a:r>
              <a:rPr lang="en-IN" sz="2000" dirty="0" smtClean="0">
                <a:latin typeface="Times New Roman" pitchFamily="18" charset="0"/>
                <a:cs typeface="Times New Roman" pitchFamily="18" charset="0"/>
              </a:rPr>
              <a:t>, J.H. and Ross, T.A. (2000) Analysing Crime Patterns: Frontiers of Practice. New York: Altamira Press</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LaVigne</a:t>
            </a:r>
            <a:r>
              <a:rPr lang="en-IN" sz="2000" dirty="0" smtClean="0">
                <a:latin typeface="Times New Roman" pitchFamily="18" charset="0"/>
                <a:cs typeface="Times New Roman" pitchFamily="18" charset="0"/>
              </a:rPr>
              <a:t>, N. and </a:t>
            </a:r>
            <a:r>
              <a:rPr lang="en-IN" sz="2000" dirty="0" err="1" smtClean="0">
                <a:latin typeface="Times New Roman" pitchFamily="18" charset="0"/>
                <a:cs typeface="Times New Roman" pitchFamily="18" charset="0"/>
              </a:rPr>
              <a:t>Wartell</a:t>
            </a:r>
            <a:r>
              <a:rPr lang="en-IN" sz="2000" dirty="0" smtClean="0">
                <a:latin typeface="Times New Roman" pitchFamily="18" charset="0"/>
                <a:cs typeface="Times New Roman" pitchFamily="18" charset="0"/>
              </a:rPr>
              <a:t>, J. (Eds.). (1998) Crime Mapping Case Studies: Successes in the Field, Vol. 1. Washington, DC: PERF.</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1134</Words>
  <Application>Microsoft Office PowerPoint</Application>
  <PresentationFormat>On-screen Show (4:3)</PresentationFormat>
  <Paragraphs>53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Require Crime Predictive model/tool for hotspot mapping</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2022-04-02T07:29:55Z</dcterms:modified>
</cp:coreProperties>
</file>