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Develop </a:t>
            </a:r>
            <a:r>
              <a:rPr lang="en-IN" b="1" dirty="0" smtClean="0">
                <a:latin typeface="Times New Roman" pitchFamily="18" charset="0"/>
                <a:cs typeface="Times New Roman" pitchFamily="18" charset="0"/>
              </a:rPr>
              <a:t>an System to identity transgression though sensors &amp; electronics devices, Camera etc</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6400800"/>
          </a:xfrm>
        </p:spPr>
        <p:txBody>
          <a:bodyPr>
            <a:noAutofit/>
          </a:bodyPr>
          <a:lstStyle/>
          <a:p>
            <a:pPr algn="just">
              <a:buNone/>
            </a:pPr>
            <a:r>
              <a:rPr lang="en-IN" sz="2000" dirty="0" smtClean="0">
                <a:latin typeface="Times New Roman" pitchFamily="18" charset="0"/>
                <a:cs typeface="Times New Roman" pitchFamily="18" charset="0"/>
              </a:rPr>
              <a:t>    Typical </a:t>
            </a:r>
            <a:r>
              <a:rPr lang="en-IN" sz="2000" dirty="0" smtClean="0">
                <a:latin typeface="Times New Roman" pitchFamily="18" charset="0"/>
                <a:cs typeface="Times New Roman" pitchFamily="18" charset="0"/>
              </a:rPr>
              <a:t>approaches to visual vehicle tracking across large area require several cameras and complex algorithms to detect, identify and track the vehicle route. Due to memory requirements, computational complexity and hardware constrains, the video images are transmitted to a dedicated workstation equipped with powerful graphic processing units. However, this requires large volumes of data to be transmitted and may raise privacy issues. This paper presents a dedicated deep learning detection and tracking algorithms that can be run directly on the camera’s embedded system. This method significantly reduces the stream of data from the cameras, reduces the required communication bandwidth and expands the range of communication technologies to use. Consequently, it allows to use short-range radio communication to transmit vehicle-related information directly between the cameras, and implement the multi-camera tracking directly in the cameras. The proposed solution includes detection and tracking algorithms, and a dedicated low-power short-range communication for multi-target multi-camera tracking systems that can be applied in parking and intersection scenarios. System components were evaluated in various scenarios including different environmental and weather conditions.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Utilisation of real-time data in GIS applications requires a rethinking of existing practices.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Significant progress has been made in the development of low-power, short-range radio-based communication networks, which augment existing </a:t>
            </a:r>
            <a:r>
              <a:rPr lang="en-IN" sz="2000" dirty="0" err="1" smtClean="0">
                <a:latin typeface="Times New Roman" pitchFamily="18" charset="0"/>
                <a:cs typeface="Times New Roman" pitchFamily="18" charset="0"/>
              </a:rPr>
              <a:t>longdistance</a:t>
            </a:r>
            <a:r>
              <a:rPr lang="en-IN" sz="2000" dirty="0" smtClean="0">
                <a:latin typeface="Times New Roman" pitchFamily="18" charset="0"/>
                <a:cs typeface="Times New Roman" pitchFamily="18" charset="0"/>
              </a:rPr>
              <a:t> wireless communication networks.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requirement of scalability implies that new sensors can be easily added to an existing topology without necessitating aggravating changes in the present hardware and software infrastructure.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105400"/>
          </a:xfrm>
        </p:spPr>
        <p:txBody>
          <a:bodyPr>
            <a:noAutofit/>
          </a:bodyPr>
          <a:lstStyle/>
          <a:p>
            <a:pPr algn="just">
              <a:lnSpc>
                <a:spcPct val="150000"/>
              </a:lnSpc>
            </a:pPr>
            <a:r>
              <a:rPr lang="en-IN" sz="2000" dirty="0" smtClean="0">
                <a:latin typeface="Times New Roman" pitchFamily="18" charset="0"/>
                <a:cs typeface="Times New Roman" pitchFamily="18" charset="0"/>
              </a:rPr>
              <a:t>Vision based systems are universally applicable to both indoor and outdoor scenarios, with broad range of use cases, not limited only to simple space-occupancy problems, but offering simultaneously vehicle detection, classification and tracking as well as enabling traffic law </a:t>
            </a:r>
            <a:r>
              <a:rPr lang="en-IN" sz="2000" dirty="0" smtClean="0">
                <a:latin typeface="Times New Roman" pitchFamily="18" charset="0"/>
                <a:cs typeface="Times New Roman" pitchFamily="18" charset="0"/>
              </a:rPr>
              <a:t>enforcement.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should not normally happen, but if the queues of unsent messages grow due to temporary communication problems, it is better to drop messages that are no longer valid, rather than clog the system for extended period of time</a:t>
            </a:r>
            <a:r>
              <a:rPr lang="en-IN" sz="2000" dirty="0" smtClean="0">
                <a:latin typeface="Times New Roman" pitchFamily="18" charset="0"/>
                <a:cs typeface="Times New Roman" pitchFamily="18"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proposes a flexible and portable measurement infrastructure enabling a wide variety of real-time and near real-time monitoring applications.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Operational real-world sensor network applications are still rare and the majority still serves a single purpose, which limits broader usage of measurement data.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requires a shift from monolithic single-purpose sensor systems to interoperable measurement infrastructures, which necessitates adequate public awareness and policy frameworks.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performance of the system (both in terms of detection accuracy and the number of processed frames per seconds) is strongly affected by the number of objects in the video stream.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f </a:t>
            </a:r>
            <a:r>
              <a:rPr lang="en-IN" sz="2000" dirty="0" smtClean="0">
                <a:latin typeface="Times New Roman" pitchFamily="18" charset="0"/>
                <a:cs typeface="Times New Roman" pitchFamily="18" charset="0"/>
              </a:rPr>
              <a:t>detection needs to be conducted in real-time, the algorithms require high performance computers equipped with powerful GPUs and large amount of </a:t>
            </a:r>
            <a:r>
              <a:rPr lang="en-IN" sz="2000" dirty="0" smtClean="0">
                <a:latin typeface="Times New Roman" pitchFamily="18" charset="0"/>
                <a:cs typeface="Times New Roman" pitchFamily="18" charset="0"/>
              </a:rPr>
              <a:t>memory</a:t>
            </a:r>
            <a:r>
              <a:rPr lang="en-IN" sz="2000" b="1" dirty="0" smtClean="0">
                <a:latin typeface="Times New Roman" pitchFamily="18" charset="0"/>
                <a:cs typeface="Times New Roman" pitchFamily="18" charset="0"/>
              </a:rPr>
              <a:t>.</a:t>
            </a:r>
          </a:p>
          <a:p>
            <a:pPr algn="just">
              <a:lnSpc>
                <a:spcPct val="150000"/>
              </a:lnSpc>
              <a:buNone/>
            </a:pPr>
            <a:endParaRPr lang="en-IN" sz="2000" b="1"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accuracy and performance of the system was strongly affected by the traffic load.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76400" y="1371600"/>
            <a:ext cx="6705600" cy="47244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8382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447800" y="1066800"/>
            <a:ext cx="7498080" cy="55626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the concept of traffic monitoring system based on deep neural networks and edge processing. The system consists of several components, where each of the components should be treated as a crucial building block which allows to compose a final solution. The components of the system were verified in several real live scenarios proving high accuracy of vehicle detection and tracking in single camera scenario. Multiple camera tracking was also presented and proved but requires more in-depth evaluation for larger number of vehicles as well as various environment conditions. The proposed image processing approach, including detection and tracking, can be executed on low-power embedded devices in cameras. Presented solution is based on edge-computing paradigm—data is processed locally by cameras in order to perform single camera tracking. Moreover, we have proposed a dedicated low-power radio communication to exchange data between the cameras, in machine-to-machine manner. This ability is used to exchange vehicle tracking information between neighbouring cameras in order to implement multi-camera vehicle tracing.</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19800"/>
          </a:xfrm>
        </p:spPr>
        <p:txBody>
          <a:bodyPr>
            <a:noAutofit/>
          </a:bodyPr>
          <a:lstStyle/>
          <a:p>
            <a:pPr algn="just">
              <a:lnSpc>
                <a:spcPct val="160000"/>
              </a:lnSpc>
            </a:pPr>
            <a:r>
              <a:rPr lang="en-IN" sz="1800" dirty="0" smtClean="0">
                <a:latin typeface="Times New Roman" pitchFamily="18" charset="0"/>
                <a:cs typeface="Times New Roman" pitchFamily="18" charset="0"/>
              </a:rPr>
              <a:t>1. Du</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Santi</a:t>
            </a:r>
            <a:r>
              <a:rPr lang="en-IN" sz="1800" dirty="0" smtClean="0">
                <a:latin typeface="Times New Roman" pitchFamily="18" charset="0"/>
                <a:cs typeface="Times New Roman" pitchFamily="18" charset="0"/>
              </a:rPr>
              <a:t>, P.; Xiao, M.; </a:t>
            </a:r>
            <a:r>
              <a:rPr lang="en-IN" sz="1800" dirty="0" err="1" smtClean="0">
                <a:latin typeface="Times New Roman" pitchFamily="18" charset="0"/>
                <a:cs typeface="Times New Roman" pitchFamily="18" charset="0"/>
              </a:rPr>
              <a:t>Vasilakos</a:t>
            </a:r>
            <a:r>
              <a:rPr lang="en-IN" sz="1800" dirty="0" smtClean="0">
                <a:latin typeface="Times New Roman" pitchFamily="18" charset="0"/>
                <a:cs typeface="Times New Roman" pitchFamily="18" charset="0"/>
              </a:rPr>
              <a:t>, A.V.; </a:t>
            </a:r>
            <a:r>
              <a:rPr lang="en-IN" sz="1800" dirty="0" err="1" smtClean="0">
                <a:latin typeface="Times New Roman" pitchFamily="18" charset="0"/>
                <a:cs typeface="Times New Roman" pitchFamily="18" charset="0"/>
              </a:rPr>
              <a:t>Fischione</a:t>
            </a:r>
            <a:r>
              <a:rPr lang="en-IN" sz="1800" dirty="0" smtClean="0">
                <a:latin typeface="Times New Roman" pitchFamily="18" charset="0"/>
                <a:cs typeface="Times New Roman" pitchFamily="18" charset="0"/>
              </a:rPr>
              <a:t>, C. The </a:t>
            </a:r>
            <a:r>
              <a:rPr lang="en-IN" sz="1800" dirty="0" err="1" smtClean="0">
                <a:latin typeface="Times New Roman" pitchFamily="18" charset="0"/>
                <a:cs typeface="Times New Roman" pitchFamily="18" charset="0"/>
              </a:rPr>
              <a:t>Sensable</a:t>
            </a:r>
            <a:r>
              <a:rPr lang="en-IN" sz="1800" dirty="0" smtClean="0">
                <a:latin typeface="Times New Roman" pitchFamily="18" charset="0"/>
                <a:cs typeface="Times New Roman" pitchFamily="18" charset="0"/>
              </a:rPr>
              <a:t> City: A Survey on the Deployment and Management for Smart City Monitoring.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Surv</a:t>
            </a:r>
            <a:r>
              <a:rPr lang="en-IN" sz="1800" dirty="0" smtClean="0">
                <a:latin typeface="Times New Roman" pitchFamily="18" charset="0"/>
                <a:cs typeface="Times New Roman" pitchFamily="18" charset="0"/>
              </a:rPr>
              <a:t>. Tutor. 2019, 21, </a:t>
            </a:r>
            <a:r>
              <a:rPr lang="en-IN" sz="1800" dirty="0" smtClean="0">
                <a:latin typeface="Times New Roman" pitchFamily="18" charset="0"/>
                <a:cs typeface="Times New Roman" pitchFamily="18" charset="0"/>
              </a:rPr>
              <a:t>1533–1560.</a:t>
            </a: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Djahel</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Doolan</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Muntean</a:t>
            </a:r>
            <a:r>
              <a:rPr lang="en-IN" sz="1800" dirty="0" smtClean="0">
                <a:latin typeface="Times New Roman" pitchFamily="18" charset="0"/>
                <a:cs typeface="Times New Roman" pitchFamily="18" charset="0"/>
              </a:rPr>
              <a:t>, G.M.; Murphy, J. A communications-oriented perspective on traffic management systems for smart cities: Challenges and innovative approaches.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Surv</a:t>
            </a:r>
            <a:r>
              <a:rPr lang="en-IN" sz="1800" dirty="0" smtClean="0">
                <a:latin typeface="Times New Roman" pitchFamily="18" charset="0"/>
                <a:cs typeface="Times New Roman" pitchFamily="18" charset="0"/>
              </a:rPr>
              <a:t>. Tutor. 2014, 17, 125–151. </a:t>
            </a: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Kastrinaki</a:t>
            </a:r>
            <a:r>
              <a:rPr lang="en-IN" sz="1800" dirty="0" smtClean="0">
                <a:latin typeface="Times New Roman" pitchFamily="18" charset="0"/>
                <a:cs typeface="Times New Roman" pitchFamily="18" charset="0"/>
              </a:rPr>
              <a:t>, V.; </a:t>
            </a:r>
            <a:r>
              <a:rPr lang="en-IN" sz="1800" dirty="0" err="1" smtClean="0">
                <a:latin typeface="Times New Roman" pitchFamily="18" charset="0"/>
                <a:cs typeface="Times New Roman" pitchFamily="18" charset="0"/>
              </a:rPr>
              <a:t>Zervakis</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Kalaitzakis</a:t>
            </a:r>
            <a:r>
              <a:rPr lang="en-IN" sz="1800" dirty="0" smtClean="0">
                <a:latin typeface="Times New Roman" pitchFamily="18" charset="0"/>
                <a:cs typeface="Times New Roman" pitchFamily="18" charset="0"/>
              </a:rPr>
              <a:t>, K. A survey of video processing techniques for traffic applications. Image Vis.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2003, 21, 359–381. </a:t>
            </a: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Guerrero-Ibáñez, J.; </a:t>
            </a:r>
            <a:r>
              <a:rPr lang="en-IN" sz="1800" dirty="0" err="1" smtClean="0">
                <a:latin typeface="Times New Roman" pitchFamily="18" charset="0"/>
                <a:cs typeface="Times New Roman" pitchFamily="18" charset="0"/>
              </a:rPr>
              <a:t>Zeadally</a:t>
            </a:r>
            <a:r>
              <a:rPr lang="en-IN" sz="1800" dirty="0" smtClean="0">
                <a:latin typeface="Times New Roman" pitchFamily="18" charset="0"/>
                <a:cs typeface="Times New Roman" pitchFamily="18" charset="0"/>
              </a:rPr>
              <a:t>, S.; Contreras-Castillo, J. Sensor Technologies for Intelligent Transportation Systems. Sensors 2018, 18, 1212. </a:t>
            </a:r>
          </a:p>
          <a:p>
            <a:pPr algn="just">
              <a:lnSpc>
                <a:spcPct val="16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Won, M. Intelligent Traffic Monitoring Systems for Vehicle Classification: A Survey. IEEE Access 2020, 8, 73340–73358. </a:t>
            </a:r>
            <a:endParaRPr lang="en-US" sz="18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Wei, Q.; Yang, B. Adaptable vehicle detection and speed estimation for changeable urban traffic with anisotropic </a:t>
            </a:r>
            <a:r>
              <a:rPr lang="en-IN" sz="1500" dirty="0" err="1" smtClean="0">
                <a:latin typeface="Times New Roman" pitchFamily="18" charset="0"/>
                <a:cs typeface="Times New Roman" pitchFamily="18" charset="0"/>
              </a:rPr>
              <a:t>magnetoresistive</a:t>
            </a:r>
            <a:r>
              <a:rPr lang="en-IN" sz="1500" dirty="0" smtClean="0">
                <a:latin typeface="Times New Roman" pitchFamily="18" charset="0"/>
                <a:cs typeface="Times New Roman" pitchFamily="18" charset="0"/>
              </a:rPr>
              <a:t> sensors. IEEE Sens. J. 2017, 17, </a:t>
            </a:r>
            <a:r>
              <a:rPr lang="en-IN" sz="1500" dirty="0" smtClean="0">
                <a:latin typeface="Times New Roman" pitchFamily="18" charset="0"/>
                <a:cs typeface="Times New Roman" pitchFamily="18" charset="0"/>
              </a:rPr>
              <a:t>2021–2028. </a:t>
            </a:r>
          </a:p>
          <a:p>
            <a:pPr algn="just">
              <a:lnSpc>
                <a:spcPct val="170000"/>
              </a:lnSpc>
            </a:pPr>
            <a:r>
              <a:rPr lang="en-IN" sz="1500" dirty="0" smtClean="0">
                <a:latin typeface="Times New Roman" pitchFamily="18" charset="0"/>
                <a:cs typeface="Times New Roman" pitchFamily="18" charset="0"/>
              </a:rPr>
              <a:t>7</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Paidi</a:t>
            </a:r>
            <a:r>
              <a:rPr lang="en-IN" sz="1500" dirty="0" smtClean="0">
                <a:latin typeface="Times New Roman" pitchFamily="18" charset="0"/>
                <a:cs typeface="Times New Roman" pitchFamily="18" charset="0"/>
              </a:rPr>
              <a:t>, V.; </a:t>
            </a:r>
            <a:r>
              <a:rPr lang="en-IN" sz="1500" dirty="0" err="1" smtClean="0">
                <a:latin typeface="Times New Roman" pitchFamily="18" charset="0"/>
                <a:cs typeface="Times New Roman" pitchFamily="18" charset="0"/>
              </a:rPr>
              <a:t>Fleyeh</a:t>
            </a:r>
            <a:r>
              <a:rPr lang="en-IN" sz="1500" dirty="0" smtClean="0">
                <a:latin typeface="Times New Roman" pitchFamily="18" charset="0"/>
                <a:cs typeface="Times New Roman" pitchFamily="18" charset="0"/>
              </a:rPr>
              <a:t>, H.; </a:t>
            </a:r>
            <a:r>
              <a:rPr lang="en-IN" sz="1500" dirty="0" err="1" smtClean="0">
                <a:latin typeface="Times New Roman" pitchFamily="18" charset="0"/>
                <a:cs typeface="Times New Roman" pitchFamily="18" charset="0"/>
              </a:rPr>
              <a:t>Håkansson</a:t>
            </a:r>
            <a:r>
              <a:rPr lang="en-IN" sz="1500" dirty="0" smtClean="0">
                <a:latin typeface="Times New Roman" pitchFamily="18" charset="0"/>
                <a:cs typeface="Times New Roman" pitchFamily="18" charset="0"/>
              </a:rPr>
              <a:t>, J.; Nyberg, R.G. Smart parking sensors, technologies and applications for open parking lots: A review. IET </a:t>
            </a:r>
            <a:r>
              <a:rPr lang="en-IN" sz="1500" dirty="0" err="1" smtClean="0">
                <a:latin typeface="Times New Roman" pitchFamily="18" charset="0"/>
                <a:cs typeface="Times New Roman" pitchFamily="18" charset="0"/>
              </a:rPr>
              <a:t>Intell</a:t>
            </a:r>
            <a:r>
              <a:rPr lang="en-IN" sz="1500" dirty="0" smtClean="0">
                <a:latin typeface="Times New Roman" pitchFamily="18" charset="0"/>
                <a:cs typeface="Times New Roman" pitchFamily="18" charset="0"/>
              </a:rPr>
              <a:t>. Transp. Syst. 2018, 12, 735–741.</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8</a:t>
            </a:r>
            <a:r>
              <a:rPr lang="en-IN" sz="1500" dirty="0" smtClean="0">
                <a:latin typeface="Times New Roman" pitchFamily="18" charset="0"/>
                <a:cs typeface="Times New Roman" pitchFamily="18" charset="0"/>
              </a:rPr>
              <a:t>. Tang, Z.; </a:t>
            </a:r>
            <a:r>
              <a:rPr lang="en-IN" sz="1500" dirty="0" err="1" smtClean="0">
                <a:latin typeface="Times New Roman" pitchFamily="18" charset="0"/>
                <a:cs typeface="Times New Roman" pitchFamily="18" charset="0"/>
              </a:rPr>
              <a:t>Naphade</a:t>
            </a:r>
            <a:r>
              <a:rPr lang="en-IN" sz="1500" dirty="0" smtClean="0">
                <a:latin typeface="Times New Roman" pitchFamily="18" charset="0"/>
                <a:cs typeface="Times New Roman" pitchFamily="18" charset="0"/>
              </a:rPr>
              <a:t>, M.; Liu, M.Y.; Yang, X.; </a:t>
            </a:r>
            <a:r>
              <a:rPr lang="en-IN" sz="1500" dirty="0" err="1" smtClean="0">
                <a:latin typeface="Times New Roman" pitchFamily="18" charset="0"/>
                <a:cs typeface="Times New Roman" pitchFamily="18" charset="0"/>
              </a:rPr>
              <a:t>Birchfield</a:t>
            </a:r>
            <a:r>
              <a:rPr lang="en-IN" sz="1500" dirty="0" smtClean="0">
                <a:latin typeface="Times New Roman" pitchFamily="18" charset="0"/>
                <a:cs typeface="Times New Roman" pitchFamily="18" charset="0"/>
              </a:rPr>
              <a:t>, S.; Wang, S.; Kumar, R.; </a:t>
            </a:r>
            <a:r>
              <a:rPr lang="en-IN" sz="1500" dirty="0" err="1" smtClean="0">
                <a:latin typeface="Times New Roman" pitchFamily="18" charset="0"/>
                <a:cs typeface="Times New Roman" pitchFamily="18" charset="0"/>
              </a:rPr>
              <a:t>Anastasiu</a:t>
            </a:r>
            <a:r>
              <a:rPr lang="en-IN" sz="1500" dirty="0" smtClean="0">
                <a:latin typeface="Times New Roman" pitchFamily="18" charset="0"/>
                <a:cs typeface="Times New Roman" pitchFamily="18" charset="0"/>
              </a:rPr>
              <a:t>, D.; Hwang, J.N. </a:t>
            </a:r>
            <a:r>
              <a:rPr lang="en-IN" sz="1500" dirty="0" err="1" smtClean="0">
                <a:latin typeface="Times New Roman" pitchFamily="18" charset="0"/>
                <a:cs typeface="Times New Roman" pitchFamily="18" charset="0"/>
              </a:rPr>
              <a:t>CityFlow</a:t>
            </a:r>
            <a:r>
              <a:rPr lang="en-IN" sz="1500" dirty="0" smtClean="0">
                <a:latin typeface="Times New Roman" pitchFamily="18" charset="0"/>
                <a:cs typeface="Times New Roman" pitchFamily="18" charset="0"/>
              </a:rPr>
              <a:t>: A City-Scale Benchmark for Multi-Target Multi-Camera Vehicle Tracking and Re-Identification. In Proceedings of the Conference on Computer Vision and Pattern Recognition, Xi’an, China, 8–11 November 2019; pp. 8789–8798.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9</a:t>
            </a:r>
            <a:r>
              <a:rPr lang="en-IN" sz="1500" dirty="0" smtClean="0">
                <a:latin typeface="Times New Roman" pitchFamily="18" charset="0"/>
                <a:cs typeface="Times New Roman" pitchFamily="18" charset="0"/>
              </a:rPr>
              <a:t>. Leone, G.R.; </a:t>
            </a:r>
            <a:r>
              <a:rPr lang="en-IN" sz="1500" dirty="0" err="1" smtClean="0">
                <a:latin typeface="Times New Roman" pitchFamily="18" charset="0"/>
                <a:cs typeface="Times New Roman" pitchFamily="18" charset="0"/>
              </a:rPr>
              <a:t>Moroni</a:t>
            </a:r>
            <a:r>
              <a:rPr lang="en-IN" sz="1500" dirty="0" smtClean="0">
                <a:latin typeface="Times New Roman" pitchFamily="18" charset="0"/>
                <a:cs typeface="Times New Roman" pitchFamily="18" charset="0"/>
              </a:rPr>
              <a:t>, D.; </a:t>
            </a:r>
            <a:r>
              <a:rPr lang="en-IN" sz="1500" dirty="0" err="1" smtClean="0">
                <a:latin typeface="Times New Roman" pitchFamily="18" charset="0"/>
                <a:cs typeface="Times New Roman" pitchFamily="18" charset="0"/>
              </a:rPr>
              <a:t>Pieri</a:t>
            </a:r>
            <a:r>
              <a:rPr lang="en-IN" sz="1500" dirty="0" smtClean="0">
                <a:latin typeface="Times New Roman" pitchFamily="18" charset="0"/>
                <a:cs typeface="Times New Roman" pitchFamily="18" charset="0"/>
              </a:rPr>
              <a:t>, G.; </a:t>
            </a:r>
            <a:r>
              <a:rPr lang="en-IN" sz="1500" dirty="0" err="1" smtClean="0">
                <a:latin typeface="Times New Roman" pitchFamily="18" charset="0"/>
                <a:cs typeface="Times New Roman" pitchFamily="18" charset="0"/>
              </a:rPr>
              <a:t>Petracca</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Salvetti</a:t>
            </a:r>
            <a:r>
              <a:rPr lang="en-IN" sz="1500" dirty="0" smtClean="0">
                <a:latin typeface="Times New Roman" pitchFamily="18" charset="0"/>
                <a:cs typeface="Times New Roman" pitchFamily="18" charset="0"/>
              </a:rPr>
              <a:t>, O.; </a:t>
            </a:r>
            <a:r>
              <a:rPr lang="en-IN" sz="1500" dirty="0" err="1" smtClean="0">
                <a:latin typeface="Times New Roman" pitchFamily="18" charset="0"/>
                <a:cs typeface="Times New Roman" pitchFamily="18" charset="0"/>
              </a:rPr>
              <a:t>Azzarà</a:t>
            </a:r>
            <a:r>
              <a:rPr lang="en-IN" sz="1500" dirty="0" smtClean="0">
                <a:latin typeface="Times New Roman" pitchFamily="18" charset="0"/>
                <a:cs typeface="Times New Roman" pitchFamily="18" charset="0"/>
              </a:rPr>
              <a:t>, A.; Marino, F. An intelligent cooperative visual sensor network for urban mobility. Sensors 2017, 17, 2588.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10</a:t>
            </a:r>
            <a:r>
              <a:rPr lang="en-IN" sz="1500" dirty="0" smtClean="0">
                <a:latin typeface="Times New Roman" pitchFamily="18" charset="0"/>
                <a:cs typeface="Times New Roman" pitchFamily="18" charset="0"/>
              </a:rPr>
              <a:t>. Boyer, K.; Chen, H.; Chen, J.; </a:t>
            </a:r>
            <a:r>
              <a:rPr lang="en-IN" sz="1500" dirty="0" err="1" smtClean="0">
                <a:latin typeface="Times New Roman" pitchFamily="18" charset="0"/>
                <a:cs typeface="Times New Roman" pitchFamily="18" charset="0"/>
              </a:rPr>
              <a:t>Qiu</a:t>
            </a:r>
            <a:r>
              <a:rPr lang="en-IN" sz="1500" dirty="0" smtClean="0">
                <a:latin typeface="Times New Roman" pitchFamily="18" charset="0"/>
                <a:cs typeface="Times New Roman" pitchFamily="18" charset="0"/>
              </a:rPr>
              <a:t>, J.; </a:t>
            </a:r>
            <a:r>
              <a:rPr lang="en-IN" sz="1500" dirty="0" err="1" smtClean="0">
                <a:latin typeface="Times New Roman" pitchFamily="18" charset="0"/>
                <a:cs typeface="Times New Roman" pitchFamily="18" charset="0"/>
              </a:rPr>
              <a:t>Dewri</a:t>
            </a:r>
            <a:r>
              <a:rPr lang="en-IN" sz="1500" dirty="0" smtClean="0">
                <a:latin typeface="Times New Roman" pitchFamily="18" charset="0"/>
                <a:cs typeface="Times New Roman" pitchFamily="18" charset="0"/>
              </a:rPr>
              <a:t>, R. A Characterization of the Mass Surveillance Potential of Road Traffic Monitors. In Proceedings of the International Conference on Information Systems Security, </a:t>
            </a:r>
            <a:r>
              <a:rPr lang="en-IN" sz="1500" dirty="0" err="1" smtClean="0">
                <a:latin typeface="Times New Roman" pitchFamily="18" charset="0"/>
                <a:cs typeface="Times New Roman" pitchFamily="18" charset="0"/>
              </a:rPr>
              <a:t>Funchal</a:t>
            </a:r>
            <a:r>
              <a:rPr lang="en-IN" sz="1500" dirty="0" smtClean="0">
                <a:latin typeface="Times New Roman" pitchFamily="18" charset="0"/>
                <a:cs typeface="Times New Roman" pitchFamily="18" charset="0"/>
              </a:rPr>
              <a:t>, Portugal, 22–24 January 2018; Springer: Berlin, Germany, 2018; pp. 3–23.</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1170</Words>
  <Application>Microsoft Office PowerPoint</Application>
  <PresentationFormat>On-screen Show (4:3)</PresentationFormat>
  <Paragraphs>52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Develop an System to identity transgression though sensors &amp; electronics devices, Camera etc</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2022-04-02T13:59:21Z</dcterms:modified>
</cp:coreProperties>
</file>