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30" r:id="rId8"/>
    <p:sldId id="296" r:id="rId9"/>
    <p:sldId id="295" r:id="rId10"/>
    <p:sldId id="331" r:id="rId11"/>
    <p:sldId id="323" r:id="rId12"/>
    <p:sldId id="332"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IN" b="1" dirty="0" smtClean="0">
                <a:latin typeface="Times New Roman" pitchFamily="18" charset="0"/>
                <a:cs typeface="Times New Roman" pitchFamily="18" charset="0"/>
              </a:rPr>
              <a:t>Speech to text conversion for local ethnic languages of MP like </a:t>
            </a:r>
            <a:r>
              <a:rPr lang="en-IN" b="1" dirty="0" err="1" smtClean="0">
                <a:latin typeface="Times New Roman" pitchFamily="18" charset="0"/>
                <a:cs typeface="Times New Roman" pitchFamily="18" charset="0"/>
              </a:rPr>
              <a:t>Malavi</a:t>
            </a:r>
            <a:r>
              <a:rPr lang="en-IN" b="1" dirty="0" smtClean="0">
                <a:latin typeface="Times New Roman" pitchFamily="18" charset="0"/>
                <a:cs typeface="Times New Roman" pitchFamily="18" charset="0"/>
              </a:rPr>
              <a:t>, </a:t>
            </a:r>
            <a:r>
              <a:rPr lang="en-IN" b="1" dirty="0" err="1" smtClean="0">
                <a:latin typeface="Times New Roman" pitchFamily="18" charset="0"/>
                <a:cs typeface="Times New Roman" pitchFamily="18" charset="0"/>
              </a:rPr>
              <a:t>Bagheli</a:t>
            </a:r>
            <a:r>
              <a:rPr lang="en-IN" b="1" dirty="0" smtClean="0">
                <a:latin typeface="Times New Roman" pitchFamily="18" charset="0"/>
                <a:cs typeface="Times New Roman" pitchFamily="18" charset="0"/>
              </a:rPr>
              <a:t> etc</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present industry, communication is the key element to progress. Passing on information, to the right person, and in the right manner is very important, not just on a corporate level, but also on a personal level. The world is moving towards digitization, so are the means of communication. Phone calls, emails, text messages etc. have become an integral part of message conveyance in this tech-savvy world. In order to serve the purpose of effective communication between two parties without hindrances, many applications have come to picture, which acts as a mediator and help in effectively carrying messages in form of text, or speech signals over miles of networks. Most of these applications find the use of functions such as </a:t>
            </a:r>
            <a:r>
              <a:rPr lang="en-IN" sz="2000" dirty="0" err="1" smtClean="0">
                <a:latin typeface="Times New Roman" pitchFamily="18" charset="0"/>
                <a:cs typeface="Times New Roman" pitchFamily="18" charset="0"/>
              </a:rPr>
              <a:t>articulatory</a:t>
            </a:r>
            <a:r>
              <a:rPr lang="en-IN" sz="2000" dirty="0" smtClean="0">
                <a:latin typeface="Times New Roman" pitchFamily="18" charset="0"/>
                <a:cs typeface="Times New Roman" pitchFamily="18" charset="0"/>
              </a:rPr>
              <a:t> and acoustic-based speech recognition, conversion from speech signals to text, and from text to synthetic speech signals, language translation amongst various others. In this review paper, we’ll be observing different techniques and algorithms that are applied to achieve the mentioned functionalities.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the process of comparing the unknown pattern with existing sound reference pattern and computing similarity between them.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a:t>
            </a:r>
            <a:r>
              <a:rPr lang="en-IN" sz="2000" dirty="0" smtClean="0">
                <a:latin typeface="Times New Roman" pitchFamily="18" charset="0"/>
                <a:cs typeface="Times New Roman" pitchFamily="18" charset="0"/>
              </a:rPr>
              <a:t>built a script to handle Bengali spell checking so that only a single spelling instance of a word exists.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check whether there is any existing error in the input transcript. If any error is detected, the error stack which keeps the record of errors is printed.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The basic idea is to compile and in- corporate knowledge from a variety of knowledge sources with the problem at </a:t>
            </a:r>
            <a:r>
              <a:rPr lang="en-IN" sz="2000" dirty="0" smtClean="0">
                <a:latin typeface="Times New Roman" pitchFamily="18" charset="0"/>
                <a:cs typeface="Times New Roman" pitchFamily="18" charset="0"/>
              </a:rPr>
              <a:t>hand.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characterized by the use of machine learning methods. SMT is a data-driven approach which uses parallel aligned corpora and treats translation as a mathematical reasoning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expansion of methodologies in the past decade and the introduction of new applications for automated translation have highlighted the limitations of adopting one single approach to the problems of translation.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77240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model requires the usage of the open sourced framework Sphinx 4 which is written in Java and provides the required procedural coding tools to develop an acoustic model for a custom language like Bengali.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propose a technique that will convert Bengali speech into text in real time. Through microphone this system takes Bengali voice as input.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Speech to text conversion is the process of dissecting discrete syllables or phonemes of recorded vocal audio and converting them to their literal transliteration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4953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size of the vocabulary plays an important role in determining the complexity, performance, and precision of the system.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two basic structures in formant synthesis, parallel and cascade, but for better performance, some kind of combination of these 2 structures is used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Hybrid machine translation is widely used due to its inculcation of advantages of both rule- based as well as statistical machine translation techniques.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895601" y="1600200"/>
            <a:ext cx="4648200" cy="44958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have learned about various techniques that fall under STT and TTS, and have also read about their applications and usage. After having looked upon closely, at the different types of speech, speech recognition, speech to text conversion, text to speech conversion and speech translation systems, we can draw a conclusion as such: In STT, under the 2 studied we can say that HMM works as a better speech signal to text converter despite its drawbacks because of their computational feasibility. Similarly under TTS systems studied formant synthesis that makes use of parallel and cascade synthesis works as the best converter. Hybrid machine translation is widely used due to its inculcation of advantages of both rule- based as well as statistical machine translation techniques. It makes sure that there is a creation of syntactically connected and grammatically correct text while also taking care of smoothness in a text, fast learning ability, data acquisition which are a part of SMT.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a:t>
            </a:r>
            <a:r>
              <a:rPr lang="en-IN" sz="1800" dirty="0" err="1" smtClean="0">
                <a:latin typeface="Times New Roman" pitchFamily="18" charset="0"/>
                <a:cs typeface="Times New Roman" pitchFamily="18" charset="0"/>
              </a:rPr>
              <a:t>Suman</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Saksamudre</a:t>
            </a:r>
            <a:r>
              <a:rPr lang="en-IN" sz="1800" dirty="0" smtClean="0">
                <a:latin typeface="Times New Roman" pitchFamily="18" charset="0"/>
                <a:cs typeface="Times New Roman" pitchFamily="18" charset="0"/>
              </a:rPr>
              <a:t>, P.P. </a:t>
            </a:r>
            <a:r>
              <a:rPr lang="en-IN" sz="1800" dirty="0" err="1" smtClean="0">
                <a:latin typeface="Times New Roman" pitchFamily="18" charset="0"/>
                <a:cs typeface="Times New Roman" pitchFamily="18" charset="0"/>
              </a:rPr>
              <a:t>Shrishrimal</a:t>
            </a:r>
            <a:r>
              <a:rPr lang="en-IN" sz="1800" dirty="0" smtClean="0">
                <a:latin typeface="Times New Roman" pitchFamily="18" charset="0"/>
                <a:cs typeface="Times New Roman" pitchFamily="18" charset="0"/>
              </a:rPr>
              <a:t>, R.R. </a:t>
            </a:r>
            <a:r>
              <a:rPr lang="en-IN" sz="1800" dirty="0" err="1" smtClean="0">
                <a:latin typeface="Times New Roman" pitchFamily="18" charset="0"/>
                <a:cs typeface="Times New Roman" pitchFamily="18" charset="0"/>
              </a:rPr>
              <a:t>Deshmukh</a:t>
            </a:r>
            <a:r>
              <a:rPr lang="en-IN" sz="1800" dirty="0" smtClean="0">
                <a:latin typeface="Times New Roman" pitchFamily="18" charset="0"/>
                <a:cs typeface="Times New Roman" pitchFamily="18" charset="0"/>
              </a:rPr>
              <a:t>, A Review on Different Approaches for Speech Recognition System, International Journal of Computer Applications (0975 8887) Volume 115 No. 22, April 2015.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Pratik</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Kurzekar</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Ratnadeep</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Deshmukh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Vishal</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Waghmare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Pukhraj</a:t>
            </a:r>
            <a:r>
              <a:rPr lang="en-IN" sz="1800" dirty="0" smtClean="0">
                <a:latin typeface="Times New Roman" pitchFamily="18" charset="0"/>
                <a:cs typeface="Times New Roman" pitchFamily="18" charset="0"/>
              </a:rPr>
              <a:t> P. </a:t>
            </a:r>
            <a:r>
              <a:rPr lang="en-IN" sz="1800" dirty="0" err="1" smtClean="0">
                <a:latin typeface="Times New Roman" pitchFamily="18" charset="0"/>
                <a:cs typeface="Times New Roman" pitchFamily="18" charset="0"/>
              </a:rPr>
              <a:t>Shrishrimal</a:t>
            </a:r>
            <a:r>
              <a:rPr lang="en-IN" sz="1800" dirty="0" smtClean="0">
                <a:latin typeface="Times New Roman" pitchFamily="18" charset="0"/>
                <a:cs typeface="Times New Roman" pitchFamily="18" charset="0"/>
              </a:rPr>
              <a:t>, A Comparative Study of Feature Extraction Techniques for Speech Recognition System, International Journal of Innovative Research in Science, Engineering and Technology (An ISO 3297: 2007 Certified Organization) Vol. 3, Issue 12, December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Ms. </a:t>
            </a:r>
            <a:r>
              <a:rPr lang="en-IN" sz="1800" dirty="0" err="1" smtClean="0">
                <a:latin typeface="Times New Roman" pitchFamily="18" charset="0"/>
                <a:cs typeface="Times New Roman" pitchFamily="18" charset="0"/>
              </a:rPr>
              <a:t>Anuja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Jadhav</a:t>
            </a:r>
            <a:r>
              <a:rPr lang="en-IN" sz="1800" dirty="0" smtClean="0">
                <a:latin typeface="Times New Roman" pitchFamily="18" charset="0"/>
                <a:cs typeface="Times New Roman" pitchFamily="18" charset="0"/>
              </a:rPr>
              <a:t>, Prof. </a:t>
            </a:r>
            <a:r>
              <a:rPr lang="en-IN" sz="1800" dirty="0" err="1" smtClean="0">
                <a:latin typeface="Times New Roman" pitchFamily="18" charset="0"/>
                <a:cs typeface="Times New Roman" pitchFamily="18" charset="0"/>
              </a:rPr>
              <a:t>Arvind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Patil</a:t>
            </a:r>
            <a:r>
              <a:rPr lang="en-IN" sz="1800" dirty="0" smtClean="0">
                <a:latin typeface="Times New Roman" pitchFamily="18" charset="0"/>
                <a:cs typeface="Times New Roman" pitchFamily="18" charset="0"/>
              </a:rPr>
              <a:t>, Real Time Speech to Text Con- </a:t>
            </a:r>
            <a:r>
              <a:rPr lang="en-IN" sz="1800" dirty="0" err="1" smtClean="0">
                <a:latin typeface="Times New Roman" pitchFamily="18" charset="0"/>
                <a:cs typeface="Times New Roman" pitchFamily="18" charset="0"/>
              </a:rPr>
              <a:t>verter</a:t>
            </a:r>
            <a:r>
              <a:rPr lang="en-IN" sz="1800" dirty="0" smtClean="0">
                <a:latin typeface="Times New Roman" pitchFamily="18" charset="0"/>
                <a:cs typeface="Times New Roman" pitchFamily="18" charset="0"/>
              </a:rPr>
              <a:t> for Mobile Users, National Conference on Innovative Paradigms in Engineering Technology (NCIPET-2012) Proceedings published by International Journal of Computer Applications (IJCA) </a:t>
            </a:r>
            <a:endParaRPr lang="en-IN"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Sunanda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Mendiratta</a:t>
            </a:r>
            <a:r>
              <a:rPr lang="en-IN" sz="1800" dirty="0" smtClean="0">
                <a:latin typeface="Times New Roman" pitchFamily="18" charset="0"/>
                <a:cs typeface="Times New Roman" pitchFamily="18" charset="0"/>
              </a:rPr>
              <a:t>, Dr. </a:t>
            </a:r>
            <a:r>
              <a:rPr lang="en-IN" sz="1800" dirty="0" err="1" smtClean="0">
                <a:latin typeface="Times New Roman" pitchFamily="18" charset="0"/>
                <a:cs typeface="Times New Roman" pitchFamily="18" charset="0"/>
              </a:rPr>
              <a:t>Neelam</a:t>
            </a:r>
            <a:r>
              <a:rPr lang="en-IN" sz="1800" dirty="0" smtClean="0">
                <a:latin typeface="Times New Roman" pitchFamily="18" charset="0"/>
                <a:cs typeface="Times New Roman" pitchFamily="18" charset="0"/>
              </a:rPr>
              <a:t> Turk, Dr. </a:t>
            </a:r>
            <a:r>
              <a:rPr lang="en-IN" sz="1800" dirty="0" err="1" smtClean="0">
                <a:latin typeface="Times New Roman" pitchFamily="18" charset="0"/>
                <a:cs typeface="Times New Roman" pitchFamily="18" charset="0"/>
              </a:rPr>
              <a:t>Dipali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Bansal</a:t>
            </a:r>
            <a:r>
              <a:rPr lang="en-IN" sz="1800" dirty="0" smtClean="0">
                <a:latin typeface="Times New Roman" pitchFamily="18" charset="0"/>
                <a:cs typeface="Times New Roman" pitchFamily="18" charset="0"/>
              </a:rPr>
              <a:t>, Speech Recognition by Cuckoo Search Optimization based Artificial Neural Network Classifier, 2015 International Conference on Soft Computing Techniques and Implementations- (ICSCTI) Department of ECE, FET, MRIU, Faridabad, India, Oct 8-10, 2015.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Suhas</a:t>
            </a:r>
            <a:r>
              <a:rPr lang="en-IN" sz="1800" dirty="0" smtClean="0">
                <a:latin typeface="Times New Roman" pitchFamily="18" charset="0"/>
                <a:cs typeface="Times New Roman" pitchFamily="18" charset="0"/>
              </a:rPr>
              <a:t> R. Mache, </a:t>
            </a:r>
            <a:r>
              <a:rPr lang="en-IN" sz="1800" dirty="0" err="1" smtClean="0">
                <a:latin typeface="Times New Roman" pitchFamily="18" charset="0"/>
                <a:cs typeface="Times New Roman" pitchFamily="18" charset="0"/>
              </a:rPr>
              <a:t>Manasi</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Baheti</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Namrata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Mahender</a:t>
            </a:r>
            <a:r>
              <a:rPr lang="en-IN" sz="1800" dirty="0" smtClean="0">
                <a:latin typeface="Times New Roman" pitchFamily="18" charset="0"/>
                <a:cs typeface="Times New Roman" pitchFamily="18" charset="0"/>
              </a:rPr>
              <a:t>, Review on Text-To-Speech Synthesizer, International Journal of Advanced Research in Computer and </a:t>
            </a:r>
            <a:r>
              <a:rPr lang="en-IN" sz="1800" dirty="0" smtClean="0">
                <a:latin typeface="Times New Roman" pitchFamily="18" charset="0"/>
                <a:cs typeface="Times New Roman" pitchFamily="18" charset="0"/>
              </a:rPr>
              <a:t>Communication </a:t>
            </a:r>
            <a:r>
              <a:rPr lang="en-IN" sz="1800" dirty="0" smtClean="0">
                <a:latin typeface="Times New Roman" pitchFamily="18" charset="0"/>
                <a:cs typeface="Times New Roman" pitchFamily="18" charset="0"/>
              </a:rPr>
              <a:t>Engineering Vol. 4, Issue 8, August 2015</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Aditi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Kalyani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Priti</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Sajja</a:t>
            </a:r>
            <a:r>
              <a:rPr lang="en-IN" sz="1800" dirty="0" smtClean="0">
                <a:latin typeface="Times New Roman" pitchFamily="18" charset="0"/>
                <a:cs typeface="Times New Roman" pitchFamily="18" charset="0"/>
              </a:rPr>
              <a:t>, A Review of Machine Translation Systems in India and different Translation Evaluation Methodologies, </a:t>
            </a:r>
            <a:r>
              <a:rPr lang="en-IN" sz="1800" dirty="0" err="1" smtClean="0">
                <a:latin typeface="Times New Roman" pitchFamily="18" charset="0"/>
                <a:cs typeface="Times New Roman" pitchFamily="18" charset="0"/>
              </a:rPr>
              <a:t>Interna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tional</a:t>
            </a:r>
            <a:r>
              <a:rPr lang="en-IN" sz="1800" dirty="0" smtClean="0">
                <a:latin typeface="Times New Roman" pitchFamily="18" charset="0"/>
                <a:cs typeface="Times New Roman" pitchFamily="18" charset="0"/>
              </a:rPr>
              <a:t> Journal of Computer Applications (0975 8887) Volume 121 No.23, July 2015 </a:t>
            </a:r>
          </a:p>
          <a:p>
            <a:pPr algn="just">
              <a:lnSpc>
                <a:spcPct val="150000"/>
              </a:lnSpc>
            </a:pPr>
            <a:endParaRPr lang="en-IN"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Mouiad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Fadiel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Alawneh</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Tengku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Mohd</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Sembok</a:t>
            </a:r>
            <a:r>
              <a:rPr lang="en-IN" sz="1800" dirty="0" smtClean="0">
                <a:latin typeface="Times New Roman" pitchFamily="18" charset="0"/>
                <a:cs typeface="Times New Roman" pitchFamily="18" charset="0"/>
              </a:rPr>
              <a:t> Rule-Based and Example-Based Machine Translation from English to Arabic, 2011 Sixth International Conference on Bio-Inspired Computing: Theories and Applications </a:t>
            </a:r>
            <a:r>
              <a:rPr lang="en-IN" sz="1800" dirty="0" smtClean="0">
                <a:latin typeface="Times New Roman" pitchFamily="18" charset="0"/>
                <a:cs typeface="Times New Roman" pitchFamily="18" charset="0"/>
              </a:rPr>
              <a:t>[</a:t>
            </a:r>
          </a:p>
          <a:p>
            <a:pPr algn="just">
              <a:lnSpc>
                <a:spcPct val="15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Seide</a:t>
            </a:r>
            <a:r>
              <a:rPr lang="en-IN" sz="1800" dirty="0" smtClean="0">
                <a:latin typeface="Times New Roman" pitchFamily="18" charset="0"/>
                <a:cs typeface="Times New Roman" pitchFamily="18" charset="0"/>
              </a:rPr>
              <a:t>, G. Li, D. </a:t>
            </a:r>
            <a:r>
              <a:rPr lang="en-IN" sz="1800" dirty="0" err="1" smtClean="0">
                <a:latin typeface="Times New Roman" pitchFamily="18" charset="0"/>
                <a:cs typeface="Times New Roman" pitchFamily="18" charset="0"/>
              </a:rPr>
              <a:t>Yu,Conversational</a:t>
            </a:r>
            <a:r>
              <a:rPr lang="en-IN" sz="1800" dirty="0" smtClean="0">
                <a:latin typeface="Times New Roman" pitchFamily="18" charset="0"/>
                <a:cs typeface="Times New Roman" pitchFamily="18" charset="0"/>
              </a:rPr>
              <a:t> Speech Transcription Using </a:t>
            </a:r>
            <a:r>
              <a:rPr lang="en-IN" sz="1800" dirty="0" smtClean="0">
                <a:latin typeface="Times New Roman" pitchFamily="18" charset="0"/>
                <a:cs typeface="Times New Roman" pitchFamily="18" charset="0"/>
              </a:rPr>
              <a:t>Context-Dependent </a:t>
            </a:r>
            <a:r>
              <a:rPr lang="en-IN" sz="1800" dirty="0" smtClean="0">
                <a:latin typeface="Times New Roman" pitchFamily="18" charset="0"/>
                <a:cs typeface="Times New Roman" pitchFamily="18" charset="0"/>
              </a:rPr>
              <a:t>Deep Neural Networks, In </a:t>
            </a:r>
            <a:r>
              <a:rPr lang="en-IN" sz="1800" dirty="0" err="1" smtClean="0">
                <a:latin typeface="Times New Roman" pitchFamily="18" charset="0"/>
                <a:cs typeface="Times New Roman" pitchFamily="18" charset="0"/>
              </a:rPr>
              <a:t>Interspeech</a:t>
            </a:r>
            <a:r>
              <a:rPr lang="en-IN" sz="1800" dirty="0" smtClean="0">
                <a:latin typeface="Times New Roman" pitchFamily="18" charset="0"/>
                <a:cs typeface="Times New Roman" pitchFamily="18" charset="0"/>
              </a:rPr>
              <a:t>, pp. 437440, 2011.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Kamini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Malhotra,Anu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Khosla</a:t>
            </a:r>
            <a:r>
              <a:rPr lang="en-IN" sz="1800" dirty="0" smtClean="0">
                <a:latin typeface="Times New Roman" pitchFamily="18" charset="0"/>
                <a:cs typeface="Times New Roman" pitchFamily="18" charset="0"/>
              </a:rPr>
              <a:t>, Automatic Identification of Gender Ac- cent in Spoken Hindi Utterances with Regional Indian Accents, 978-1- 4244-3472-5/08/25.00 2008 IEEE </a:t>
            </a:r>
            <a:endParaRPr lang="en-IN" sz="1800" dirty="0" smtClean="0">
              <a:latin typeface="Times New Roman" pitchFamily="18" charset="0"/>
              <a:cs typeface="Times New Roman" pitchFamily="18" charset="0"/>
            </a:endParaRPr>
          </a:p>
          <a:p>
            <a:pPr algn="just">
              <a:lnSpc>
                <a:spcPct val="15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y Keiichi </a:t>
            </a:r>
            <a:r>
              <a:rPr lang="en-IN" sz="1800" dirty="0" err="1" smtClean="0">
                <a:latin typeface="Times New Roman" pitchFamily="18" charset="0"/>
                <a:cs typeface="Times New Roman" pitchFamily="18" charset="0"/>
              </a:rPr>
              <a:t>Tokuda</a:t>
            </a:r>
            <a:r>
              <a:rPr lang="en-IN" sz="1800" dirty="0" smtClean="0">
                <a:latin typeface="Times New Roman" pitchFamily="18" charset="0"/>
                <a:cs typeface="Times New Roman" pitchFamily="18" charset="0"/>
              </a:rPr>
              <a:t>, Yoshihiko </a:t>
            </a:r>
            <a:r>
              <a:rPr lang="en-IN" sz="1800" dirty="0" err="1" smtClean="0">
                <a:latin typeface="Times New Roman" pitchFamily="18" charset="0"/>
                <a:cs typeface="Times New Roman" pitchFamily="18" charset="0"/>
              </a:rPr>
              <a:t>Nankaku</a:t>
            </a:r>
            <a:r>
              <a:rPr lang="en-IN" sz="1800" dirty="0" smtClean="0">
                <a:latin typeface="Times New Roman" pitchFamily="18" charset="0"/>
                <a:cs typeface="Times New Roman" pitchFamily="18" charset="0"/>
              </a:rPr>
              <a:t>, Tomoki Toda, </a:t>
            </a:r>
            <a:r>
              <a:rPr lang="en-IN" sz="1800" dirty="0" err="1" smtClean="0">
                <a:latin typeface="Times New Roman" pitchFamily="18" charset="0"/>
                <a:cs typeface="Times New Roman" pitchFamily="18" charset="0"/>
              </a:rPr>
              <a:t>Heiga</a:t>
            </a:r>
            <a:r>
              <a:rPr lang="en-IN" sz="1800" dirty="0" smtClean="0">
                <a:latin typeface="Times New Roman" pitchFamily="18" charset="0"/>
                <a:cs typeface="Times New Roman" pitchFamily="18" charset="0"/>
              </a:rPr>
              <a:t> Zen, Speech Synthesis Based on Hidden Markov Models, Proceedings of the IEEE — Vol. 101, No. 5, May 2013. Junichi </a:t>
            </a:r>
            <a:r>
              <a:rPr lang="en-IN" sz="1800" dirty="0" err="1" smtClean="0">
                <a:latin typeface="Times New Roman" pitchFamily="18" charset="0"/>
                <a:cs typeface="Times New Roman" pitchFamily="18" charset="0"/>
              </a:rPr>
              <a:t>Yamagishi</a:t>
            </a:r>
            <a:r>
              <a:rPr lang="en-IN" sz="1800" dirty="0" smtClean="0">
                <a:latin typeface="Times New Roman" pitchFamily="18" charset="0"/>
                <a:cs typeface="Times New Roman" pitchFamily="18" charset="0"/>
              </a:rPr>
              <a:t>, Member IEEE, and Keiichiro </a:t>
            </a:r>
            <a:r>
              <a:rPr lang="en-IN" sz="1800" dirty="0" err="1" smtClean="0">
                <a:latin typeface="Times New Roman" pitchFamily="18" charset="0"/>
                <a:cs typeface="Times New Roman" pitchFamily="18" charset="0"/>
              </a:rPr>
              <a:t>Oura</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1314</TotalTime>
  <Words>1165</Words>
  <Application>Microsoft Office PowerPoint</Application>
  <PresentationFormat>On-screen Show (4:3)</PresentationFormat>
  <Paragraphs>54</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Speech to text conversion for local ethnic languages of MP like Malavi, Bagheli etc</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571</cp:revision>
  <dcterms:created xsi:type="dcterms:W3CDTF">2006-08-16T00:00:00Z</dcterms:created>
  <dcterms:modified xsi:type="dcterms:W3CDTF">2022-03-31T09:26:53Z</dcterms:modified>
</cp:coreProperties>
</file>