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Detection of Criminal </a:t>
            </a:r>
            <a:r>
              <a:rPr lang="en-IN" b="1" dirty="0" smtClean="0">
                <a:latin typeface="Times New Roman" pitchFamily="18" charset="0"/>
                <a:cs typeface="Times New Roman" pitchFamily="18" charset="0"/>
              </a:rPr>
              <a:t>Activities/Criminal </a:t>
            </a:r>
            <a:r>
              <a:rPr lang="en-IN" b="1" dirty="0" smtClean="0">
                <a:latin typeface="Times New Roman" pitchFamily="18" charset="0"/>
                <a:cs typeface="Times New Roman" pitchFamily="18" charset="0"/>
              </a:rPr>
              <a:t>through CCTV by analysing live footage for melee, mob formation, body language of suspect etc</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describe a surveillance program which is to be designed that can automatically detect the gestures or signs of aggression and brutality on real time. A single CCTV human operator can handle very limited set of operations, so as the number of CCTV camera increases the need of the human intervention also increases which can also cause human errors so automation for certain detection operations is necessary. Basically, our proposed system consists of 2 main modules which are capable of detecting the actions of </a:t>
            </a:r>
            <a:r>
              <a:rPr lang="en-IN" sz="2000" dirty="0" err="1" smtClean="0">
                <a:latin typeface="Times New Roman" pitchFamily="18" charset="0"/>
                <a:cs typeface="Times New Roman" pitchFamily="18" charset="0"/>
              </a:rPr>
              <a:t>objectional</a:t>
            </a:r>
            <a:r>
              <a:rPr lang="en-IN" sz="2000" dirty="0" smtClean="0">
                <a:latin typeface="Times New Roman" pitchFamily="18" charset="0"/>
                <a:cs typeface="Times New Roman" pitchFamily="18" charset="0"/>
              </a:rPr>
              <a:t> objects and humans in the frame for example gun and knife. Here in this project, we propose algorithms which are able to make the people attentive about (1) Presence of a any hazardous act, the danger is detected when the </a:t>
            </a:r>
            <a:r>
              <a:rPr lang="en-IN" sz="2000" dirty="0" err="1" smtClean="0">
                <a:latin typeface="Times New Roman" pitchFamily="18" charset="0"/>
                <a:cs typeface="Times New Roman" pitchFamily="18" charset="0"/>
              </a:rPr>
              <a:t>objectional</a:t>
            </a:r>
            <a:r>
              <a:rPr lang="en-IN" sz="2000" dirty="0" smtClean="0">
                <a:latin typeface="Times New Roman" pitchFamily="18" charset="0"/>
                <a:cs typeface="Times New Roman" pitchFamily="18" charset="0"/>
              </a:rPr>
              <a:t> object appears in the frame with the presence of human. (2) An abnormal activity of human when they be handling the weapons or acts of assaults, In this project, we focus to allow the real time application, we completely focus on reducing the number of negative alarms.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of the CCTV surveillance is done by the human operator and also the automated system of CCTV surveillance is not that accurate for making decision and give responses as per the bizarre situation.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main objective is to develop an intelligent Monitoring Model system and can take over the existing passive CCTV surveillance system which proves to be inefficient and ineffective as, the number of CCTV increase the number of human operator or human intervention to observe the system also increases.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The passive system is used only in the military bases but not metro stations, airports and mall </a:t>
            </a:r>
            <a:r>
              <a:rPr lang="en-IN" sz="2000" dirty="0" smtClean="0">
                <a:latin typeface="Times New Roman" pitchFamily="18" charset="0"/>
                <a:cs typeface="Times New Roman" pitchFamily="18" charset="0"/>
              </a:rPr>
              <a:t>etc. It is a complex architecture. In passive system there is not individual safety level considered.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Basically</a:t>
            </a:r>
            <a:r>
              <a:rPr lang="en-IN" sz="2000" dirty="0" smtClean="0">
                <a:latin typeface="Times New Roman" pitchFamily="18" charset="0"/>
                <a:cs typeface="Times New Roman" pitchFamily="18" charset="0"/>
              </a:rPr>
              <a:t>, the video in passive system is captured continuously which can lead to privacy issue. </a:t>
            </a:r>
            <a:r>
              <a:rPr lang="en-IN" sz="2000" dirty="0" smtClean="0">
                <a:latin typeface="Times New Roman" pitchFamily="18" charset="0"/>
                <a:cs typeface="Times New Roman" pitchFamily="18" charset="0"/>
              </a:rPr>
              <a:t>Also</a:t>
            </a:r>
            <a:r>
              <a:rPr lang="en-IN" sz="2000" dirty="0" smtClean="0">
                <a:latin typeface="Times New Roman" pitchFamily="18" charset="0"/>
                <a:cs typeface="Times New Roman" pitchFamily="18" charset="0"/>
              </a:rPr>
              <a:t>, the system does not have efficient alarm system that responses in return of any act of abuse or bullying.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nor blurring out of the sensitive information in present system.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251192" cy="8382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69620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current model consists of 2 detection functions, one for detecting crimes which are done when there are little movements detected (e.g., Robbery or people armed with weapons) and another one for detecting crimes that committed with the heavy or large </a:t>
            </a:r>
            <a:r>
              <a:rPr lang="en-IN" sz="2000" dirty="0" smtClean="0">
                <a:latin typeface="Times New Roman" pitchFamily="18" charset="0"/>
                <a:cs typeface="Times New Roman" pitchFamily="18" charset="0"/>
              </a:rPr>
              <a:t>movements.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avoid the negative/false alarms detection, we have executed a system where the already stored detections are all cleared and only the recently detected.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our particular solution, there is no such social credit system that keeps permanent log of all the activity, So in this there is no need of continuous monitoring and assessment.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066800"/>
            <a:ext cx="7866888" cy="5486400"/>
          </a:xfrm>
        </p:spPr>
        <p:txBody>
          <a:bodyPr>
            <a:normAutofit/>
          </a:bodyPr>
          <a:lstStyle/>
          <a:p>
            <a:pPr algn="just">
              <a:lnSpc>
                <a:spcPct val="150000"/>
              </a:lnSpc>
            </a:pPr>
            <a:r>
              <a:rPr lang="en-IN" sz="2000" dirty="0" smtClean="0">
                <a:latin typeface="Times New Roman" pitchFamily="18" charset="0"/>
                <a:cs typeface="Times New Roman" pitchFamily="18" charset="0"/>
              </a:rPr>
              <a:t>The major advantage of the project includes efficiency, fast to access and uniqueness. </a:t>
            </a:r>
            <a:r>
              <a:rPr lang="en-IN" sz="2000" dirty="0" smtClean="0">
                <a:latin typeface="Times New Roman" pitchFamily="18" charset="0"/>
                <a:cs typeface="Times New Roman" pitchFamily="18" charset="0"/>
              </a:rPr>
              <a:t>CCTV </a:t>
            </a:r>
            <a:r>
              <a:rPr lang="en-IN" sz="2000" dirty="0" smtClean="0">
                <a:latin typeface="Times New Roman" pitchFamily="18" charset="0"/>
                <a:cs typeface="Times New Roman" pitchFamily="18" charset="0"/>
              </a:rPr>
              <a:t>surveillance is thought to be very simple and at the same time challenging, raising doubts about its efficacy and utility.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CCTVs vastly increase the efficiency of police units in the field in terms of providing precise technical intelligence to solve the crime and also act as a deterrent.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also seen as a part of evidence-based policing since it can provide the means to test the efficacy of police deployment and surveillance to control crime.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0335"/>
        </p:xfrm>
        <a:graphic>
          <a:graphicData uri="http://schemas.openxmlformats.org/drawingml/2006/table">
            <a:tbl>
              <a:tblPr firstRow="1" bandRow="1">
                <a:tableStyleId>{5C22544A-7EE6-4342-B048-85BDC9FD1C3A}</a:tableStyleId>
              </a:tblPr>
              <a:tblGrid>
                <a:gridCol w="2133600"/>
                <a:gridCol w="1219200"/>
                <a:gridCol w="4514850"/>
              </a:tblGrid>
              <a:tr h="629708">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148542">
                <a:tc>
                  <a:txBody>
                    <a:bodyPr/>
                    <a:lstStyle/>
                    <a:p>
                      <a:pPr algn="just">
                        <a:lnSpc>
                          <a:spcPct val="150000"/>
                        </a:lnSpc>
                        <a:spcAft>
                          <a:spcPts val="500"/>
                        </a:spcAft>
                        <a:tabLst>
                          <a:tab pos="457200" algn="l"/>
                        </a:tabLst>
                      </a:pPr>
                      <a:r>
                        <a:rPr lang="en-US" sz="2000" dirty="0">
                          <a:latin typeface="Times New Roman"/>
                          <a:ea typeface="Calibri"/>
                          <a:cs typeface="Latha"/>
                        </a:rPr>
                        <a:t>Relative Importance for Crime Prevention Technologies as Part of Smart City based on Spatial Information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Choi</a:t>
                      </a:r>
                      <a:r>
                        <a:rPr lang="en-US" sz="2000" dirty="0">
                          <a:latin typeface="Times New Roman"/>
                          <a:ea typeface="Calibri"/>
                          <a:cs typeface="Latha"/>
                        </a:rPr>
                        <a:t> Woo </a:t>
                      </a:r>
                      <a:r>
                        <a:rPr lang="en-US" sz="2000" dirty="0" err="1">
                          <a:latin typeface="Times New Roman"/>
                          <a:ea typeface="Calibri"/>
                          <a:cs typeface="Latha"/>
                        </a:rPr>
                        <a:t>Chul</a:t>
                      </a:r>
                      <a:r>
                        <a:rPr lang="en-US" sz="2000" dirty="0">
                          <a:latin typeface="Times New Roman"/>
                          <a:ea typeface="Calibri"/>
                          <a:cs typeface="Latha"/>
                        </a:rPr>
                        <a:t> and Na </a:t>
                      </a:r>
                      <a:r>
                        <a:rPr lang="en-US" sz="2000" dirty="0" err="1">
                          <a:latin typeface="Times New Roman"/>
                          <a:ea typeface="Calibri"/>
                          <a:cs typeface="Latha"/>
                        </a:rPr>
                        <a:t>Joon</a:t>
                      </a:r>
                      <a:r>
                        <a:rPr lang="en-US" sz="2000" dirty="0">
                          <a:latin typeface="Times New Roman"/>
                          <a:ea typeface="Calibri"/>
                          <a:cs typeface="Latha"/>
                        </a:rPr>
                        <a:t> </a:t>
                      </a:r>
                      <a:r>
                        <a:rPr lang="en-US" sz="2000" dirty="0" err="1">
                          <a:latin typeface="Times New Roman"/>
                          <a:ea typeface="Calibri"/>
                          <a:cs typeface="Latha"/>
                        </a:rPr>
                        <a:t>Yeop</a:t>
                      </a:r>
                      <a:r>
                        <a:rPr lang="en-US" sz="2000" dirty="0">
                          <a:latin typeface="Times New Roman"/>
                          <a:ea typeface="Calibri"/>
                          <a:cs typeface="Latha"/>
                        </a:rPr>
                        <a:t>,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orders of priority about the intelligent crime prevention technologies &amp; system based on spatial information(e.g. Positioning System, CCTV Technology, Integrated Management System) are constructed for integrated management in Testbed(Crime-Zero Zone) of Smart City.</a:t>
                      </a:r>
                      <a:endParaRPr lang="en-IN" sz="1800">
                        <a:latin typeface="Calibri"/>
                        <a:ea typeface="Calibri"/>
                        <a:cs typeface="Latha"/>
                      </a:endParaRPr>
                    </a:p>
                  </a:txBody>
                  <a:tcPr marL="68580" marR="68580" marT="0" marB="0"/>
                </a:tc>
              </a:tr>
              <a:tr h="2698750">
                <a:tc>
                  <a:txBody>
                    <a:bodyPr/>
                    <a:lstStyle/>
                    <a:p>
                      <a:pPr algn="just">
                        <a:lnSpc>
                          <a:spcPct val="150000"/>
                        </a:lnSpc>
                        <a:spcAft>
                          <a:spcPts val="500"/>
                        </a:spcAft>
                        <a:tabLst>
                          <a:tab pos="457200" algn="l"/>
                        </a:tabLst>
                      </a:pPr>
                      <a:r>
                        <a:rPr lang="en-US" sz="2000">
                          <a:latin typeface="Times New Roman"/>
                          <a:ea typeface="Calibri"/>
                          <a:cs typeface="Latha"/>
                        </a:rPr>
                        <a:t>Smart Surveillance System for Detecting Interpersonal Crime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Robin Singh Sidhu and Mrigank Sharad,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propose information processing techniques for CCTV based surveillance systems employed in (a) work environments and (b) public places and transport, for automated identification of scenes of inter-personal crime.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Objective and Subjective Image Quality Evaluation for Security Purposes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Klima M., Pazderak J., Bernas M., Pata J., Hozman J., Roubik K.,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compares three fundamentally different evaluation techniques of image objective criteria, subjective criteria and identification. We have selected two typical security image data (a car plate and a face)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Unified Intrusion Alert System using Motion Detection and Faces Recognition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Padaruth, S., Indiwarsingh, F. &amp; Bhugun, N., 2013,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light of this problem, we have developed a unified intruder alert system by integrating motion detection with face recognition.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752600" y="1371601"/>
            <a:ext cx="6477000" cy="4119562"/>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85800"/>
            <a:ext cx="7498080" cy="5867400"/>
          </a:xfrm>
        </p:spPr>
        <p:txBody>
          <a:bodyPr>
            <a:noAutofit/>
          </a:bodyPr>
          <a:lstStyle/>
          <a:p>
            <a:pPr algn="just">
              <a:lnSpc>
                <a:spcPct val="120000"/>
              </a:lnSpc>
              <a:buNone/>
            </a:pPr>
            <a:r>
              <a:rPr lang="en-IN" sz="2000" dirty="0" smtClean="0">
                <a:latin typeface="Times New Roman" pitchFamily="18" charset="0"/>
                <a:cs typeface="Times New Roman" pitchFamily="18" charset="0"/>
              </a:rPr>
              <a:t>    Surveillance </a:t>
            </a:r>
            <a:r>
              <a:rPr lang="en-IN" sz="2000" dirty="0" smtClean="0">
                <a:latin typeface="Times New Roman" pitchFamily="18" charset="0"/>
                <a:cs typeface="Times New Roman" pitchFamily="18" charset="0"/>
              </a:rPr>
              <a:t>by using the CCTV system has reached its great heights. Also, whenever we will be sending the information or data through the networks to any server the transmission process is a very crucial work. CCTV surveillance systems are mostly managed by governments professional. As CCTV Information are very sensitive and confidential and also very difficult to handle. In this project, we have proposed certain algorithms that are able to alert the respective authorities if any abnormal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a person is detected. We have limited the number of negative alarms in order to allow for a real-time working of the system to process well. This proposed system we will implement first implement it at low scale then further we can escalate things to higher implementation. In the future, we will enhance the proposed system by implementing the night vision surveillance using the Infrared image enhancement. So that our project progress well and also gives us more coverage to handle the situation at night.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2484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Woo </a:t>
            </a:r>
            <a:r>
              <a:rPr lang="en-IN" sz="1600" dirty="0" err="1" smtClean="0">
                <a:latin typeface="Times New Roman" pitchFamily="18" charset="0"/>
                <a:cs typeface="Times New Roman" pitchFamily="18" charset="0"/>
              </a:rPr>
              <a:t>Chul</a:t>
            </a:r>
            <a:r>
              <a:rPr lang="en-IN" sz="1600" dirty="0" smtClean="0">
                <a:latin typeface="Times New Roman" pitchFamily="18" charset="0"/>
                <a:cs typeface="Times New Roman" pitchFamily="18" charset="0"/>
              </a:rPr>
              <a:t> and Na </a:t>
            </a:r>
            <a:r>
              <a:rPr lang="en-IN" sz="1600" dirty="0" err="1" smtClean="0">
                <a:latin typeface="Times New Roman" pitchFamily="18" charset="0"/>
                <a:cs typeface="Times New Roman" pitchFamily="18" charset="0"/>
              </a:rPr>
              <a:t>Joon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Yeop</a:t>
            </a:r>
            <a:r>
              <a:rPr lang="en-IN" sz="1600" dirty="0" smtClean="0">
                <a:latin typeface="Times New Roman" pitchFamily="18" charset="0"/>
                <a:cs typeface="Times New Roman" pitchFamily="18" charset="0"/>
              </a:rPr>
              <a:t>, “Relative Importance for Crime Prevention Technologies as Part of Smart City based on Spatial Information</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IEEE Journal, Smart Cities Symposium Prague, 13 July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Robin Singh </a:t>
            </a:r>
            <a:r>
              <a:rPr lang="en-IN" sz="1600" dirty="0" err="1" smtClean="0">
                <a:latin typeface="Times New Roman" pitchFamily="18" charset="0"/>
                <a:cs typeface="Times New Roman" pitchFamily="18" charset="0"/>
              </a:rPr>
              <a:t>Sidhu</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Mrigank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Sharad</a:t>
            </a:r>
            <a:r>
              <a:rPr lang="en-IN" sz="1600" dirty="0" smtClean="0">
                <a:latin typeface="Times New Roman" pitchFamily="18" charset="0"/>
                <a:cs typeface="Times New Roman" pitchFamily="18" charset="0"/>
              </a:rPr>
              <a:t>, “Smart Surveillance System for Detecting Interpersonal Crime”, presented in International Conference on Communication and Signal Processing, April 6-8, 2016, published in IEEE Journal, 24 November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Huang J, </a:t>
            </a:r>
            <a:r>
              <a:rPr lang="en-IN" sz="1600" dirty="0" err="1" smtClean="0">
                <a:latin typeface="Times New Roman" pitchFamily="18" charset="0"/>
                <a:cs typeface="Times New Roman" pitchFamily="18" charset="0"/>
              </a:rPr>
              <a:t>Rathod</a:t>
            </a:r>
            <a:r>
              <a:rPr lang="en-IN" sz="1600" dirty="0" smtClean="0">
                <a:latin typeface="Times New Roman" pitchFamily="18" charset="0"/>
                <a:cs typeface="Times New Roman" pitchFamily="18" charset="0"/>
              </a:rPr>
              <a:t> V, Sun C, Zhu M, </a:t>
            </a:r>
            <a:r>
              <a:rPr lang="en-IN" sz="1600" dirty="0" err="1" smtClean="0">
                <a:latin typeface="Times New Roman" pitchFamily="18" charset="0"/>
                <a:cs typeface="Times New Roman" pitchFamily="18" charset="0"/>
              </a:rPr>
              <a:t>Korattikara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Fathi</a:t>
            </a:r>
            <a:r>
              <a:rPr lang="en-IN" sz="1600" dirty="0" smtClean="0">
                <a:latin typeface="Times New Roman" pitchFamily="18" charset="0"/>
                <a:cs typeface="Times New Roman" pitchFamily="18" charset="0"/>
              </a:rPr>
              <a:t> A, Fischer I, </a:t>
            </a:r>
            <a:r>
              <a:rPr lang="en-IN" sz="1600" dirty="0" err="1" smtClean="0">
                <a:latin typeface="Times New Roman" pitchFamily="18" charset="0"/>
                <a:cs typeface="Times New Roman" pitchFamily="18" charset="0"/>
              </a:rPr>
              <a:t>Wojna</a:t>
            </a:r>
            <a:r>
              <a:rPr lang="en-IN" sz="1600" dirty="0" smtClean="0">
                <a:latin typeface="Times New Roman" pitchFamily="18" charset="0"/>
                <a:cs typeface="Times New Roman" pitchFamily="18" charset="0"/>
              </a:rPr>
              <a:t> Z, Song Y, </a:t>
            </a:r>
            <a:r>
              <a:rPr lang="en-IN" sz="1600" dirty="0" err="1" smtClean="0">
                <a:latin typeface="Times New Roman" pitchFamily="18" charset="0"/>
                <a:cs typeface="Times New Roman" pitchFamily="18" charset="0"/>
              </a:rPr>
              <a:t>Guadarrama</a:t>
            </a:r>
            <a:r>
              <a:rPr lang="en-IN" sz="1600" dirty="0" smtClean="0">
                <a:latin typeface="Times New Roman" pitchFamily="18" charset="0"/>
                <a:cs typeface="Times New Roman" pitchFamily="18" charset="0"/>
              </a:rPr>
              <a:t> S, Murphy K, "Speed/accuracy trade-offs for modern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object detectors", CVPR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Klima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Pazderak</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Bernas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Pata</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Hozman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Roubik</a:t>
            </a:r>
            <a:r>
              <a:rPr lang="en-IN" sz="1600" dirty="0" smtClean="0">
                <a:latin typeface="Times New Roman" pitchFamily="18" charset="0"/>
                <a:cs typeface="Times New Roman" pitchFamily="18" charset="0"/>
              </a:rPr>
              <a:t> K., Objective and Subjective Image Quality Evaluation for Security Purposes, 35th IEEE International Carnahan Conference on Security Technology, London, U.K.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Padaruth</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Indiwarsingh</a:t>
            </a:r>
            <a:r>
              <a:rPr lang="en-IN" sz="1600" dirty="0" smtClean="0">
                <a:latin typeface="Times New Roman" pitchFamily="18" charset="0"/>
                <a:cs typeface="Times New Roman" pitchFamily="18" charset="0"/>
              </a:rPr>
              <a:t>, F. &amp; </a:t>
            </a:r>
            <a:r>
              <a:rPr lang="en-IN" sz="1600" dirty="0" err="1" smtClean="0">
                <a:latin typeface="Times New Roman" pitchFamily="18" charset="0"/>
                <a:cs typeface="Times New Roman" pitchFamily="18" charset="0"/>
              </a:rPr>
              <a:t>Bhugun</a:t>
            </a:r>
            <a:r>
              <a:rPr lang="en-IN" sz="1600" dirty="0" smtClean="0">
                <a:latin typeface="Times New Roman" pitchFamily="18" charset="0"/>
                <a:cs typeface="Times New Roman" pitchFamily="18" charset="0"/>
              </a:rPr>
              <a:t>, N., 2013, A Unified Intrusion Alert System using Motion Detection and Faces Recognition, 2nd International Conference on </a:t>
            </a:r>
            <a:r>
              <a:rPr lang="en-IN" sz="1600" dirty="0" err="1" smtClean="0">
                <a:latin typeface="Times New Roman" pitchFamily="18" charset="0"/>
                <a:cs typeface="Times New Roman" pitchFamily="18" charset="0"/>
              </a:rPr>
              <a:t>Mechine</a:t>
            </a:r>
            <a:r>
              <a:rPr lang="en-IN" sz="1600" dirty="0" smtClean="0">
                <a:latin typeface="Times New Roman" pitchFamily="18" charset="0"/>
                <a:cs typeface="Times New Roman" pitchFamily="18" charset="0"/>
              </a:rPr>
              <a:t> Learning and Computer Science (IMLCS), Kuala Lumpur.</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Namrata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Pradeep</a:t>
            </a:r>
            <a:r>
              <a:rPr lang="en-IN" sz="1600" dirty="0" smtClean="0">
                <a:latin typeface="Times New Roman" pitchFamily="18" charset="0"/>
                <a:cs typeface="Times New Roman" pitchFamily="18" charset="0"/>
              </a:rPr>
              <a:t> &amp; </a:t>
            </a:r>
            <a:r>
              <a:rPr lang="en-IN" sz="1600" dirty="0" err="1" smtClean="0">
                <a:latin typeface="Times New Roman" pitchFamily="18" charset="0"/>
                <a:cs typeface="Times New Roman" pitchFamily="18" charset="0"/>
              </a:rPr>
              <a:t>Sagar</a:t>
            </a:r>
            <a:r>
              <a:rPr lang="en-IN" sz="1600" dirty="0" smtClean="0">
                <a:latin typeface="Times New Roman" pitchFamily="18" charset="0"/>
                <a:cs typeface="Times New Roman" pitchFamily="18" charset="0"/>
              </a:rPr>
              <a:t>, R., 2013. Cognitive Security System Based on Image Comparison and Motion Detection with Able Memory Usage. International Journal of Advances in Engineering &amp; Technology, VI(2), pp.850-61.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Putro</a:t>
            </a:r>
            <a:r>
              <a:rPr lang="en-IN" sz="1600" dirty="0" smtClean="0">
                <a:latin typeface="Times New Roman" pitchFamily="18" charset="0"/>
                <a:cs typeface="Times New Roman" pitchFamily="18" charset="0"/>
              </a:rPr>
              <a:t>, M.D., </a:t>
            </a:r>
            <a:r>
              <a:rPr lang="en-IN" sz="1600" dirty="0" err="1" smtClean="0">
                <a:latin typeface="Times New Roman" pitchFamily="18" charset="0"/>
                <a:cs typeface="Times New Roman" pitchFamily="18" charset="0"/>
              </a:rPr>
              <a:t>Adji</a:t>
            </a:r>
            <a:r>
              <a:rPr lang="en-IN" sz="1600" dirty="0" smtClean="0">
                <a:latin typeface="Times New Roman" pitchFamily="18" charset="0"/>
                <a:cs typeface="Times New Roman" pitchFamily="18" charset="0"/>
              </a:rPr>
              <a:t>, T.B. &amp; </a:t>
            </a:r>
            <a:r>
              <a:rPr lang="en-IN" sz="1600" dirty="0" err="1" smtClean="0">
                <a:latin typeface="Times New Roman" pitchFamily="18" charset="0"/>
                <a:cs typeface="Times New Roman" pitchFamily="18" charset="0"/>
              </a:rPr>
              <a:t>Winduratna</a:t>
            </a:r>
            <a:r>
              <a:rPr lang="en-IN" sz="1600" dirty="0" smtClean="0">
                <a:latin typeface="Times New Roman" pitchFamily="18" charset="0"/>
                <a:cs typeface="Times New Roman" pitchFamily="18" charset="0"/>
              </a:rPr>
              <a:t>, B., 2012, </a:t>
            </a:r>
            <a:r>
              <a:rPr lang="en-IN" sz="1600" dirty="0" err="1" smtClean="0">
                <a:latin typeface="Times New Roman" pitchFamily="18" charset="0"/>
                <a:cs typeface="Times New Roman" pitchFamily="18" charset="0"/>
              </a:rPr>
              <a:t>Sistem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Deteksi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Wajah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dengan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Menggunakan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Metode</a:t>
            </a:r>
            <a:r>
              <a:rPr lang="en-IN" sz="1600" dirty="0" smtClean="0">
                <a:latin typeface="Times New Roman" pitchFamily="18" charset="0"/>
                <a:cs typeface="Times New Roman" pitchFamily="18" charset="0"/>
              </a:rPr>
              <a:t> Viola-Jones, </a:t>
            </a:r>
            <a:r>
              <a:rPr lang="en-IN" sz="1600" dirty="0" err="1" smtClean="0">
                <a:latin typeface="Times New Roman" pitchFamily="18" charset="0"/>
                <a:cs typeface="Times New Roman" pitchFamily="18" charset="0"/>
              </a:rPr>
              <a:t>Proseding</a:t>
            </a:r>
            <a:r>
              <a:rPr lang="en-IN" sz="1600" dirty="0" smtClean="0">
                <a:latin typeface="Times New Roman" pitchFamily="18" charset="0"/>
                <a:cs typeface="Times New Roman" pitchFamily="18" charset="0"/>
              </a:rPr>
              <a:t> Seminar </a:t>
            </a:r>
            <a:r>
              <a:rPr lang="en-IN" sz="1600" dirty="0" err="1" smtClean="0">
                <a:latin typeface="Times New Roman" pitchFamily="18" charset="0"/>
                <a:cs typeface="Times New Roman" pitchFamily="18" charset="0"/>
              </a:rPr>
              <a:t>Nasional</a:t>
            </a:r>
            <a:r>
              <a:rPr lang="en-IN" sz="1600" dirty="0" smtClean="0">
                <a:latin typeface="Times New Roman" pitchFamily="18" charset="0"/>
                <a:cs typeface="Times New Roman" pitchFamily="18" charset="0"/>
              </a:rPr>
              <a:t> "Science, Engineering and Technology". Malang.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Santoso</a:t>
            </a:r>
            <a:r>
              <a:rPr lang="en-IN" sz="1600" dirty="0" smtClean="0">
                <a:latin typeface="Times New Roman" pitchFamily="18" charset="0"/>
                <a:cs typeface="Times New Roman" pitchFamily="18" charset="0"/>
              </a:rPr>
              <a:t>, H. &amp; </a:t>
            </a:r>
            <a:r>
              <a:rPr lang="en-IN" sz="1600" dirty="0" err="1" smtClean="0">
                <a:latin typeface="Times New Roman" pitchFamily="18" charset="0"/>
                <a:cs typeface="Times New Roman" pitchFamily="18" charset="0"/>
              </a:rPr>
              <a:t>Harjoko</a:t>
            </a:r>
            <a:r>
              <a:rPr lang="en-IN" sz="1600" dirty="0" smtClean="0">
                <a:latin typeface="Times New Roman" pitchFamily="18" charset="0"/>
                <a:cs typeface="Times New Roman" pitchFamily="18" charset="0"/>
              </a:rPr>
              <a:t>, A., 2013. </a:t>
            </a:r>
            <a:r>
              <a:rPr lang="en-IN" sz="1600" dirty="0" err="1" smtClean="0">
                <a:latin typeface="Times New Roman" pitchFamily="18" charset="0"/>
                <a:cs typeface="Times New Roman" pitchFamily="18" charset="0"/>
              </a:rPr>
              <a:t>Haar</a:t>
            </a:r>
            <a:r>
              <a:rPr lang="en-IN" sz="1600" dirty="0" smtClean="0">
                <a:latin typeface="Times New Roman" pitchFamily="18" charset="0"/>
                <a:cs typeface="Times New Roman" pitchFamily="18" charset="0"/>
              </a:rPr>
              <a:t> Cascade Classifier </a:t>
            </a:r>
            <a:r>
              <a:rPr lang="en-IN" sz="1600" dirty="0" err="1" smtClean="0">
                <a:latin typeface="Times New Roman" pitchFamily="18" charset="0"/>
                <a:cs typeface="Times New Roman" pitchFamily="18" charset="0"/>
              </a:rPr>
              <a:t>dan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Algoritma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Adaboost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untuk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Deteksi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Banyak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Wajah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dalam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Ruang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Kelas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Jurnal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Teknologi</a:t>
            </a:r>
            <a:r>
              <a:rPr lang="en-IN" sz="1600" dirty="0" smtClean="0">
                <a:latin typeface="Times New Roman" pitchFamily="18" charset="0"/>
                <a:cs typeface="Times New Roman" pitchFamily="18" charset="0"/>
              </a:rPr>
              <a:t>, VI(2), pp.108-15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Febrianto</a:t>
            </a:r>
            <a:r>
              <a:rPr lang="en-IN" sz="1600" dirty="0" smtClean="0">
                <a:latin typeface="Times New Roman" pitchFamily="18" charset="0"/>
                <a:cs typeface="Times New Roman" pitchFamily="18" charset="0"/>
              </a:rPr>
              <a:t>, A.J., 2012, </a:t>
            </a:r>
            <a:r>
              <a:rPr lang="en-IN" sz="1600" dirty="0" err="1" smtClean="0">
                <a:latin typeface="Times New Roman" pitchFamily="18" charset="0"/>
                <a:cs typeface="Times New Roman" pitchFamily="18" charset="0"/>
              </a:rPr>
              <a:t>Pengenalan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Wajah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Dengan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Metode</a:t>
            </a:r>
            <a:r>
              <a:rPr lang="en-IN" sz="1600" dirty="0" smtClean="0">
                <a:latin typeface="Times New Roman" pitchFamily="18" charset="0"/>
                <a:cs typeface="Times New Roman" pitchFamily="18" charset="0"/>
              </a:rPr>
              <a:t> Principle Component Analysis (PCA) </a:t>
            </a:r>
            <a:r>
              <a:rPr lang="en-IN" sz="1600" dirty="0" err="1" smtClean="0">
                <a:latin typeface="Times New Roman" pitchFamily="18" charset="0"/>
                <a:cs typeface="Times New Roman" pitchFamily="18" charset="0"/>
              </a:rPr>
              <a:t>Pada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sistem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Absensi</a:t>
            </a:r>
            <a:r>
              <a:rPr lang="en-IN" sz="1600" dirty="0" smtClean="0">
                <a:latin typeface="Times New Roman" pitchFamily="18" charset="0"/>
                <a:cs typeface="Times New Roman" pitchFamily="18" charset="0"/>
              </a:rPr>
              <a:t> Real Time, </a:t>
            </a:r>
            <a:r>
              <a:rPr lang="en-IN" sz="1600" dirty="0" err="1" smtClean="0">
                <a:latin typeface="Times New Roman" pitchFamily="18" charset="0"/>
                <a:cs typeface="Times New Roman" pitchFamily="18" charset="0"/>
              </a:rPr>
              <a:t>Tesis</a:t>
            </a:r>
            <a:r>
              <a:rPr lang="en-IN" sz="1600" dirty="0" smtClean="0">
                <a:latin typeface="Times New Roman" pitchFamily="18" charset="0"/>
                <a:cs typeface="Times New Roman" pitchFamily="18" charset="0"/>
              </a:rPr>
              <a:t>, Magister </a:t>
            </a:r>
            <a:r>
              <a:rPr lang="en-IN" sz="1600" dirty="0" err="1" smtClean="0">
                <a:latin typeface="Times New Roman" pitchFamily="18" charset="0"/>
                <a:cs typeface="Times New Roman" pitchFamily="18" charset="0"/>
              </a:rPr>
              <a:t>Teknik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Elektro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Universitas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Gadjah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Mada</a:t>
            </a:r>
            <a:r>
              <a:rPr lang="en-IN" sz="1600" dirty="0" smtClean="0">
                <a:latin typeface="Times New Roman" pitchFamily="18" charset="0"/>
                <a:cs typeface="Times New Roman" pitchFamily="18" charset="0"/>
              </a:rPr>
              <a:t>, Yogyakarta.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Tharanga</a:t>
            </a:r>
            <a:r>
              <a:rPr lang="en-IN" sz="1600" dirty="0" smtClean="0">
                <a:latin typeface="Times New Roman" pitchFamily="18" charset="0"/>
                <a:cs typeface="Times New Roman" pitchFamily="18" charset="0"/>
              </a:rPr>
              <a:t>, J.G.R., </a:t>
            </a:r>
            <a:r>
              <a:rPr lang="en-IN" sz="1600" dirty="0" err="1" smtClean="0">
                <a:latin typeface="Times New Roman" pitchFamily="18" charset="0"/>
                <a:cs typeface="Times New Roman" pitchFamily="18" charset="0"/>
              </a:rPr>
              <a:t>Samarakoon</a:t>
            </a:r>
            <a:r>
              <a:rPr lang="en-IN" sz="1600" dirty="0" smtClean="0">
                <a:latin typeface="Times New Roman" pitchFamily="18" charset="0"/>
                <a:cs typeface="Times New Roman" pitchFamily="18" charset="0"/>
              </a:rPr>
              <a:t>, S.M.C. &amp; </a:t>
            </a:r>
            <a:r>
              <a:rPr lang="en-IN" sz="1600" dirty="0" err="1" smtClean="0">
                <a:latin typeface="Times New Roman" pitchFamily="18" charset="0"/>
                <a:cs typeface="Times New Roman" pitchFamily="18" charset="0"/>
              </a:rPr>
              <a:t>Karunarathne</a:t>
            </a:r>
            <a:r>
              <a:rPr lang="en-IN" sz="1600" dirty="0" smtClean="0">
                <a:latin typeface="Times New Roman" pitchFamily="18" charset="0"/>
                <a:cs typeface="Times New Roman" pitchFamily="18" charset="0"/>
              </a:rPr>
              <a:t>, T.A.P., 2013, Smart Attendance using Real Time Face </a:t>
            </a:r>
            <a:r>
              <a:rPr lang="en-IN" sz="1600" dirty="0" err="1" smtClean="0">
                <a:latin typeface="Times New Roman" pitchFamily="18" charset="0"/>
                <a:cs typeface="Times New Roman" pitchFamily="18" charset="0"/>
              </a:rPr>
              <a:t>Recognation</a:t>
            </a:r>
            <a:r>
              <a:rPr lang="en-IN" sz="1600" dirty="0" smtClean="0">
                <a:latin typeface="Times New Roman" pitchFamily="18" charset="0"/>
                <a:cs typeface="Times New Roman" pitchFamily="18" charset="0"/>
              </a:rPr>
              <a:t> (Smart-FR), SAITM Research Symposium on Engineering Advancement, Sri Lanka.</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1436</Words>
  <Application>Microsoft Office PowerPoint</Application>
  <PresentationFormat>On-screen Show (4:3)</PresentationFormat>
  <Paragraphs>71</Paragraphs>
  <Slides>14</Slides>
  <Notes>3</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Detection of Criminal Activities/Criminal through CCTV by analysing live footage for melee, mob formation, body language of suspect etc</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2022-03-31T07:52:26Z</dcterms:modified>
</cp:coreProperties>
</file>